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1141" r:id="rId2"/>
    <p:sldId id="1137" r:id="rId3"/>
    <p:sldId id="1100" r:id="rId4"/>
    <p:sldId id="1148" r:id="rId5"/>
    <p:sldId id="1123" r:id="rId6"/>
    <p:sldId id="1118" r:id="rId7"/>
    <p:sldId id="1138" r:id="rId8"/>
    <p:sldId id="1022" r:id="rId9"/>
    <p:sldId id="1097" r:id="rId10"/>
    <p:sldId id="1139" r:id="rId11"/>
    <p:sldId id="1120" r:id="rId12"/>
    <p:sldId id="1121" r:id="rId13"/>
    <p:sldId id="1122" r:id="rId14"/>
    <p:sldId id="1028" r:id="rId15"/>
    <p:sldId id="1029" r:id="rId16"/>
    <p:sldId id="353" r:id="rId17"/>
    <p:sldId id="1094" r:id="rId18"/>
    <p:sldId id="1095" r:id="rId19"/>
    <p:sldId id="1140" r:id="rId20"/>
    <p:sldId id="1023" r:id="rId21"/>
    <p:sldId id="940" r:id="rId22"/>
    <p:sldId id="1109" r:id="rId23"/>
    <p:sldId id="1110" r:id="rId24"/>
    <p:sldId id="1012" r:id="rId25"/>
    <p:sldId id="1067" r:id="rId26"/>
    <p:sldId id="1070" r:id="rId27"/>
    <p:sldId id="1011" r:id="rId28"/>
    <p:sldId id="1102" r:id="rId29"/>
    <p:sldId id="1068" r:id="rId30"/>
    <p:sldId id="1114" r:id="rId31"/>
    <p:sldId id="806" r:id="rId32"/>
    <p:sldId id="804" r:id="rId33"/>
    <p:sldId id="836" r:id="rId34"/>
    <p:sldId id="1101" r:id="rId35"/>
    <p:sldId id="937" r:id="rId36"/>
    <p:sldId id="1145" r:id="rId37"/>
    <p:sldId id="1080" r:id="rId38"/>
    <p:sldId id="506" r:id="rId39"/>
    <p:sldId id="459" r:id="rId40"/>
    <p:sldId id="740" r:id="rId41"/>
    <p:sldId id="913" r:id="rId42"/>
    <p:sldId id="1103" r:id="rId43"/>
    <p:sldId id="668" r:id="rId44"/>
    <p:sldId id="669" r:id="rId45"/>
    <p:sldId id="670" r:id="rId46"/>
    <p:sldId id="1106" r:id="rId47"/>
    <p:sldId id="743" r:id="rId48"/>
    <p:sldId id="1147" r:id="rId49"/>
    <p:sldId id="1025" r:id="rId50"/>
    <p:sldId id="1116" r:id="rId51"/>
    <p:sldId id="1105" r:id="rId52"/>
    <p:sldId id="771" r:id="rId53"/>
    <p:sldId id="1016" r:id="rId54"/>
    <p:sldId id="1017" r:id="rId55"/>
    <p:sldId id="775" r:id="rId56"/>
    <p:sldId id="818" r:id="rId57"/>
    <p:sldId id="1143" r:id="rId58"/>
    <p:sldId id="1015" r:id="rId59"/>
    <p:sldId id="460" r:id="rId60"/>
    <p:sldId id="461" r:id="rId61"/>
    <p:sldId id="830" r:id="rId62"/>
    <p:sldId id="980" r:id="rId63"/>
    <p:sldId id="831" r:id="rId64"/>
    <p:sldId id="916" r:id="rId65"/>
    <p:sldId id="694" r:id="rId66"/>
    <p:sldId id="917" r:id="rId67"/>
    <p:sldId id="1027" r:id="rId68"/>
    <p:sldId id="1026" r:id="rId69"/>
    <p:sldId id="1050" r:id="rId70"/>
    <p:sldId id="1149" r:id="rId71"/>
    <p:sldId id="1107" r:id="rId72"/>
    <p:sldId id="1051" r:id="rId73"/>
    <p:sldId id="1020" r:id="rId74"/>
    <p:sldId id="1085" r:id="rId75"/>
    <p:sldId id="1142" r:id="rId76"/>
    <p:sldId id="1081" r:id="rId77"/>
    <p:sldId id="462" r:id="rId78"/>
    <p:sldId id="905" r:id="rId79"/>
    <p:sldId id="879" r:id="rId80"/>
    <p:sldId id="463" r:id="rId81"/>
    <p:sldId id="464" r:id="rId82"/>
    <p:sldId id="465" r:id="rId83"/>
    <p:sldId id="466" r:id="rId84"/>
    <p:sldId id="1117" r:id="rId85"/>
    <p:sldId id="511" r:id="rId86"/>
    <p:sldId id="469" r:id="rId87"/>
    <p:sldId id="470" r:id="rId88"/>
    <p:sldId id="1021" r:id="rId89"/>
    <p:sldId id="783" r:id="rId90"/>
    <p:sldId id="646" r:id="rId91"/>
    <p:sldId id="695" r:id="rId92"/>
    <p:sldId id="697" r:id="rId93"/>
    <p:sldId id="696" r:id="rId94"/>
    <p:sldId id="700" r:id="rId95"/>
    <p:sldId id="1132" r:id="rId96"/>
    <p:sldId id="1150" r:id="rId97"/>
    <p:sldId id="1151" r:id="rId98"/>
    <p:sldId id="1082" r:id="rId99"/>
    <p:sldId id="1134" r:id="rId100"/>
    <p:sldId id="1135" r:id="rId101"/>
    <p:sldId id="1083" r:id="rId102"/>
    <p:sldId id="1144" r:id="rId103"/>
    <p:sldId id="1136" r:id="rId104"/>
    <p:sldId id="1084" r:id="rId105"/>
    <p:sldId id="1075" r:id="rId106"/>
    <p:sldId id="755" r:id="rId107"/>
    <p:sldId id="784" r:id="rId10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9" autoAdjust="0"/>
    <p:restoredTop sz="86417" autoAdjust="0"/>
  </p:normalViewPr>
  <p:slideViewPr>
    <p:cSldViewPr snapToGrid="0">
      <p:cViewPr varScale="1">
        <p:scale>
          <a:sx n="107" d="100"/>
          <a:sy n="107" d="100"/>
        </p:scale>
        <p:origin x="384" y="126"/>
      </p:cViewPr>
      <p:guideLst/>
    </p:cSldViewPr>
  </p:slideViewPr>
  <p:outlineViewPr>
    <p:cViewPr>
      <p:scale>
        <a:sx n="33" d="100"/>
        <a:sy n="33" d="100"/>
      </p:scale>
      <p:origin x="0" y="-5994"/>
    </p:cViewPr>
  </p:outlineViewPr>
  <p:notesTextViewPr>
    <p:cViewPr>
      <p:scale>
        <a:sx n="1" d="1"/>
        <a:sy n="1" d="1"/>
      </p:scale>
      <p:origin x="0" y="0"/>
    </p:cViewPr>
  </p:notesTextViewPr>
  <p:sorterViewPr>
    <p:cViewPr varScale="1">
      <p:scale>
        <a:sx n="1" d="1"/>
        <a:sy n="1" d="1"/>
      </p:scale>
      <p:origin x="0" y="-2532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44DBF-14B7-4AD6-BD66-D307370E2B98}" type="datetimeFigureOut">
              <a:rPr lang="zh-TW" altLang="en-US" smtClean="0"/>
              <a:t>2025/10/19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A0BFF-6330-4569-975E-B50BF169FA45}" type="slidenum">
              <a:rPr lang="zh-TW" altLang="en-US" smtClean="0"/>
              <a:t>‹#›</a:t>
            </a:fld>
            <a:endParaRPr lang="zh-TW" altLang="en-US"/>
          </a:p>
        </p:txBody>
      </p:sp>
    </p:spTree>
    <p:extLst>
      <p:ext uri="{BB962C8B-B14F-4D97-AF65-F5344CB8AC3E}">
        <p14:creationId xmlns:p14="http://schemas.microsoft.com/office/powerpoint/2010/main" val="983099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ymodernmet.com/yayoi-kusama-best-selling-artist-2023/"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List_of_most_expensive_artworks_by_living_artists" TargetMode="External"/><Relationship Id="rId4" Type="http://schemas.openxmlformats.org/officeDocument/2006/relationships/hyperlink" Target="https://www.artsy.net/article/artsy-editorial-david-hockney-worlds-expensive-living-artis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zh.wikipedia.org/wiki/HTML"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zh.wikipedia.org/wiki/XML"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EC 4.0 </a:t>
            </a:r>
            <a:r>
              <a:rPr lang="zh-TW" altLang="en-US" sz="1200" dirty="0"/>
              <a:t>的核心精神是「</a:t>
            </a:r>
            <a:r>
              <a:rPr lang="zh-TW" altLang="en-US" sz="1200" b="1" dirty="0"/>
              <a:t>顧客中心 </a:t>
            </a:r>
            <a:r>
              <a:rPr lang="en-US" altLang="zh-TW" sz="1200" b="1" dirty="0"/>
              <a:t>+ </a:t>
            </a:r>
            <a:r>
              <a:rPr lang="zh-TW" altLang="en-US" sz="1200" b="1" dirty="0"/>
              <a:t>數據驅動 </a:t>
            </a:r>
            <a:r>
              <a:rPr lang="en-US" altLang="zh-TW" sz="1200" b="1" dirty="0"/>
              <a:t>+ </a:t>
            </a:r>
            <a:r>
              <a:rPr lang="zh-TW" altLang="en-US" sz="1200" b="1" dirty="0"/>
              <a:t>品牌直連 </a:t>
            </a:r>
            <a:r>
              <a:rPr lang="en-US" altLang="zh-TW" sz="1200" b="1" dirty="0"/>
              <a:t>+ </a:t>
            </a:r>
            <a:r>
              <a:rPr lang="zh-TW" altLang="en-US" sz="1200" b="1" dirty="0"/>
              <a:t>技術賦能</a:t>
            </a:r>
            <a:r>
              <a:rPr lang="zh-TW" altLang="en-US" sz="1200" dirty="0"/>
              <a:t>」，而 </a:t>
            </a:r>
            <a:r>
              <a:rPr lang="en-US" altLang="zh-TW" sz="1200" dirty="0"/>
              <a:t>D2C </a:t>
            </a:r>
            <a:r>
              <a:rPr lang="zh-TW" altLang="en-US" sz="1200" dirty="0"/>
              <a:t>模式剛好就符合這些特徵。 </a:t>
            </a:r>
            <a:endParaRPr lang="en-US" altLang="zh-TW" dirty="0"/>
          </a:p>
          <a:p>
            <a:endParaRPr lang="en-US" altLang="zh-TW" dirty="0"/>
          </a:p>
          <a:p>
            <a:r>
              <a:rPr lang="zh-TW" altLang="en-US" dirty="0"/>
              <a:t>可以說，</a:t>
            </a:r>
            <a:r>
              <a:rPr lang="zh-TW" altLang="en-US" b="1" dirty="0"/>
              <a:t>共享經濟是數位商務生態中與 </a:t>
            </a:r>
            <a:r>
              <a:rPr lang="en-US" altLang="zh-TW" b="1" dirty="0"/>
              <a:t>EC 4.0 </a:t>
            </a:r>
            <a:r>
              <a:rPr lang="zh-TW" altLang="en-US" b="1" dirty="0"/>
              <a:t>並行且逐漸融合的趨勢</a:t>
            </a:r>
            <a:r>
              <a:rPr lang="zh-TW" altLang="en-US" dirty="0"/>
              <a:t>。</a:t>
            </a:r>
          </a:p>
          <a:p>
            <a:r>
              <a:rPr lang="zh-TW" altLang="en-US" dirty="0"/>
              <a:t>在 </a:t>
            </a:r>
            <a:r>
              <a:rPr lang="en-US" altLang="zh-TW" dirty="0"/>
              <a:t>EC 4.0 </a:t>
            </a:r>
            <a:r>
              <a:rPr lang="zh-TW" altLang="en-US" dirty="0"/>
              <a:t>的廣義範疇下，如果共享經濟平台導入商業行為（如訂閱、帶貨、體驗銷售），那它就接近或成為 </a:t>
            </a:r>
            <a:r>
              <a:rPr lang="en-US" altLang="zh-TW" dirty="0"/>
              <a:t>EC 4.0 </a:t>
            </a:r>
            <a:r>
              <a:rPr lang="zh-TW" altLang="en-US" dirty="0"/>
              <a:t>的一種表現。</a:t>
            </a:r>
            <a:endParaRPr lang="en-US" altLang="zh-TW" dirty="0"/>
          </a:p>
          <a:p>
            <a:r>
              <a:rPr lang="zh-TW" altLang="en-US" dirty="0"/>
              <a:t>因為 </a:t>
            </a:r>
            <a:r>
              <a:rPr lang="en-US" altLang="zh-TW" dirty="0"/>
              <a:t>EC 4.0 </a:t>
            </a:r>
            <a:r>
              <a:rPr lang="zh-TW" altLang="en-US" dirty="0"/>
              <a:t>的核心精神包括：</a:t>
            </a:r>
            <a:r>
              <a:rPr lang="zh-TW" altLang="en-US" b="1" dirty="0"/>
              <a:t>數據驅動</a:t>
            </a:r>
            <a:r>
              <a:rPr lang="zh-TW" altLang="en-US" dirty="0"/>
              <a:t>（</a:t>
            </a:r>
            <a:r>
              <a:rPr lang="en-US" altLang="zh-TW" dirty="0"/>
              <a:t>Data-Driven</a:t>
            </a:r>
            <a:r>
              <a:rPr lang="zh-TW" altLang="en-US" dirty="0"/>
              <a:t>）</a:t>
            </a:r>
            <a:r>
              <a:rPr lang="zh-TW" altLang="en-US" b="1" dirty="0"/>
              <a:t>用戶導向</a:t>
            </a:r>
            <a:r>
              <a:rPr lang="zh-TW" altLang="en-US" dirty="0"/>
              <a:t>（</a:t>
            </a:r>
            <a:r>
              <a:rPr lang="en-US" altLang="zh-TW" dirty="0"/>
              <a:t>Customer-Centric</a:t>
            </a:r>
            <a:r>
              <a:rPr lang="zh-TW" altLang="en-US" dirty="0"/>
              <a:t>）</a:t>
            </a:r>
            <a:r>
              <a:rPr lang="zh-TW" altLang="en-US" b="1" dirty="0"/>
              <a:t>供應鏈反應快</a:t>
            </a:r>
            <a:r>
              <a:rPr lang="zh-TW" altLang="en-US" dirty="0"/>
              <a:t>（</a:t>
            </a:r>
            <a:r>
              <a:rPr lang="en-US" altLang="zh-TW" dirty="0"/>
              <a:t>Agile Supply Chain</a:t>
            </a:r>
            <a:r>
              <a:rPr lang="zh-TW" altLang="en-US" dirty="0"/>
              <a:t>）</a:t>
            </a:r>
            <a:r>
              <a:rPr lang="zh-TW" altLang="en-US" b="1" dirty="0"/>
              <a:t>去中間化</a:t>
            </a:r>
            <a:r>
              <a:rPr lang="zh-TW" altLang="en-US" dirty="0"/>
              <a:t>（</a:t>
            </a:r>
            <a:r>
              <a:rPr lang="en-US" altLang="zh-TW" dirty="0"/>
              <a:t>Disintermediation</a:t>
            </a:r>
            <a:r>
              <a:rPr lang="zh-TW" altLang="en-US" dirty="0"/>
              <a:t>）</a:t>
            </a:r>
            <a:r>
              <a:rPr lang="zh-TW" altLang="en-US" b="1" dirty="0"/>
              <a:t>個性化與彈性製造</a:t>
            </a:r>
            <a:r>
              <a:rPr lang="zh-TW" altLang="en-US" dirty="0"/>
              <a:t>（</a:t>
            </a:r>
            <a:r>
              <a:rPr lang="en-US" altLang="zh-TW" dirty="0"/>
              <a:t>Personalization / Mass Customization</a:t>
            </a:r>
            <a:r>
              <a:rPr lang="zh-TW" altLang="en-US" dirty="0"/>
              <a:t>）  而這些，</a:t>
            </a:r>
            <a:r>
              <a:rPr lang="en-US" altLang="zh-TW" dirty="0"/>
              <a:t>C2M </a:t>
            </a:r>
            <a:r>
              <a:rPr lang="zh-TW" altLang="en-US" dirty="0"/>
              <a:t>模式剛好都符合。</a:t>
            </a:r>
          </a:p>
          <a:p>
            <a:endParaRPr lang="zh-TW" altLang="en-US" dirty="0"/>
          </a:p>
          <a:p>
            <a:endParaRPr lang="zh-TW" altLang="en-US" b="1"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a:t>
            </a:fld>
            <a:endParaRPr lang="zh-TW" altLang="en-US"/>
          </a:p>
        </p:txBody>
      </p:sp>
    </p:spTree>
    <p:extLst>
      <p:ext uri="{BB962C8B-B14F-4D97-AF65-F5344CB8AC3E}">
        <p14:creationId xmlns:p14="http://schemas.microsoft.com/office/powerpoint/2010/main" val="1846240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投影片影像版面配置區 1">
            <a:extLst>
              <a:ext uri="{FF2B5EF4-FFF2-40B4-BE49-F238E27FC236}">
                <a16:creationId xmlns:a16="http://schemas.microsoft.com/office/drawing/2014/main" id="{C8B9C3C3-64BA-F104-1CA9-D6EC5F047977}"/>
              </a:ext>
            </a:extLst>
          </p:cNvPr>
          <p:cNvSpPr>
            <a:spLocks noGrp="1" noRot="1" noChangeAspect="1" noChangeArrowheads="1" noTextEdit="1"/>
          </p:cNvSpPr>
          <p:nvPr>
            <p:ph type="sldImg"/>
          </p:nvPr>
        </p:nvSpPr>
        <p:spPr>
          <a:ln/>
        </p:spPr>
      </p:sp>
      <p:sp>
        <p:nvSpPr>
          <p:cNvPr id="83971" name="備忘稿版面配置區 2">
            <a:extLst>
              <a:ext uri="{FF2B5EF4-FFF2-40B4-BE49-F238E27FC236}">
                <a16:creationId xmlns:a16="http://schemas.microsoft.com/office/drawing/2014/main" id="{A2FCDF94-A28F-81D8-DC15-21435F1B62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Times New Roman" panose="02020603050405020304" pitchFamily="18" charset="0"/>
            </a:endParaRPr>
          </a:p>
        </p:txBody>
      </p:sp>
      <p:sp>
        <p:nvSpPr>
          <p:cNvPr id="83972" name="投影片編號版面配置區 3">
            <a:extLst>
              <a:ext uri="{FF2B5EF4-FFF2-40B4-BE49-F238E27FC236}">
                <a16:creationId xmlns:a16="http://schemas.microsoft.com/office/drawing/2014/main" id="{1E01F5F7-728B-DBAB-7C6E-5083EFDCD9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19BF00D2-B3F4-488C-9ACB-63C765A2BAB6}" type="slidenum">
              <a:rPr lang="zh-TW" altLang="en-US" smtClean="0"/>
              <a:pPr/>
              <a:t>10</a:t>
            </a:fld>
            <a:endParaRPr lang="en-US"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投影片影像版面配置區 1">
            <a:extLst>
              <a:ext uri="{FF2B5EF4-FFF2-40B4-BE49-F238E27FC236}">
                <a16:creationId xmlns:a16="http://schemas.microsoft.com/office/drawing/2014/main" id="{26689AC7-0B0A-7F0C-3897-817282B31807}"/>
              </a:ext>
            </a:extLst>
          </p:cNvPr>
          <p:cNvSpPr>
            <a:spLocks noGrp="1" noRot="1" noChangeAspect="1" noChangeArrowheads="1" noTextEdit="1"/>
          </p:cNvSpPr>
          <p:nvPr>
            <p:ph type="sldImg"/>
          </p:nvPr>
        </p:nvSpPr>
        <p:spPr>
          <a:ln/>
        </p:spPr>
      </p:sp>
      <p:sp>
        <p:nvSpPr>
          <p:cNvPr id="86019" name="備忘稿版面配置區 2">
            <a:extLst>
              <a:ext uri="{FF2B5EF4-FFF2-40B4-BE49-F238E27FC236}">
                <a16:creationId xmlns:a16="http://schemas.microsoft.com/office/drawing/2014/main" id="{8544C53E-3720-1E64-11FC-40B21E2283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86020" name="投影片編號版面配置區 3">
            <a:extLst>
              <a:ext uri="{FF2B5EF4-FFF2-40B4-BE49-F238E27FC236}">
                <a16:creationId xmlns:a16="http://schemas.microsoft.com/office/drawing/2014/main" id="{41CD770F-4C6C-2604-F311-B1A781367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A6CF6451-5BDD-4A55-9B10-ACDB339733BB}" type="slidenum">
              <a:rPr lang="zh-TW" altLang="en-US" smtClean="0"/>
              <a:pPr/>
              <a:t>11</a:t>
            </a:fld>
            <a:endParaRPr lang="en-US"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投影片影像版面配置區 1">
            <a:extLst>
              <a:ext uri="{FF2B5EF4-FFF2-40B4-BE49-F238E27FC236}">
                <a16:creationId xmlns:a16="http://schemas.microsoft.com/office/drawing/2014/main" id="{D091423F-57D7-DD6A-E20C-F2A868E9C8B2}"/>
              </a:ext>
            </a:extLst>
          </p:cNvPr>
          <p:cNvSpPr>
            <a:spLocks noGrp="1" noRot="1" noChangeAspect="1" noChangeArrowheads="1" noTextEdit="1"/>
          </p:cNvSpPr>
          <p:nvPr>
            <p:ph type="sldImg"/>
          </p:nvPr>
        </p:nvSpPr>
        <p:spPr>
          <a:ln/>
        </p:spPr>
      </p:sp>
      <p:sp>
        <p:nvSpPr>
          <p:cNvPr id="88067" name="備忘稿版面配置區 2">
            <a:extLst>
              <a:ext uri="{FF2B5EF4-FFF2-40B4-BE49-F238E27FC236}">
                <a16:creationId xmlns:a16="http://schemas.microsoft.com/office/drawing/2014/main" id="{7F47A8F5-8FCD-A90D-4253-43C4D41BE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88068" name="投影片編號版面配置區 3">
            <a:extLst>
              <a:ext uri="{FF2B5EF4-FFF2-40B4-BE49-F238E27FC236}">
                <a16:creationId xmlns:a16="http://schemas.microsoft.com/office/drawing/2014/main" id="{DA441401-72A0-16D1-478C-8276C8D093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0243F37F-B9F5-42FE-8EEB-62BE18284BCF}" type="slidenum">
              <a:rPr lang="zh-TW" altLang="en-US" smtClean="0"/>
              <a:pPr/>
              <a:t>12</a:t>
            </a:fld>
            <a:endParaRPr lang="en-US"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投影片影像版面配置區 1">
            <a:extLst>
              <a:ext uri="{FF2B5EF4-FFF2-40B4-BE49-F238E27FC236}">
                <a16:creationId xmlns:a16="http://schemas.microsoft.com/office/drawing/2014/main" id="{8C1E3FAB-D060-DE21-D58E-075DEEB2B9AE}"/>
              </a:ext>
            </a:extLst>
          </p:cNvPr>
          <p:cNvSpPr>
            <a:spLocks noGrp="1" noRot="1" noChangeAspect="1" noChangeArrowheads="1" noTextEdit="1"/>
          </p:cNvSpPr>
          <p:nvPr>
            <p:ph type="sldImg"/>
          </p:nvPr>
        </p:nvSpPr>
        <p:spPr>
          <a:ln/>
        </p:spPr>
      </p:sp>
      <p:sp>
        <p:nvSpPr>
          <p:cNvPr id="90115" name="備忘稿版面配置區 2">
            <a:extLst>
              <a:ext uri="{FF2B5EF4-FFF2-40B4-BE49-F238E27FC236}">
                <a16:creationId xmlns:a16="http://schemas.microsoft.com/office/drawing/2014/main" id="{C43F87DB-6224-41B7-97FA-4BCF62E74D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90116" name="投影片編號版面配置區 3">
            <a:extLst>
              <a:ext uri="{FF2B5EF4-FFF2-40B4-BE49-F238E27FC236}">
                <a16:creationId xmlns:a16="http://schemas.microsoft.com/office/drawing/2014/main" id="{DD2263D1-0B65-AE02-F835-7DBD4D7E96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264113C5-47F6-4BD6-A0D1-0BA8230EC35E}" type="slidenum">
              <a:rPr lang="zh-TW" altLang="en-US" smtClean="0"/>
              <a:pPr/>
              <a:t>13</a:t>
            </a:fld>
            <a:endParaRPr lang="en-US"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投影片影像版面配置區 1">
            <a:extLst>
              <a:ext uri="{FF2B5EF4-FFF2-40B4-BE49-F238E27FC236}">
                <a16:creationId xmlns:a16="http://schemas.microsoft.com/office/drawing/2014/main" id="{86011B13-3D08-7870-4D9F-B2965537B52F}"/>
              </a:ext>
            </a:extLst>
          </p:cNvPr>
          <p:cNvSpPr>
            <a:spLocks noGrp="1" noRot="1" noChangeAspect="1" noChangeArrowheads="1" noTextEdit="1"/>
          </p:cNvSpPr>
          <p:nvPr>
            <p:ph type="sldImg"/>
          </p:nvPr>
        </p:nvSpPr>
        <p:spPr>
          <a:ln/>
        </p:spPr>
      </p:sp>
      <p:sp>
        <p:nvSpPr>
          <p:cNvPr id="92163" name="備忘稿版面配置區 2">
            <a:extLst>
              <a:ext uri="{FF2B5EF4-FFF2-40B4-BE49-F238E27FC236}">
                <a16:creationId xmlns:a16="http://schemas.microsoft.com/office/drawing/2014/main" id="{5B6B95A3-FE5B-3F0B-F1A2-F28804605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92164" name="投影片編號版面配置區 3">
            <a:extLst>
              <a:ext uri="{FF2B5EF4-FFF2-40B4-BE49-F238E27FC236}">
                <a16:creationId xmlns:a16="http://schemas.microsoft.com/office/drawing/2014/main" id="{1176E486-F462-D0A6-6371-43857BBB1B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C464B1C9-E2DF-40B0-B992-26B778A9B5E6}" type="slidenum">
              <a:rPr lang="zh-TW" altLang="en-US" smtClean="0"/>
              <a:pPr/>
              <a:t>14</a:t>
            </a:fld>
            <a:endParaRPr lang="en-US"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投影片影像版面配置區 1">
            <a:extLst>
              <a:ext uri="{FF2B5EF4-FFF2-40B4-BE49-F238E27FC236}">
                <a16:creationId xmlns:a16="http://schemas.microsoft.com/office/drawing/2014/main" id="{0C5A5D82-0B43-5F63-5D4D-7915F9B26999}"/>
              </a:ext>
            </a:extLst>
          </p:cNvPr>
          <p:cNvSpPr>
            <a:spLocks noGrp="1" noRot="1" noChangeAspect="1" noChangeArrowheads="1" noTextEdit="1"/>
          </p:cNvSpPr>
          <p:nvPr>
            <p:ph type="sldImg"/>
          </p:nvPr>
        </p:nvSpPr>
        <p:spPr>
          <a:ln/>
        </p:spPr>
      </p:sp>
      <p:sp>
        <p:nvSpPr>
          <p:cNvPr id="94211" name="備忘稿版面配置區 2">
            <a:extLst>
              <a:ext uri="{FF2B5EF4-FFF2-40B4-BE49-F238E27FC236}">
                <a16:creationId xmlns:a16="http://schemas.microsoft.com/office/drawing/2014/main" id="{AD299866-50F1-3DAE-BE11-D231A7243F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94212" name="投影片編號版面配置區 3">
            <a:extLst>
              <a:ext uri="{FF2B5EF4-FFF2-40B4-BE49-F238E27FC236}">
                <a16:creationId xmlns:a16="http://schemas.microsoft.com/office/drawing/2014/main" id="{E26C21BE-F3D7-1FA8-B9D7-3223B39757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25031641-F585-4578-A733-C8011EF43F21}" type="slidenum">
              <a:rPr lang="zh-TW" altLang="en-US" smtClean="0"/>
              <a:pPr/>
              <a:t>15</a:t>
            </a:fld>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   </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17</a:t>
            </a:fld>
            <a:endParaRPr lang="zh-TW" altLang="en-US"/>
          </a:p>
        </p:txBody>
      </p:sp>
    </p:spTree>
    <p:extLst>
      <p:ext uri="{BB962C8B-B14F-4D97-AF65-F5344CB8AC3E}">
        <p14:creationId xmlns:p14="http://schemas.microsoft.com/office/powerpoint/2010/main" val="385792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   </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18</a:t>
            </a:fld>
            <a:endParaRPr lang="zh-TW" altLang="en-US"/>
          </a:p>
        </p:txBody>
      </p:sp>
    </p:spTree>
    <p:extLst>
      <p:ext uri="{BB962C8B-B14F-4D97-AF65-F5344CB8AC3E}">
        <p14:creationId xmlns:p14="http://schemas.microsoft.com/office/powerpoint/2010/main" val="701027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A371E-36AC-5FB6-03F0-E3D85195042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6108F82-0FC5-BC5B-5DC2-A7A68925224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66AA083-2743-BAFA-7258-B92E53A8CB32}"/>
              </a:ext>
            </a:extLst>
          </p:cNvPr>
          <p:cNvSpPr>
            <a:spLocks noGrp="1"/>
          </p:cNvSpPr>
          <p:nvPr>
            <p:ph type="body" idx="1"/>
          </p:nvPr>
        </p:nvSpPr>
        <p:spPr/>
        <p:txBody>
          <a:bodyPr/>
          <a:lstStyle/>
          <a:p>
            <a:r>
              <a:rPr lang="zh-TW" altLang="en-US" dirty="0"/>
              <a:t>要</a:t>
            </a:r>
            <a:r>
              <a:rPr lang="zh-TW" altLang="en-US" b="1" dirty="0"/>
              <a:t>開發可用、可上鏈、無漏洞的合約</a:t>
            </a:r>
            <a:r>
              <a:rPr lang="zh-TW" altLang="en-US" dirty="0"/>
              <a:t>，則需要熟悉一些區塊鏈基礎、程式邏輯與安全性思維。</a:t>
            </a:r>
            <a:endParaRPr lang="en-US" altLang="zh-TW" dirty="0"/>
          </a:p>
          <a:p>
            <a:endParaRPr lang="en-US" altLang="zh-TW" dirty="0"/>
          </a:p>
          <a:p>
            <a:r>
              <a:rPr lang="zh-TW" altLang="en-US" dirty="0">
                <a:effectLst/>
              </a:rPr>
              <a:t>以下是幾個已經應用於供應鏈的區塊鏈軟體平台和工具：</a:t>
            </a:r>
          </a:p>
          <a:p>
            <a:r>
              <a:rPr lang="en-US" altLang="zh-TW" dirty="0">
                <a:effectLst/>
              </a:rPr>
              <a:t>1. IBM Food Trust</a:t>
            </a:r>
            <a:endParaRPr lang="zh-TW" altLang="en-US" dirty="0"/>
          </a:p>
        </p:txBody>
      </p:sp>
      <p:sp>
        <p:nvSpPr>
          <p:cNvPr id="4" name="投影片編號版面配置區 3">
            <a:extLst>
              <a:ext uri="{FF2B5EF4-FFF2-40B4-BE49-F238E27FC236}">
                <a16:creationId xmlns:a16="http://schemas.microsoft.com/office/drawing/2014/main" id="{E6461FFB-9C1C-E01B-A378-8B2BD572A4C1}"/>
              </a:ext>
            </a:extLst>
          </p:cNvPr>
          <p:cNvSpPr>
            <a:spLocks noGrp="1"/>
          </p:cNvSpPr>
          <p:nvPr>
            <p:ph type="sldNum" sz="quarter" idx="5"/>
          </p:nvPr>
        </p:nvSpPr>
        <p:spPr/>
        <p:txBody>
          <a:bodyPr/>
          <a:lstStyle/>
          <a:p>
            <a:fld id="{F18A0BFF-6330-4569-975E-B50BF169FA45}" type="slidenum">
              <a:rPr lang="zh-TW" altLang="en-US" smtClean="0"/>
              <a:t>19</a:t>
            </a:fld>
            <a:endParaRPr lang="zh-TW" altLang="en-US"/>
          </a:p>
        </p:txBody>
      </p:sp>
    </p:spTree>
    <p:extLst>
      <p:ext uri="{BB962C8B-B14F-4D97-AF65-F5344CB8AC3E}">
        <p14:creationId xmlns:p14="http://schemas.microsoft.com/office/powerpoint/2010/main" val="2052099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tx1"/>
                </a:solidFill>
                <a:effectLst/>
                <a:latin typeface="+mn-lt"/>
                <a:ea typeface="+mn-ea"/>
                <a:cs typeface="+mn-cs"/>
              </a:rPr>
              <a:t>NFT </a:t>
            </a:r>
            <a:r>
              <a:rPr lang="zh-TW" altLang="zh-TW" sz="1200" b="1" kern="1200">
                <a:solidFill>
                  <a:schemeClr val="tx1"/>
                </a:solidFill>
                <a:effectLst/>
                <a:latin typeface="+mn-lt"/>
                <a:ea typeface="+mn-ea"/>
                <a:cs typeface="+mn-cs"/>
              </a:rPr>
              <a:t>作為炒作熱潮的確已經退潮，但作為一種區塊鏈上的「獨一無二數位資產憑證」，它的技術仍有很多潛在應用，只是未來會更務實、更聚焦功能，而非單純投機。</a:t>
            </a:r>
            <a:endParaRPr lang="zh-TW" altLang="zh-TW" sz="1200" kern="120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20</a:t>
            </a:fld>
            <a:endParaRPr lang="zh-TW" altLang="en-US"/>
          </a:p>
        </p:txBody>
      </p:sp>
    </p:spTree>
    <p:extLst>
      <p:ext uri="{BB962C8B-B14F-4D97-AF65-F5344CB8AC3E}">
        <p14:creationId xmlns:p14="http://schemas.microsoft.com/office/powerpoint/2010/main" val="1544484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影像版面配置區 1">
            <a:extLst>
              <a:ext uri="{FF2B5EF4-FFF2-40B4-BE49-F238E27FC236}">
                <a16:creationId xmlns:a16="http://schemas.microsoft.com/office/drawing/2014/main" id="{CB4141D3-6C7B-DD9A-77DA-EBA56FBF3DCA}"/>
              </a:ext>
            </a:extLst>
          </p:cNvPr>
          <p:cNvSpPr>
            <a:spLocks noGrp="1" noRot="1" noChangeAspect="1" noChangeArrowheads="1" noTextEdit="1"/>
          </p:cNvSpPr>
          <p:nvPr>
            <p:ph type="sldImg"/>
          </p:nvPr>
        </p:nvSpPr>
        <p:spPr>
          <a:ln/>
        </p:spPr>
      </p:sp>
      <p:sp>
        <p:nvSpPr>
          <p:cNvPr id="10243" name="備忘稿版面配置區 2">
            <a:extLst>
              <a:ext uri="{FF2B5EF4-FFF2-40B4-BE49-F238E27FC236}">
                <a16:creationId xmlns:a16="http://schemas.microsoft.com/office/drawing/2014/main" id="{FA77BB16-FEEE-ECBC-EF70-1EB0877C06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sz="1200" b="1" kern="1200" dirty="0">
                <a:solidFill>
                  <a:schemeClr val="tx1"/>
                </a:solidFill>
                <a:effectLst/>
                <a:latin typeface="+mn-lt"/>
                <a:ea typeface="+mn-ea"/>
                <a:cs typeface="+mn-cs"/>
              </a:rPr>
              <a:t>例子</a:t>
            </a:r>
            <a:r>
              <a:rPr lang="en-US" altLang="zh-TW" sz="1200" b="1" kern="1200" dirty="0">
                <a:solidFill>
                  <a:schemeClr val="tx1"/>
                </a:solidFill>
                <a:effectLst/>
                <a:latin typeface="+mn-lt"/>
                <a:ea typeface="+mn-ea"/>
                <a:cs typeface="+mn-cs"/>
              </a:rPr>
              <a:t> 1</a:t>
            </a:r>
            <a:r>
              <a:rPr lang="zh-TW" altLang="zh-TW" sz="1200" b="1" kern="1200" dirty="0">
                <a:solidFill>
                  <a:schemeClr val="tx1"/>
                </a:solidFill>
                <a:effectLst/>
                <a:latin typeface="+mn-lt"/>
                <a:ea typeface="+mn-ea"/>
                <a:cs typeface="+mn-cs"/>
              </a:rPr>
              <a:t>：送貨數量不一致</a:t>
            </a:r>
            <a:endParaRPr lang="zh-TW" altLang="zh-TW" sz="1200" kern="1200" dirty="0">
              <a:solidFill>
                <a:schemeClr val="tx1"/>
              </a:solidFill>
              <a:effectLst/>
              <a:latin typeface="+mn-lt"/>
              <a:ea typeface="+mn-ea"/>
              <a:cs typeface="+mn-cs"/>
            </a:endParaRPr>
          </a:p>
          <a:p>
            <a:pPr lvl="0"/>
            <a:r>
              <a:rPr lang="zh-TW" altLang="zh-TW" sz="1200" b="1" kern="1200" dirty="0">
                <a:solidFill>
                  <a:schemeClr val="tx1"/>
                </a:solidFill>
                <a:effectLst/>
                <a:latin typeface="+mn-lt"/>
                <a:ea typeface="+mn-ea"/>
                <a:cs typeface="+mn-cs"/>
              </a:rPr>
              <a:t>實際情況：承運商記錄其卡車運送了</a:t>
            </a:r>
            <a:r>
              <a:rPr lang="en-US" altLang="zh-TW" sz="1200" b="1" kern="1200" dirty="0">
                <a:solidFill>
                  <a:schemeClr val="tx1"/>
                </a:solidFill>
                <a:effectLst/>
                <a:latin typeface="+mn-lt"/>
                <a:ea typeface="+mn-ea"/>
                <a:cs typeface="+mn-cs"/>
              </a:rPr>
              <a:t> 100 </a:t>
            </a:r>
            <a:r>
              <a:rPr lang="zh-TW" altLang="zh-TW" sz="1200" b="1" kern="1200" dirty="0">
                <a:solidFill>
                  <a:schemeClr val="tx1"/>
                </a:solidFill>
                <a:effectLst/>
                <a:latin typeface="+mn-lt"/>
                <a:ea typeface="+mn-ea"/>
                <a:cs typeface="+mn-cs"/>
              </a:rPr>
              <a:t>箱貨物到某個配送中心。沃爾瑪系統顯示：只收到</a:t>
            </a:r>
            <a:r>
              <a:rPr lang="en-US" altLang="zh-TW" sz="1200" b="1" kern="1200" dirty="0">
                <a:solidFill>
                  <a:schemeClr val="tx1"/>
                </a:solidFill>
                <a:effectLst/>
                <a:latin typeface="+mn-lt"/>
                <a:ea typeface="+mn-ea"/>
                <a:cs typeface="+mn-cs"/>
              </a:rPr>
              <a:t> 95 </a:t>
            </a:r>
            <a:r>
              <a:rPr lang="zh-TW" altLang="zh-TW" sz="1200" b="1" kern="1200" dirty="0">
                <a:solidFill>
                  <a:schemeClr val="tx1"/>
                </a:solidFill>
                <a:effectLst/>
                <a:latin typeface="+mn-lt"/>
                <a:ea typeface="+mn-ea"/>
                <a:cs typeface="+mn-cs"/>
              </a:rPr>
              <a:t>箱。發票內容：承運商依</a:t>
            </a:r>
            <a:r>
              <a:rPr lang="en-US" altLang="zh-TW" sz="1200" b="1" kern="1200" dirty="0">
                <a:solidFill>
                  <a:schemeClr val="tx1"/>
                </a:solidFill>
                <a:effectLst/>
                <a:latin typeface="+mn-lt"/>
                <a:ea typeface="+mn-ea"/>
                <a:cs typeface="+mn-cs"/>
              </a:rPr>
              <a:t> 100 </a:t>
            </a:r>
            <a:r>
              <a:rPr lang="zh-TW" altLang="zh-TW" sz="1200" b="1" kern="1200" dirty="0">
                <a:solidFill>
                  <a:schemeClr val="tx1"/>
                </a:solidFill>
                <a:effectLst/>
                <a:latin typeface="+mn-lt"/>
                <a:ea typeface="+mn-ea"/>
                <a:cs typeface="+mn-cs"/>
              </a:rPr>
              <a:t>箱開立運費。</a:t>
            </a:r>
            <a:endParaRPr lang="zh-TW" altLang="zh-TW" sz="1200" kern="1200" dirty="0">
              <a:solidFill>
                <a:schemeClr val="tx1"/>
              </a:solidFill>
              <a:effectLst/>
              <a:latin typeface="+mn-lt"/>
              <a:ea typeface="+mn-ea"/>
              <a:cs typeface="+mn-cs"/>
            </a:endParaRPr>
          </a:p>
          <a:p>
            <a:r>
              <a:rPr lang="zh-TW" altLang="zh-TW" sz="1200" b="1" kern="1200" dirty="0">
                <a:solidFill>
                  <a:schemeClr val="tx1"/>
                </a:solidFill>
                <a:effectLst/>
                <a:latin typeface="+mn-lt"/>
                <a:ea typeface="+mn-ea"/>
                <a:cs typeface="+mn-cs"/>
              </a:rPr>
              <a:t>產生糾紛原因：</a:t>
            </a:r>
            <a:endParaRPr lang="zh-TW" altLang="zh-TW" sz="1200" kern="1200" dirty="0">
              <a:solidFill>
                <a:schemeClr val="tx1"/>
              </a:solidFill>
              <a:effectLst/>
              <a:latin typeface="+mn-lt"/>
              <a:ea typeface="+mn-ea"/>
              <a:cs typeface="+mn-cs"/>
            </a:endParaRPr>
          </a:p>
          <a:p>
            <a:pPr lvl="0"/>
            <a:r>
              <a:rPr lang="zh-TW" altLang="zh-TW" sz="1200" b="1" kern="1200" dirty="0">
                <a:solidFill>
                  <a:schemeClr val="tx1"/>
                </a:solidFill>
                <a:effectLst/>
                <a:latin typeface="+mn-lt"/>
                <a:ea typeface="+mn-ea"/>
                <a:cs typeface="+mn-cs"/>
              </a:rPr>
              <a:t>承運商依照出貨記錄請款，而沃爾瑪根據接收記錄質疑金額。可能是途中遺失、卸貨錯誤或掃碼錯誤。</a:t>
            </a:r>
            <a:endParaRPr lang="zh-TW" altLang="zh-TW" sz="1200" kern="1200" dirty="0">
              <a:solidFill>
                <a:schemeClr val="tx1"/>
              </a:solidFill>
              <a:effectLst/>
              <a:latin typeface="+mn-lt"/>
              <a:ea typeface="+mn-ea"/>
              <a:cs typeface="+mn-cs"/>
            </a:endParaRPr>
          </a:p>
          <a:p>
            <a:pPr lvl="0"/>
            <a:r>
              <a:rPr lang="zh-TW" altLang="zh-TW" sz="1200" b="1" kern="1200" dirty="0">
                <a:solidFill>
                  <a:schemeClr val="tx1"/>
                </a:solidFill>
                <a:effectLst/>
                <a:latin typeface="+mn-lt"/>
                <a:ea typeface="+mn-ea"/>
                <a:cs typeface="+mn-cs"/>
              </a:rPr>
              <a:t>結果：人工介入調查，雙方需花時間查證、比對文件，延遲付款數週甚至數月。</a:t>
            </a:r>
            <a:endParaRPr lang="zh-TW" altLang="zh-TW" sz="1200" kern="1200" dirty="0">
              <a:solidFill>
                <a:schemeClr val="tx1"/>
              </a:solidFill>
              <a:effectLst/>
              <a:latin typeface="+mn-lt"/>
              <a:ea typeface="+mn-ea"/>
              <a:cs typeface="+mn-cs"/>
            </a:endParaRPr>
          </a:p>
          <a:p>
            <a:endParaRPr lang="en-US" altLang="zh-CN" sz="1200" dirty="0">
              <a:solidFill>
                <a:schemeClr val="tx2"/>
              </a:solidFill>
              <a:latin typeface="Microsoft YaHei" panose="020B0503020204020204" pitchFamily="34" charset="-122"/>
              <a:ea typeface="Microsoft YaHei" panose="020B0503020204020204" pitchFamily="34" charset="-122"/>
            </a:endParaRPr>
          </a:p>
          <a:p>
            <a:endParaRPr lang="en-US" altLang="zh-CN" sz="1200" dirty="0">
              <a:solidFill>
                <a:schemeClr val="tx2"/>
              </a:solidFill>
              <a:latin typeface="Microsoft YaHei" panose="020B0503020204020204" pitchFamily="34" charset="-122"/>
              <a:ea typeface="Microsoft YaHei" panose="020B0503020204020204" pitchFamily="34" charset="-122"/>
            </a:endParaRPr>
          </a:p>
          <a:p>
            <a:r>
              <a:rPr lang="en-US" altLang="zh-CN" sz="1200" dirty="0">
                <a:solidFill>
                  <a:schemeClr val="tx2"/>
                </a:solidFill>
                <a:latin typeface="Microsoft YaHei" panose="020B0503020204020204" pitchFamily="34" charset="-122"/>
                <a:ea typeface="Microsoft YaHei" panose="020B0503020204020204" pitchFamily="34" charset="-122"/>
              </a:rPr>
              <a:t>(D) VMI</a:t>
            </a:r>
            <a:r>
              <a:rPr lang="zh-CN" altLang="en-US" sz="1200" dirty="0">
                <a:solidFill>
                  <a:schemeClr val="tx2"/>
                </a:solidFill>
                <a:latin typeface="Microsoft YaHei" panose="020B0503020204020204" pitchFamily="34" charset="-122"/>
                <a:ea typeface="Microsoft YaHei" panose="020B0503020204020204" pitchFamily="34" charset="-122"/>
              </a:rPr>
              <a:t>與 </a:t>
            </a:r>
            <a:r>
              <a:rPr lang="en-US" altLang="zh-CN" sz="1200" dirty="0">
                <a:solidFill>
                  <a:schemeClr val="tx2"/>
                </a:solidFill>
                <a:latin typeface="Microsoft YaHei" panose="020B0503020204020204" pitchFamily="34" charset="-122"/>
                <a:ea typeface="Microsoft YaHei" panose="020B0503020204020204" pitchFamily="34" charset="-122"/>
              </a:rPr>
              <a:t>CPFR </a:t>
            </a:r>
            <a:r>
              <a:rPr lang="zh-CN" altLang="en-US" sz="1200" dirty="0">
                <a:solidFill>
                  <a:schemeClr val="tx2"/>
                </a:solidFill>
                <a:latin typeface="Microsoft YaHei" panose="020B0503020204020204" pitchFamily="34" charset="-122"/>
                <a:ea typeface="Microsoft YaHei" panose="020B0503020204020204" pitchFamily="34" charset="-122"/>
              </a:rPr>
              <a:t> </a:t>
            </a:r>
            <a:r>
              <a:rPr lang="en-US" altLang="zh-CN" sz="1200" dirty="0">
                <a:solidFill>
                  <a:schemeClr val="tx2"/>
                </a:solidFill>
                <a:latin typeface="Microsoft YaHei" panose="020B0503020204020204" pitchFamily="34" charset="-122"/>
                <a:ea typeface="Microsoft YaHei" panose="020B0503020204020204" pitchFamily="34" charset="-122"/>
              </a:rPr>
              <a:t>; </a:t>
            </a:r>
            <a:endParaRPr lang="en-US" altLang="zh-TW" dirty="0">
              <a:latin typeface="Times New Roman" panose="02020603050405020304" pitchFamily="18" charset="0"/>
            </a:endParaRPr>
          </a:p>
          <a:p>
            <a:r>
              <a:rPr lang="zh-TW" altLang="en-US" dirty="0">
                <a:latin typeface="Times New Roman" panose="02020603050405020304" pitchFamily="18" charset="0"/>
              </a:rPr>
              <a:t>全球的發貨中心（</a:t>
            </a:r>
            <a:r>
              <a:rPr lang="en-US" altLang="zh-TW" dirty="0">
                <a:latin typeface="Times New Roman" panose="02020603050405020304" pitchFamily="18" charset="0"/>
              </a:rPr>
              <a:t>Distribution Center</a:t>
            </a:r>
            <a:r>
              <a:rPr lang="zh-TW" altLang="en-US" dirty="0">
                <a:latin typeface="Times New Roman" panose="02020603050405020304" pitchFamily="18" charset="0"/>
              </a:rPr>
              <a:t>）</a:t>
            </a:r>
          </a:p>
        </p:txBody>
      </p:sp>
      <p:sp>
        <p:nvSpPr>
          <p:cNvPr id="10244" name="投影片編號版面配置區 3">
            <a:extLst>
              <a:ext uri="{FF2B5EF4-FFF2-40B4-BE49-F238E27FC236}">
                <a16:creationId xmlns:a16="http://schemas.microsoft.com/office/drawing/2014/main" id="{D96370C5-5189-FD12-BB65-4479A408A0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EF1A949A-C287-4BC2-A72C-4D97847F3F06}" type="slidenum">
              <a:rPr lang="zh-TW" altLang="en-US" smtClean="0"/>
              <a:pPr/>
              <a:t>2</a:t>
            </a:fld>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截至近年，以下三位在世的藝術家被認為是全球最具價值的藝術家之一：</a:t>
            </a:r>
          </a:p>
          <a:p>
            <a:pPr>
              <a:buFont typeface="+mj-lt"/>
              <a:buAutoNum type="arabicPeriod"/>
            </a:pPr>
            <a:r>
              <a:rPr lang="zh-TW" altLang="en-US" b="1" dirty="0"/>
              <a:t>草間彌生（</a:t>
            </a:r>
            <a:r>
              <a:rPr lang="en-US" altLang="zh-TW" b="1" dirty="0"/>
              <a:t>Yayoi Kusama</a:t>
            </a:r>
            <a:r>
              <a:rPr lang="zh-TW" altLang="en-US" b="1" dirty="0"/>
              <a:t>）</a:t>
            </a:r>
            <a:r>
              <a:rPr lang="zh-TW" altLang="en-US" dirty="0"/>
              <a:t>：以其標誌性的波點和「無限鏡屋」作品而聞名。她在</a:t>
            </a:r>
            <a:r>
              <a:rPr lang="en-US" altLang="zh-TW" dirty="0"/>
              <a:t>2023</a:t>
            </a:r>
            <a:r>
              <a:rPr lang="zh-TW" altLang="en-US" dirty="0"/>
              <a:t>年的拍賣總收入達到</a:t>
            </a:r>
            <a:r>
              <a:rPr lang="en-US" altLang="zh-TW" dirty="0"/>
              <a:t>8,090</a:t>
            </a:r>
            <a:r>
              <a:rPr lang="zh-TW" altLang="en-US" dirty="0"/>
              <a:t>萬美元，其中一件作品單價接近</a:t>
            </a:r>
            <a:r>
              <a:rPr lang="en-US" altLang="zh-TW" dirty="0"/>
              <a:t>1,000</a:t>
            </a:r>
            <a:r>
              <a:rPr lang="zh-TW" altLang="en-US" dirty="0"/>
              <a:t>萬美元​</a:t>
            </a:r>
            <a:r>
              <a:rPr lang="en-US" altLang="zh-TW" dirty="0"/>
              <a:t>(</a:t>
            </a:r>
            <a:r>
              <a:rPr lang="en-US" altLang="zh-TW" dirty="0">
                <a:hlinkClick r:id="rId3"/>
              </a:rPr>
              <a:t>My Modern Met</a:t>
            </a:r>
            <a:endParaRPr lang="zh-TW" altLang="en-US" dirty="0"/>
          </a:p>
          <a:p>
            <a:pPr>
              <a:buFont typeface="+mj-lt"/>
              <a:buAutoNum type="arabicPeriod"/>
            </a:pPr>
            <a:r>
              <a:rPr lang="en-US" altLang="zh-TW" dirty="0"/>
              <a:t>)</a:t>
            </a:r>
            <a:r>
              <a:rPr lang="zh-TW" altLang="en-US" dirty="0"/>
              <a:t>。</a:t>
            </a:r>
          </a:p>
          <a:p>
            <a:pPr>
              <a:buFont typeface="+mj-lt"/>
              <a:buAutoNum type="arabicPeriod"/>
            </a:pPr>
            <a:r>
              <a:rPr lang="zh-TW" altLang="en-US" b="1" dirty="0"/>
              <a:t>大衛</a:t>
            </a:r>
            <a:r>
              <a:rPr lang="en-US" altLang="zh-TW" b="1" dirty="0"/>
              <a:t>·</a:t>
            </a:r>
            <a:r>
              <a:rPr lang="zh-TW" altLang="en-US" b="1" dirty="0"/>
              <a:t>霍克尼（</a:t>
            </a:r>
            <a:r>
              <a:rPr lang="en-US" altLang="zh-TW" b="1" dirty="0"/>
              <a:t>David Hockney</a:t>
            </a:r>
            <a:r>
              <a:rPr lang="zh-TW" altLang="en-US" b="1" dirty="0"/>
              <a:t>）</a:t>
            </a:r>
            <a:r>
              <a:rPr lang="zh-TW" altLang="en-US" dirty="0"/>
              <a:t>：這位英國畫家創下了現存藝術家最高的拍賣記錄。他的作品</a:t>
            </a:r>
            <a:r>
              <a:rPr lang="en-US" altLang="zh-TW" dirty="0"/>
              <a:t>《</a:t>
            </a:r>
            <a:r>
              <a:rPr lang="zh-TW" altLang="en-US" dirty="0"/>
              <a:t>藝術家的肖像（泳池與兩個人物）</a:t>
            </a:r>
            <a:r>
              <a:rPr lang="en-US" altLang="zh-TW" dirty="0"/>
              <a:t>》</a:t>
            </a:r>
            <a:r>
              <a:rPr lang="zh-TW" altLang="en-US" dirty="0"/>
              <a:t>在</a:t>
            </a:r>
            <a:r>
              <a:rPr lang="en-US" altLang="zh-TW" dirty="0"/>
              <a:t>2018</a:t>
            </a:r>
            <a:r>
              <a:rPr lang="zh-TW" altLang="en-US" dirty="0"/>
              <a:t>年以</a:t>
            </a:r>
            <a:r>
              <a:rPr lang="en-US" altLang="zh-TW" dirty="0"/>
              <a:t>9,000</a:t>
            </a:r>
            <a:r>
              <a:rPr lang="zh-TW" altLang="en-US" dirty="0"/>
              <a:t>萬美元的價格售出​</a:t>
            </a:r>
            <a:r>
              <a:rPr lang="en-US" altLang="zh-TW" dirty="0"/>
              <a:t>(</a:t>
            </a:r>
            <a:r>
              <a:rPr lang="en-US" altLang="zh-TW" dirty="0">
                <a:hlinkClick r:id="rId4"/>
              </a:rPr>
              <a:t>Artsy</a:t>
            </a:r>
            <a:endParaRPr lang="zh-TW" altLang="en-US" dirty="0"/>
          </a:p>
          <a:p>
            <a:pPr>
              <a:buFont typeface="+mj-lt"/>
              <a:buAutoNum type="arabicPeriod"/>
            </a:pPr>
            <a:r>
              <a:rPr lang="en-US" altLang="zh-TW" dirty="0"/>
              <a:t>)​(</a:t>
            </a:r>
            <a:r>
              <a:rPr lang="en-US" altLang="zh-TW" dirty="0">
                <a:hlinkClick r:id="rId5"/>
              </a:rPr>
              <a:t>Wikipedia</a:t>
            </a:r>
            <a:endParaRPr lang="zh-TW" altLang="en-US" dirty="0"/>
          </a:p>
          <a:p>
            <a:pPr>
              <a:buFont typeface="+mj-lt"/>
              <a:buAutoNum type="arabicPeriod"/>
            </a:pPr>
            <a:r>
              <a:rPr lang="en-US" altLang="zh-TW" dirty="0"/>
              <a:t>)</a:t>
            </a:r>
            <a:r>
              <a:rPr lang="zh-TW" altLang="en-US" dirty="0"/>
              <a:t>。</a:t>
            </a:r>
          </a:p>
          <a:p>
            <a:pPr>
              <a:buFont typeface="+mj-lt"/>
              <a:buAutoNum type="arabicPeriod"/>
            </a:pPr>
            <a:r>
              <a:rPr lang="zh-TW" altLang="en-US" b="1" dirty="0"/>
              <a:t>傑夫</a:t>
            </a:r>
            <a:r>
              <a:rPr lang="en-US" altLang="zh-TW" b="1" dirty="0"/>
              <a:t>·</a:t>
            </a:r>
            <a:r>
              <a:rPr lang="zh-TW" altLang="en-US" b="1" dirty="0"/>
              <a:t>昆斯（</a:t>
            </a:r>
            <a:r>
              <a:rPr lang="en-US" altLang="zh-TW" b="1" dirty="0"/>
              <a:t>Jeff Koons</a:t>
            </a:r>
            <a:r>
              <a:rPr lang="zh-TW" altLang="en-US" b="1" dirty="0"/>
              <a:t>）</a:t>
            </a:r>
            <a:r>
              <a:rPr lang="zh-TW" altLang="en-US" dirty="0"/>
              <a:t>：以大型不鏽鋼雕塑聞名，他的雕塑作品</a:t>
            </a:r>
            <a:r>
              <a:rPr lang="en-US" altLang="zh-TW" dirty="0"/>
              <a:t>《</a:t>
            </a:r>
            <a:r>
              <a:rPr lang="zh-TW" altLang="en-US" dirty="0"/>
              <a:t>兔子</a:t>
            </a:r>
            <a:r>
              <a:rPr lang="en-US" altLang="zh-TW" dirty="0"/>
              <a:t>》</a:t>
            </a:r>
            <a:r>
              <a:rPr lang="zh-TW" altLang="en-US" dirty="0"/>
              <a:t>在</a:t>
            </a:r>
            <a:r>
              <a:rPr lang="en-US" altLang="zh-TW" dirty="0"/>
              <a:t>2019</a:t>
            </a:r>
            <a:r>
              <a:rPr lang="zh-TW" altLang="en-US" dirty="0"/>
              <a:t>年以</a:t>
            </a:r>
            <a:r>
              <a:rPr lang="en-US" altLang="zh-TW" dirty="0"/>
              <a:t>9,100</a:t>
            </a:r>
            <a:r>
              <a:rPr lang="zh-TW" altLang="en-US" dirty="0"/>
              <a:t>萬美元售出，創下當時的紀錄​</a:t>
            </a:r>
            <a:r>
              <a:rPr lang="en-US" altLang="zh-TW" dirty="0"/>
              <a:t>(</a:t>
            </a:r>
            <a:r>
              <a:rPr lang="en-US" altLang="zh-TW" dirty="0">
                <a:hlinkClick r:id="rId5"/>
              </a:rPr>
              <a:t>Wikipedia</a:t>
            </a:r>
            <a:endParaRPr lang="zh-TW" altLang="en-US" dirty="0"/>
          </a:p>
          <a:p>
            <a:pPr>
              <a:buFont typeface="+mj-lt"/>
              <a:buAutoNum type="arabicPeriod"/>
            </a:pPr>
            <a:r>
              <a:rPr lang="en-US" altLang="zh-TW" dirty="0"/>
              <a:t>)</a:t>
            </a:r>
            <a:r>
              <a:rPr lang="zh-TW" altLang="en-US" dirty="0"/>
              <a:t>。</a:t>
            </a:r>
          </a:p>
          <a:p>
            <a:r>
              <a:rPr lang="zh-TW" altLang="en-US" dirty="0"/>
              <a:t>這三位藝術家在拍賣市場上屢創佳績，持續引領全球當代藝術的潮流。</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21</a:t>
            </a:fld>
            <a:endParaRPr lang="zh-TW" altLang="en-US"/>
          </a:p>
        </p:txBody>
      </p:sp>
    </p:spTree>
    <p:extLst>
      <p:ext uri="{BB962C8B-B14F-4D97-AF65-F5344CB8AC3E}">
        <p14:creationId xmlns:p14="http://schemas.microsoft.com/office/powerpoint/2010/main" val="343529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25B33-CB00-AF4D-2B27-9F86C68188C8}"/>
            </a:ext>
          </a:extLst>
        </p:cNvPr>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E4C8BA86-E419-CFBA-E097-B498302B2505}"/>
              </a:ext>
            </a:extLst>
          </p:cNvPr>
          <p:cNvSpPr>
            <a:spLocks noGrp="1" noRot="1" noChangeAspect="1" noChangeArrowheads="1" noTextEdit="1"/>
          </p:cNvSpPr>
          <p:nvPr>
            <p:ph type="sldImg"/>
          </p:nvPr>
        </p:nvSpPr>
        <p:spPr>
          <a:ln/>
        </p:spPr>
      </p:sp>
      <p:sp>
        <p:nvSpPr>
          <p:cNvPr id="162819" name="Notes Placeholder 2">
            <a:extLst>
              <a:ext uri="{FF2B5EF4-FFF2-40B4-BE49-F238E27FC236}">
                <a16:creationId xmlns:a16="http://schemas.microsoft.com/office/drawing/2014/main" id="{3DA24C36-69B6-7C61-981D-975D29D74D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rPr>
              <a:t>根據既有的「大豆來源資料庫」，阿根廷產大豆的蛋白質含量通常落在某個穩定範圍內   例如：阿根廷產</a:t>
            </a:r>
            <a:r>
              <a:rPr lang="zh-TW" altLang="en-US" dirty="0"/>
              <a:t>大豆蛋白質平均含量 </a:t>
            </a:r>
            <a:r>
              <a:rPr lang="en-US" altLang="zh-TW" dirty="0">
                <a:effectLst/>
              </a:rPr>
              <a:t>37~39% ; </a:t>
            </a:r>
            <a:r>
              <a:rPr lang="zh-TW" altLang="en-US" dirty="0">
                <a:effectLst/>
              </a:rPr>
              <a:t>而美國中西部大豆的平均可能達 </a:t>
            </a:r>
            <a:r>
              <a:rPr lang="en-US" altLang="zh-TW" dirty="0">
                <a:effectLst/>
              </a:rPr>
              <a:t>40~42%</a:t>
            </a:r>
          </a:p>
          <a:p>
            <a:endParaRPr lang="en-US" altLang="zh-TW" dirty="0">
              <a:effectLst/>
              <a:latin typeface="Times New Roman" panose="02020603050405020304" pitchFamily="18" charset="0"/>
            </a:endParaRPr>
          </a:p>
          <a:p>
            <a:r>
              <a:rPr lang="zh-TW" altLang="en-US" dirty="0"/>
              <a:t> </a:t>
            </a:r>
            <a:endParaRPr lang="zh-TW" altLang="zh-TW" dirty="0">
              <a:latin typeface="Times New Roman" panose="02020603050405020304" pitchFamily="18" charset="0"/>
            </a:endParaRPr>
          </a:p>
        </p:txBody>
      </p:sp>
      <p:sp>
        <p:nvSpPr>
          <p:cNvPr id="162820" name="Slide Number Placeholder 3">
            <a:extLst>
              <a:ext uri="{FF2B5EF4-FFF2-40B4-BE49-F238E27FC236}">
                <a16:creationId xmlns:a16="http://schemas.microsoft.com/office/drawing/2014/main" id="{19C6E326-9D44-2089-593C-4F82A6704A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AF9CD-0602-4388-880E-CF2ABB1FBB00}" type="slidenum">
              <a:rPr lang="en-US" altLang="zh-TW" smtClean="0">
                <a:latin typeface="Tahoma" panose="020B0604030504040204" pitchFamily="34" charset="0"/>
              </a:rPr>
              <a:pPr>
                <a:spcBef>
                  <a:spcPct val="0"/>
                </a:spcBef>
              </a:pPr>
              <a:t>22</a:t>
            </a:fld>
            <a:endParaRPr lang="en-US" altLang="zh-TW">
              <a:latin typeface="Tahoma" panose="020B0604030504040204" pitchFamily="34" charset="0"/>
            </a:endParaRPr>
          </a:p>
        </p:txBody>
      </p:sp>
    </p:spTree>
    <p:extLst>
      <p:ext uri="{BB962C8B-B14F-4D97-AF65-F5344CB8AC3E}">
        <p14:creationId xmlns:p14="http://schemas.microsoft.com/office/powerpoint/2010/main" val="3048530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59BB8-3107-AA15-2AB6-EA3F207F38BE}"/>
            </a:ext>
          </a:extLst>
        </p:cNvPr>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79FA9706-8081-6E2D-402E-0DB895D59119}"/>
              </a:ext>
            </a:extLst>
          </p:cNvPr>
          <p:cNvSpPr>
            <a:spLocks noGrp="1" noRot="1" noChangeAspect="1" noChangeArrowheads="1" noTextEdit="1"/>
          </p:cNvSpPr>
          <p:nvPr>
            <p:ph type="sldImg"/>
          </p:nvPr>
        </p:nvSpPr>
        <p:spPr>
          <a:ln/>
        </p:spPr>
      </p:sp>
      <p:sp>
        <p:nvSpPr>
          <p:cNvPr id="162819" name="Notes Placeholder 2">
            <a:extLst>
              <a:ext uri="{FF2B5EF4-FFF2-40B4-BE49-F238E27FC236}">
                <a16:creationId xmlns:a16="http://schemas.microsoft.com/office/drawing/2014/main" id="{7B1C91FB-F562-CEEF-6154-71239DD10B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即系統隨機抽貨、隨機委派檢查員，全流程公開，避免人為操作干預。</a:t>
            </a:r>
            <a:endParaRPr lang="zh-TW" altLang="zh-TW" dirty="0">
              <a:latin typeface="Times New Roman" panose="02020603050405020304" pitchFamily="18" charset="0"/>
            </a:endParaRPr>
          </a:p>
        </p:txBody>
      </p:sp>
      <p:sp>
        <p:nvSpPr>
          <p:cNvPr id="162820" name="Slide Number Placeholder 3">
            <a:extLst>
              <a:ext uri="{FF2B5EF4-FFF2-40B4-BE49-F238E27FC236}">
                <a16:creationId xmlns:a16="http://schemas.microsoft.com/office/drawing/2014/main" id="{C069C7ED-0CD3-64DD-6A5A-E083465B1B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AF9CD-0602-4388-880E-CF2ABB1FBB00}" type="slidenum">
              <a:rPr lang="en-US" altLang="zh-TW" smtClean="0">
                <a:latin typeface="Tahoma" panose="020B0604030504040204" pitchFamily="34" charset="0"/>
              </a:rPr>
              <a:pPr>
                <a:spcBef>
                  <a:spcPct val="0"/>
                </a:spcBef>
              </a:pPr>
              <a:t>23</a:t>
            </a:fld>
            <a:endParaRPr lang="en-US" altLang="zh-TW">
              <a:latin typeface="Tahoma" panose="020B0604030504040204" pitchFamily="34" charset="0"/>
            </a:endParaRPr>
          </a:p>
        </p:txBody>
      </p:sp>
    </p:spTree>
    <p:extLst>
      <p:ext uri="{BB962C8B-B14F-4D97-AF65-F5344CB8AC3E}">
        <p14:creationId xmlns:p14="http://schemas.microsoft.com/office/powerpoint/2010/main" val="4093558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6317CE07-CC06-43F1-98C8-9BA49DBD4EFD}"/>
              </a:ext>
            </a:extLst>
          </p:cNvPr>
          <p:cNvSpPr>
            <a:spLocks noGrp="1" noRot="1" noChangeAspect="1" noChangeArrowheads="1" noTextEdit="1"/>
          </p:cNvSpPr>
          <p:nvPr>
            <p:ph type="sldImg"/>
          </p:nvPr>
        </p:nvSpPr>
        <p:spPr>
          <a:ln/>
        </p:spPr>
      </p:sp>
      <p:sp>
        <p:nvSpPr>
          <p:cNvPr id="223235" name="Notes Placeholder 2">
            <a:extLst>
              <a:ext uri="{FF2B5EF4-FFF2-40B4-BE49-F238E27FC236}">
                <a16:creationId xmlns:a16="http://schemas.microsoft.com/office/drawing/2014/main" id="{78078BB5-6BA4-4665-9BEE-7535C08D4D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z="1200" b="1" dirty="0">
                <a:solidFill>
                  <a:srgbClr val="003399"/>
                </a:solidFill>
                <a:latin typeface="Tahoma" panose="020B0604030504040204" pitchFamily="34" charset="0"/>
                <a:ea typeface="新細明體" panose="02020500000000000000" pitchFamily="18" charset="-120"/>
              </a:rPr>
              <a:t> </a:t>
            </a:r>
            <a:endParaRPr lang="zh-TW" altLang="zh-TW" dirty="0">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59C299FE-17FD-4AAD-B472-44D499CD77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51EB53-57F1-4F96-B96D-E91AFF65ED45}" type="slidenum">
              <a:rPr lang="en-US" altLang="zh-TW">
                <a:latin typeface="Tahoma" panose="020B0604030504040204" pitchFamily="34" charset="0"/>
              </a:rPr>
              <a:pPr>
                <a:spcBef>
                  <a:spcPct val="0"/>
                </a:spcBef>
              </a:pPr>
              <a:t>24</a:t>
            </a:fld>
            <a:endParaRPr lang="en-US" altLang="zh-TW">
              <a:latin typeface="Tahoma" panose="020B0604030504040204" pitchFamily="34" charset="0"/>
            </a:endParaRPr>
          </a:p>
        </p:txBody>
      </p:sp>
    </p:spTree>
    <p:extLst>
      <p:ext uri="{BB962C8B-B14F-4D97-AF65-F5344CB8AC3E}">
        <p14:creationId xmlns:p14="http://schemas.microsoft.com/office/powerpoint/2010/main" val="88815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6317CE07-CC06-43F1-98C8-9BA49DBD4EFD}"/>
              </a:ext>
            </a:extLst>
          </p:cNvPr>
          <p:cNvSpPr>
            <a:spLocks noGrp="1" noRot="1" noChangeAspect="1" noChangeArrowheads="1" noTextEdit="1"/>
          </p:cNvSpPr>
          <p:nvPr>
            <p:ph type="sldImg"/>
          </p:nvPr>
        </p:nvSpPr>
        <p:spPr>
          <a:ln/>
        </p:spPr>
      </p:sp>
      <p:sp>
        <p:nvSpPr>
          <p:cNvPr id="223235" name="Notes Placeholder 2">
            <a:extLst>
              <a:ext uri="{FF2B5EF4-FFF2-40B4-BE49-F238E27FC236}">
                <a16:creationId xmlns:a16="http://schemas.microsoft.com/office/drawing/2014/main" id="{78078BB5-6BA4-4665-9BEE-7535C08D4D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z="1200" b="1" dirty="0">
                <a:solidFill>
                  <a:srgbClr val="003399"/>
                </a:solidFill>
                <a:latin typeface="Tahoma" panose="020B0604030504040204" pitchFamily="34" charset="0"/>
                <a:ea typeface="新細明體" panose="02020500000000000000" pitchFamily="18" charset="-120"/>
              </a:rPr>
              <a:t>批評者認為加入監視系統前 當事人須知情 但是智者有能力表達嗎 </a:t>
            </a:r>
            <a:r>
              <a:rPr lang="en-US" altLang="zh-TW" sz="1200" b="1" dirty="0">
                <a:solidFill>
                  <a:srgbClr val="003399"/>
                </a:solidFill>
                <a:latin typeface="Tahoma" panose="020B0604030504040204" pitchFamily="34" charset="0"/>
                <a:ea typeface="新細明體" panose="02020500000000000000" pitchFamily="18" charset="-120"/>
              </a:rPr>
              <a:t>?</a:t>
            </a:r>
            <a:endParaRPr lang="zh-TW" altLang="zh-TW" dirty="0">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59C299FE-17FD-4AAD-B472-44D499CD77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51EB53-57F1-4F96-B96D-E91AFF65ED45}" type="slidenum">
              <a:rPr lang="en-US" altLang="zh-TW">
                <a:latin typeface="Tahoma" panose="020B0604030504040204" pitchFamily="34" charset="0"/>
              </a:rPr>
              <a:pPr>
                <a:spcBef>
                  <a:spcPct val="0"/>
                </a:spcBef>
              </a:pPr>
              <a:t>25</a:t>
            </a:fld>
            <a:endParaRPr lang="en-US" altLang="zh-TW">
              <a:latin typeface="Tahoma" panose="020B0604030504040204" pitchFamily="34" charset="0"/>
            </a:endParaRPr>
          </a:p>
        </p:txBody>
      </p:sp>
    </p:spTree>
    <p:extLst>
      <p:ext uri="{BB962C8B-B14F-4D97-AF65-F5344CB8AC3E}">
        <p14:creationId xmlns:p14="http://schemas.microsoft.com/office/powerpoint/2010/main" val="3134651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6317CE07-CC06-43F1-98C8-9BA49DBD4EFD}"/>
              </a:ext>
            </a:extLst>
          </p:cNvPr>
          <p:cNvSpPr>
            <a:spLocks noGrp="1" noRot="1" noChangeAspect="1" noChangeArrowheads="1" noTextEdit="1"/>
          </p:cNvSpPr>
          <p:nvPr>
            <p:ph type="sldImg"/>
          </p:nvPr>
        </p:nvSpPr>
        <p:spPr>
          <a:ln/>
        </p:spPr>
      </p:sp>
      <p:sp>
        <p:nvSpPr>
          <p:cNvPr id="223235" name="Notes Placeholder 2">
            <a:extLst>
              <a:ext uri="{FF2B5EF4-FFF2-40B4-BE49-F238E27FC236}">
                <a16:creationId xmlns:a16="http://schemas.microsoft.com/office/drawing/2014/main" id="{78078BB5-6BA4-4665-9BEE-7535C08D4D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z="1200" b="1" dirty="0">
                <a:solidFill>
                  <a:srgbClr val="003399"/>
                </a:solidFill>
                <a:latin typeface="Tahoma" panose="020B0604030504040204" pitchFamily="34" charset="0"/>
                <a:ea typeface="新細明體" panose="02020500000000000000" pitchFamily="18" charset="-120"/>
              </a:rPr>
              <a:t> </a:t>
            </a:r>
            <a:endParaRPr lang="zh-TW" altLang="zh-TW" dirty="0">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59C299FE-17FD-4AAD-B472-44D499CD77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51EB53-57F1-4F96-B96D-E91AFF65ED45}" type="slidenum">
              <a:rPr lang="en-US" altLang="zh-TW">
                <a:latin typeface="Tahoma" panose="020B0604030504040204" pitchFamily="34" charset="0"/>
              </a:rPr>
              <a:pPr>
                <a:spcBef>
                  <a:spcPct val="0"/>
                </a:spcBef>
              </a:pPr>
              <a:t>26</a:t>
            </a:fld>
            <a:endParaRPr lang="en-US" altLang="zh-TW">
              <a:latin typeface="Tahoma" panose="020B0604030504040204" pitchFamily="34" charset="0"/>
            </a:endParaRPr>
          </a:p>
        </p:txBody>
      </p:sp>
    </p:spTree>
    <p:extLst>
      <p:ext uri="{BB962C8B-B14F-4D97-AF65-F5344CB8AC3E}">
        <p14:creationId xmlns:p14="http://schemas.microsoft.com/office/powerpoint/2010/main" val="3594723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6317CE07-CC06-43F1-98C8-9BA49DBD4EFD}"/>
              </a:ext>
            </a:extLst>
          </p:cNvPr>
          <p:cNvSpPr>
            <a:spLocks noGrp="1" noRot="1" noChangeAspect="1" noChangeArrowheads="1" noTextEdit="1"/>
          </p:cNvSpPr>
          <p:nvPr>
            <p:ph type="sldImg"/>
          </p:nvPr>
        </p:nvSpPr>
        <p:spPr>
          <a:ln/>
        </p:spPr>
      </p:sp>
      <p:sp>
        <p:nvSpPr>
          <p:cNvPr id="223235" name="Notes Placeholder 2">
            <a:extLst>
              <a:ext uri="{FF2B5EF4-FFF2-40B4-BE49-F238E27FC236}">
                <a16:creationId xmlns:a16="http://schemas.microsoft.com/office/drawing/2014/main" id="{78078BB5-6BA4-4665-9BEE-7535C08D4D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z="1200" b="1" dirty="0">
                <a:solidFill>
                  <a:srgbClr val="003399"/>
                </a:solidFill>
                <a:latin typeface="Tahoma" panose="020B0604030504040204" pitchFamily="34" charset="0"/>
                <a:ea typeface="新細明體" panose="02020500000000000000" pitchFamily="18" charset="-120"/>
              </a:rPr>
              <a:t>批評者認為加入監視系統前 當事人須知情 但是智者有能力表達嗎 </a:t>
            </a:r>
            <a:r>
              <a:rPr lang="en-US" altLang="zh-TW" sz="1200" b="1" dirty="0">
                <a:solidFill>
                  <a:srgbClr val="003399"/>
                </a:solidFill>
                <a:latin typeface="Tahoma" panose="020B0604030504040204" pitchFamily="34" charset="0"/>
                <a:ea typeface="新細明體" panose="02020500000000000000" pitchFamily="18" charset="-120"/>
              </a:rPr>
              <a:t>?</a:t>
            </a:r>
            <a:endParaRPr lang="zh-TW" altLang="zh-TW" dirty="0">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59C299FE-17FD-4AAD-B472-44D499CD77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51EB53-57F1-4F96-B96D-E91AFF65ED45}" type="slidenum">
              <a:rPr lang="en-US" altLang="zh-TW">
                <a:latin typeface="Tahoma" panose="020B0604030504040204" pitchFamily="34" charset="0"/>
              </a:rPr>
              <a:pPr>
                <a:spcBef>
                  <a:spcPct val="0"/>
                </a:spcBef>
              </a:pPr>
              <a:t>27</a:t>
            </a:fld>
            <a:endParaRPr lang="en-US" altLang="zh-TW">
              <a:latin typeface="Tahoma" panose="020B0604030504040204" pitchFamily="34" charset="0"/>
            </a:endParaRPr>
          </a:p>
        </p:txBody>
      </p:sp>
    </p:spTree>
    <p:extLst>
      <p:ext uri="{BB962C8B-B14F-4D97-AF65-F5344CB8AC3E}">
        <p14:creationId xmlns:p14="http://schemas.microsoft.com/office/powerpoint/2010/main" val="54387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6317CE07-CC06-43F1-98C8-9BA49DBD4EFD}"/>
              </a:ext>
            </a:extLst>
          </p:cNvPr>
          <p:cNvSpPr>
            <a:spLocks noGrp="1" noRot="1" noChangeAspect="1" noChangeArrowheads="1" noTextEdit="1"/>
          </p:cNvSpPr>
          <p:nvPr>
            <p:ph type="sldImg"/>
          </p:nvPr>
        </p:nvSpPr>
        <p:spPr>
          <a:ln/>
        </p:spPr>
      </p:sp>
      <p:sp>
        <p:nvSpPr>
          <p:cNvPr id="223235" name="Notes Placeholder 2">
            <a:extLst>
              <a:ext uri="{FF2B5EF4-FFF2-40B4-BE49-F238E27FC236}">
                <a16:creationId xmlns:a16="http://schemas.microsoft.com/office/drawing/2014/main" id="{78078BB5-6BA4-4665-9BEE-7535C08D4D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z="1200" b="1" dirty="0">
                <a:solidFill>
                  <a:srgbClr val="003399"/>
                </a:solidFill>
                <a:latin typeface="Tahoma" panose="020B0604030504040204" pitchFamily="34" charset="0"/>
                <a:ea typeface="新細明體" panose="02020500000000000000" pitchFamily="18" charset="-120"/>
              </a:rPr>
              <a:t>批評者認為加入監視系統前 當事人須知情 但是智者有能力表達嗎 </a:t>
            </a:r>
            <a:r>
              <a:rPr lang="en-US" altLang="zh-TW" sz="1200" b="1" dirty="0">
                <a:solidFill>
                  <a:srgbClr val="003399"/>
                </a:solidFill>
                <a:latin typeface="Tahoma" panose="020B0604030504040204" pitchFamily="34" charset="0"/>
                <a:ea typeface="新細明體" panose="02020500000000000000" pitchFamily="18" charset="-120"/>
              </a:rPr>
              <a:t>?</a:t>
            </a:r>
            <a:endParaRPr lang="zh-TW" altLang="zh-TW" dirty="0">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59C299FE-17FD-4AAD-B472-44D499CD77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51EB53-57F1-4F96-B96D-E91AFF65ED45}" type="slidenum">
              <a:rPr lang="en-US" altLang="zh-TW">
                <a:latin typeface="Tahoma" panose="020B0604030504040204" pitchFamily="34" charset="0"/>
              </a:rPr>
              <a:pPr>
                <a:spcBef>
                  <a:spcPct val="0"/>
                </a:spcBef>
              </a:pPr>
              <a:t>28</a:t>
            </a:fld>
            <a:endParaRPr lang="en-US" altLang="zh-TW">
              <a:latin typeface="Tahoma" panose="020B0604030504040204" pitchFamily="34" charset="0"/>
            </a:endParaRPr>
          </a:p>
        </p:txBody>
      </p:sp>
    </p:spTree>
    <p:extLst>
      <p:ext uri="{BB962C8B-B14F-4D97-AF65-F5344CB8AC3E}">
        <p14:creationId xmlns:p14="http://schemas.microsoft.com/office/powerpoint/2010/main" val="3649723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6317CE07-CC06-43F1-98C8-9BA49DBD4EFD}"/>
              </a:ext>
            </a:extLst>
          </p:cNvPr>
          <p:cNvSpPr>
            <a:spLocks noGrp="1" noRot="1" noChangeAspect="1" noChangeArrowheads="1" noTextEdit="1"/>
          </p:cNvSpPr>
          <p:nvPr>
            <p:ph type="sldImg"/>
          </p:nvPr>
        </p:nvSpPr>
        <p:spPr>
          <a:ln/>
        </p:spPr>
      </p:sp>
      <p:sp>
        <p:nvSpPr>
          <p:cNvPr id="223235" name="Notes Placeholder 2">
            <a:extLst>
              <a:ext uri="{FF2B5EF4-FFF2-40B4-BE49-F238E27FC236}">
                <a16:creationId xmlns:a16="http://schemas.microsoft.com/office/drawing/2014/main" id="{78078BB5-6BA4-4665-9BEE-7535C08D4D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z="1200" b="1" dirty="0">
                <a:solidFill>
                  <a:srgbClr val="003399"/>
                </a:solidFill>
                <a:latin typeface="Tahoma" panose="020B0604030504040204" pitchFamily="34" charset="0"/>
                <a:ea typeface="新細明體" panose="02020500000000000000" pitchFamily="18" charset="-120"/>
              </a:rPr>
              <a:t>批評者認為加入監視系統前 當事人須知情 但是智者有能力表達嗎 </a:t>
            </a:r>
            <a:r>
              <a:rPr lang="en-US" altLang="zh-TW" sz="1200" b="1" dirty="0">
                <a:solidFill>
                  <a:srgbClr val="003399"/>
                </a:solidFill>
                <a:latin typeface="Tahoma" panose="020B0604030504040204" pitchFamily="34" charset="0"/>
                <a:ea typeface="新細明體" panose="02020500000000000000" pitchFamily="18" charset="-120"/>
              </a:rPr>
              <a:t>?</a:t>
            </a:r>
          </a:p>
          <a:p>
            <a:endParaRPr lang="en-US" altLang="zh-TW" sz="1200" b="1" dirty="0">
              <a:solidFill>
                <a:srgbClr val="003399"/>
              </a:solidFill>
              <a:latin typeface="Tahoma" panose="020B0604030504040204" pitchFamily="34" charset="0"/>
              <a:ea typeface="新細明體" panose="02020500000000000000" pitchFamily="18" charset="-120"/>
            </a:endParaRPr>
          </a:p>
          <a:p>
            <a:r>
              <a:rPr lang="zh-TW" altLang="en-US" b="0" i="0" dirty="0">
                <a:solidFill>
                  <a:srgbClr val="333333"/>
                </a:solidFill>
                <a:effectLst/>
                <a:latin typeface="Microsoft Yahei" panose="020B0503020204020204" pitchFamily="34" charset="-122"/>
                <a:ea typeface="Microsoft Yahei" panose="020B0503020204020204" pitchFamily="34" charset="-122"/>
              </a:rPr>
              <a:t>人走茶涼，詞語，比喻世態炎涼，人情淡漠。出自京劇</a:t>
            </a:r>
            <a:r>
              <a:rPr lang="en-US" altLang="zh-TW" b="0" i="0" dirty="0">
                <a:solidFill>
                  <a:srgbClr val="333333"/>
                </a:solidFill>
                <a:effectLst/>
                <a:latin typeface="Microsoft Yahei" panose="020B0503020204020204" pitchFamily="34" charset="-122"/>
                <a:ea typeface="Microsoft Yahei" panose="020B0503020204020204" pitchFamily="34" charset="-122"/>
              </a:rPr>
              <a:t>《</a:t>
            </a:r>
            <a:r>
              <a:rPr lang="zh-TW" altLang="en-US" b="0" i="0" dirty="0">
                <a:solidFill>
                  <a:srgbClr val="333333"/>
                </a:solidFill>
                <a:effectLst/>
                <a:latin typeface="Microsoft Yahei" panose="020B0503020204020204" pitchFamily="34" charset="-122"/>
                <a:ea typeface="Microsoft Yahei" panose="020B0503020204020204" pitchFamily="34" charset="-122"/>
              </a:rPr>
              <a:t>沙家浜</a:t>
            </a:r>
            <a:r>
              <a:rPr lang="en-US" altLang="zh-TW" b="0" i="0" dirty="0">
                <a:solidFill>
                  <a:srgbClr val="333333"/>
                </a:solidFill>
                <a:effectLst/>
                <a:latin typeface="Microsoft Yahei" panose="020B0503020204020204" pitchFamily="34" charset="-122"/>
                <a:ea typeface="Microsoft Yahei" panose="020B0503020204020204" pitchFamily="34" charset="-122"/>
              </a:rPr>
              <a:t>》</a:t>
            </a:r>
            <a:r>
              <a:rPr lang="zh-TW" altLang="en-US" b="0" i="0" dirty="0">
                <a:solidFill>
                  <a:srgbClr val="333333"/>
                </a:solidFill>
                <a:effectLst/>
                <a:latin typeface="Microsoft Yahei" panose="020B0503020204020204" pitchFamily="34" charset="-122"/>
                <a:ea typeface="Microsoft Yahei" panose="020B0503020204020204" pitchFamily="34" charset="-122"/>
              </a:rPr>
              <a:t>，是著名作家汪曾祺先生自創的語言，爲阿慶嫂的唱腔寫的詞。現在表示世態炎涼，當權的人離開崗位以後，對別人沒有利用價值，人家就忽視他了。</a:t>
            </a:r>
            <a:endParaRPr lang="zh-TW" altLang="zh-TW" dirty="0">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59C299FE-17FD-4AAD-B472-44D499CD77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51EB53-57F1-4F96-B96D-E91AFF65ED45}" type="slidenum">
              <a:rPr lang="en-US" altLang="zh-TW">
                <a:latin typeface="Tahoma" panose="020B0604030504040204" pitchFamily="34" charset="0"/>
              </a:rPr>
              <a:pPr>
                <a:spcBef>
                  <a:spcPct val="0"/>
                </a:spcBef>
              </a:pPr>
              <a:t>29</a:t>
            </a:fld>
            <a:endParaRPr lang="en-US" altLang="zh-TW">
              <a:latin typeface="Tahoma" panose="020B0604030504040204" pitchFamily="34" charset="0"/>
            </a:endParaRPr>
          </a:p>
        </p:txBody>
      </p:sp>
    </p:spTree>
    <p:extLst>
      <p:ext uri="{BB962C8B-B14F-4D97-AF65-F5344CB8AC3E}">
        <p14:creationId xmlns:p14="http://schemas.microsoft.com/office/powerpoint/2010/main" val="1968181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E02C7-065E-FEEB-9757-EEE68FBF95BB}"/>
            </a:ext>
          </a:extLst>
        </p:cNvPr>
        <p:cNvGrpSpPr/>
        <p:nvPr/>
      </p:nvGrpSpPr>
      <p:grpSpPr>
        <a:xfrm>
          <a:off x="0" y="0"/>
          <a:ext cx="0" cy="0"/>
          <a:chOff x="0" y="0"/>
          <a:chExt cx="0" cy="0"/>
        </a:xfrm>
      </p:grpSpPr>
      <p:sp>
        <p:nvSpPr>
          <p:cNvPr id="61442" name="Rectangle 2">
            <a:extLst>
              <a:ext uri="{FF2B5EF4-FFF2-40B4-BE49-F238E27FC236}">
                <a16:creationId xmlns:a16="http://schemas.microsoft.com/office/drawing/2014/main" id="{4D6FABF1-8100-EB7D-DC68-1D731BD4A65B}"/>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95E6C08B-DAB0-1512-CD15-CFAFEE7E4E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860548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93895-D1F0-AEE0-0A94-70BCA8D0C8C6}"/>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A00A8C8E-B03C-8165-95F5-61616A46BB2B}"/>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730DB00B-3A34-7FE5-E28B-C14CDEB465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167032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6CF6F6E5-A399-2826-B60B-EEA5B5A304A7}"/>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C6C8B393-95EF-29BA-41A2-D1A012B8BE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CF816B58-9D79-5EC5-2364-D7C0758579F4}"/>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E90F1DC-EAD3-D5A3-768A-652CD7BE73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6216E792-C0EA-893A-CC48-70881BD726CC}"/>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6B89DB69-5892-CBA2-70C7-F5D8469BC2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55907-24B9-3BE3-F0E4-09BDE22EDFE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8DEA47D-1B03-1111-44A0-7234C114C05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8260AF7-EB36-9C42-94AE-E1FA434D60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a:solidFill>
                  <a:srgbClr val="000000"/>
                </a:solidFill>
                <a:effectLst/>
                <a:latin typeface="微軟正黑體" panose="020B0604030504040204" pitchFamily="34" charset="-120"/>
                <a:ea typeface="新細明體" panose="02020500000000000000" pitchFamily="18" charset="-120"/>
                <a:cs typeface="新細明體" panose="02020500000000000000" pitchFamily="18" charset="-120"/>
              </a:rPr>
              <a:t>2023</a:t>
            </a:r>
            <a:r>
              <a:rPr lang="zh-TW"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年春有件比較弔詭的事件：當</a:t>
            </a:r>
            <a:r>
              <a:rPr lang="zh-TW" altLang="en-US"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 </a:t>
            </a:r>
            <a:r>
              <a:rPr lang="en-US"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ChatGPT</a:t>
            </a:r>
            <a:r>
              <a:rPr lang="zh-TW"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火速成為全球焦點的瞬間，矽谷及全球有多家大型企業</a:t>
            </a:r>
            <a:r>
              <a:rPr lang="zh-TW" altLang="zh-TW" sz="1800" b="1" dirty="0">
                <a:solidFill>
                  <a:srgbClr val="000000"/>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宣布解散其元宇宙部門，包括了蘋果、微軟等</a:t>
            </a:r>
            <a:r>
              <a:rPr lang="zh-TW" altLang="zh-TW" sz="1800" b="1" dirty="0">
                <a:solidFill>
                  <a:srgbClr val="000000"/>
                </a:solidFill>
                <a:effectLst/>
                <a:latin typeface="新細明體" panose="02020500000000000000" pitchFamily="18" charset="-120"/>
                <a:ea typeface="微軟正黑體" panose="020B0604030504040204" pitchFamily="34" charset="-120"/>
                <a:cs typeface="新細明體" panose="02020500000000000000" pitchFamily="18" charset="-120"/>
              </a:rPr>
              <a:t>。媒體有人分析，</a:t>
            </a:r>
            <a:r>
              <a:rPr lang="zh-TW" altLang="zh-TW" sz="1800" b="1" dirty="0">
                <a:solidFill>
                  <a:srgbClr val="FF0000"/>
                </a:solidFill>
                <a:effectLst/>
                <a:latin typeface="新細明體" panose="02020500000000000000" pitchFamily="18" charset="-120"/>
                <a:ea typeface="微軟正黑體" panose="020B0604030504040204" pitchFamily="34" charset="-120"/>
                <a:cs typeface="新細明體" panose="02020500000000000000" pitchFamily="18" charset="-120"/>
              </a:rPr>
              <a:t>元宇宙產業「定義不明、結構混亂、商業模式不定是造成經營困境的主因」，</a:t>
            </a:r>
            <a:r>
              <a:rPr lang="zh-TW" altLang="zh-TW" sz="1800" b="1" dirty="0">
                <a:solidFill>
                  <a:srgbClr val="000000"/>
                </a:solidFill>
                <a:effectLst/>
                <a:highlight>
                  <a:srgbClr val="00FF00"/>
                </a:highlight>
                <a:latin typeface="新細明體" panose="02020500000000000000" pitchFamily="18" charset="-120"/>
                <a:ea typeface="微軟正黑體" panose="020B0604030504040204" pitchFamily="34" charset="-120"/>
                <a:cs typeface="新細明體" panose="02020500000000000000" pitchFamily="18" charset="-120"/>
              </a:rPr>
              <a:t>但數位匯流及外部化經營不正是現代智能網路所必須具備的元素嗎？而多元化奇點經營不正是現代網路</a:t>
            </a:r>
            <a:r>
              <a:rPr lang="en-US" altLang="zh-TW" sz="1800" b="1" dirty="0">
                <a:solidFill>
                  <a:srgbClr val="000000"/>
                </a:solidFill>
                <a:effectLst/>
                <a:highlight>
                  <a:srgbClr val="00FF00"/>
                </a:highlight>
                <a:latin typeface="新細明體" panose="02020500000000000000" pitchFamily="18" charset="-120"/>
                <a:ea typeface="微軟正黑體" panose="020B0604030504040204" pitchFamily="34" charset="-120"/>
                <a:cs typeface="新細明體" panose="02020500000000000000" pitchFamily="18" charset="-120"/>
              </a:rPr>
              <a:t>Web3.0</a:t>
            </a:r>
            <a:r>
              <a:rPr lang="zh-TW" altLang="zh-TW" sz="1800" b="1" dirty="0">
                <a:solidFill>
                  <a:srgbClr val="000000"/>
                </a:solidFill>
                <a:effectLst/>
                <a:highlight>
                  <a:srgbClr val="00FF00"/>
                </a:highlight>
                <a:latin typeface="新細明體" panose="02020500000000000000" pitchFamily="18" charset="-120"/>
                <a:ea typeface="微軟正黑體" panose="020B0604030504040204" pitchFamily="34" charset="-120"/>
                <a:cs typeface="新細明體" panose="02020500000000000000" pitchFamily="18" charset="-120"/>
              </a:rPr>
              <a:t>的主流思維嗎？</a:t>
            </a:r>
            <a:endParaRPr lang="en-US" altLang="zh-TW" sz="1800" b="1" dirty="0">
              <a:solidFill>
                <a:srgbClr val="000000"/>
              </a:solidFill>
              <a:effectLst/>
              <a:highlight>
                <a:srgbClr val="00FF00"/>
              </a:highlight>
              <a:latin typeface="新細明體" panose="02020500000000000000" pitchFamily="18" charset="-120"/>
              <a:ea typeface="微軟正黑體" panose="020B0604030504040204" pitchFamily="34"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b="1" dirty="0">
              <a:solidFill>
                <a:srgbClr val="000000"/>
              </a:solidFill>
              <a:effectLst/>
              <a:highlight>
                <a:srgbClr val="00FF00"/>
              </a:highlight>
              <a:latin typeface="新細明體" panose="02020500000000000000" pitchFamily="18" charset="-120"/>
              <a:ea typeface="微軟正黑體" panose="020B0604030504040204" pitchFamily="34"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4000" b="0" i="0" dirty="0">
                <a:solidFill>
                  <a:srgbClr val="666666"/>
                </a:solidFill>
                <a:effectLst/>
                <a:latin typeface="Arial" panose="020B0604020202020204" pitchFamily="34" charset="0"/>
              </a:rPr>
              <a:t>元宇宙、外送經濟、虛擬社交、公民監控、隱私販賣</a:t>
            </a:r>
            <a:r>
              <a:rPr lang="en-US" altLang="zh-TW" sz="4000" b="0" i="0" dirty="0">
                <a:solidFill>
                  <a:srgbClr val="666666"/>
                </a:solidFill>
                <a:effectLst/>
                <a:latin typeface="Arial" panose="020B0604020202020204" pitchFamily="34" charset="0"/>
              </a:rPr>
              <a:t>...</a:t>
            </a:r>
            <a:r>
              <a:rPr lang="zh-TW" altLang="en-US" sz="4000" b="0" i="0" dirty="0">
                <a:solidFill>
                  <a:srgbClr val="666666"/>
                </a:solidFill>
                <a:effectLst/>
                <a:latin typeface="Arial" panose="020B0604020202020204" pitchFamily="34" charset="0"/>
              </a:rPr>
              <a:t>都在這本</a:t>
            </a:r>
            <a:r>
              <a:rPr lang="en-US" altLang="zh-TW" sz="4000" b="0" i="0" dirty="0">
                <a:solidFill>
                  <a:srgbClr val="666666"/>
                </a:solidFill>
                <a:effectLst/>
                <a:latin typeface="Arial" panose="020B0604020202020204" pitchFamily="34" charset="0"/>
              </a:rPr>
              <a:t>30</a:t>
            </a:r>
            <a:r>
              <a:rPr lang="zh-TW" altLang="en-US" sz="4000" b="0" i="0" dirty="0">
                <a:solidFill>
                  <a:srgbClr val="666666"/>
                </a:solidFill>
                <a:effectLst/>
                <a:latin typeface="Arial" panose="020B0604020202020204" pitchFamily="34" charset="0"/>
              </a:rPr>
              <a:t>年前的小說裡出現！既視感與末日感雙重疊加，滿載抓狂失序與歇斯底里！</a:t>
            </a:r>
            <a:endParaRPr lang="en-US" altLang="zh-TW" sz="4000" b="0" i="0" dirty="0">
              <a:solidFill>
                <a:srgbClr val="66666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4000" b="0" i="0" dirty="0">
                <a:solidFill>
                  <a:srgbClr val="666666"/>
                </a:solidFill>
                <a:effectLst/>
                <a:latin typeface="Arial" panose="020B0604020202020204" pitchFamily="34" charset="0"/>
              </a:rPr>
              <a:t>當科技主宰人類日常，一支名為</a:t>
            </a:r>
            <a:r>
              <a:rPr lang="en-US" altLang="zh-TW" sz="4000" b="0" i="0" dirty="0">
                <a:solidFill>
                  <a:srgbClr val="666666"/>
                </a:solidFill>
                <a:effectLst/>
                <a:latin typeface="Arial" panose="020B0604020202020204" pitchFamily="34" charset="0"/>
              </a:rPr>
              <a:t>"</a:t>
            </a:r>
            <a:r>
              <a:rPr lang="zh-TW" altLang="en-US" sz="4000" b="0" i="0" dirty="0">
                <a:solidFill>
                  <a:srgbClr val="666666"/>
                </a:solidFill>
                <a:effectLst/>
                <a:latin typeface="Arial" panose="020B0604020202020204" pitchFamily="34" charset="0"/>
              </a:rPr>
              <a:t>潰雪</a:t>
            </a:r>
            <a:r>
              <a:rPr lang="en-US" altLang="zh-TW" sz="4000" b="0" i="0" dirty="0">
                <a:solidFill>
                  <a:srgbClr val="666666"/>
                </a:solidFill>
                <a:effectLst/>
                <a:latin typeface="Arial" panose="020B0604020202020204" pitchFamily="34" charset="0"/>
              </a:rPr>
              <a:t>"</a:t>
            </a:r>
            <a:r>
              <a:rPr lang="zh-TW" altLang="en-US" sz="4000" b="0" i="0" dirty="0">
                <a:solidFill>
                  <a:srgbClr val="666666"/>
                </a:solidFill>
                <a:effectLst/>
                <a:latin typeface="Arial" panose="020B0604020202020204" pitchFamily="34" charset="0"/>
              </a:rPr>
              <a:t>的電腦病毒，難道會是救贖的希望</a:t>
            </a:r>
            <a:r>
              <a:rPr lang="en-US" altLang="zh-TW" sz="4000" b="0" i="0" dirty="0">
                <a:solidFill>
                  <a:srgbClr val="666666"/>
                </a:solidFill>
                <a:effectLst/>
                <a:latin typeface="Arial" panose="020B0604020202020204" pitchFamily="34" charset="0"/>
              </a:rPr>
              <a:t>?</a:t>
            </a:r>
            <a:endParaRPr lang="zh-TW" altLang="en-US" sz="2800" b="0" i="0" dirty="0">
              <a:solidFill>
                <a:srgbClr val="43484D"/>
              </a:solidFill>
              <a:effectLst/>
              <a:latin typeface="Noto Sans T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800" dirty="0">
              <a:effectLst/>
              <a:latin typeface="新細明體" panose="02020500000000000000" pitchFamily="18" charset="-120"/>
              <a:ea typeface="新細明體" panose="02020500000000000000" pitchFamily="18" charset="-120"/>
              <a:cs typeface="新細明體" panose="02020500000000000000" pitchFamily="18" charset="-120"/>
            </a:endParaRPr>
          </a:p>
          <a:p>
            <a:endParaRPr lang="zh-TW" altLang="en-US" dirty="0"/>
          </a:p>
        </p:txBody>
      </p:sp>
      <p:sp>
        <p:nvSpPr>
          <p:cNvPr id="4" name="投影片編號版面配置區 3">
            <a:extLst>
              <a:ext uri="{FF2B5EF4-FFF2-40B4-BE49-F238E27FC236}">
                <a16:creationId xmlns:a16="http://schemas.microsoft.com/office/drawing/2014/main" id="{151FDEFA-DAA4-39DB-31CD-D6AE75806555}"/>
              </a:ext>
            </a:extLst>
          </p:cNvPr>
          <p:cNvSpPr>
            <a:spLocks noGrp="1"/>
          </p:cNvSpPr>
          <p:nvPr>
            <p:ph type="sldNum" sz="quarter" idx="5"/>
          </p:nvPr>
        </p:nvSpPr>
        <p:spPr/>
        <p:txBody>
          <a:bodyPr/>
          <a:lstStyle/>
          <a:p>
            <a:fld id="{F18A0BFF-6330-4569-975E-B50BF169FA45}" type="slidenum">
              <a:rPr lang="zh-TW" altLang="en-US" smtClean="0"/>
              <a:t>34</a:t>
            </a:fld>
            <a:endParaRPr lang="zh-TW" altLang="en-US"/>
          </a:p>
        </p:txBody>
      </p:sp>
    </p:spTree>
    <p:extLst>
      <p:ext uri="{BB962C8B-B14F-4D97-AF65-F5344CB8AC3E}">
        <p14:creationId xmlns:p14="http://schemas.microsoft.com/office/powerpoint/2010/main" val="1630172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ffectLst/>
              </a:rPr>
              <a:t>「</a:t>
            </a:r>
            <a:r>
              <a:rPr lang="en-US" altLang="zh-TW" dirty="0">
                <a:effectLst/>
              </a:rPr>
              <a:t>Avatar</a:t>
            </a:r>
            <a:r>
              <a:rPr lang="zh-TW" altLang="en-US" dirty="0">
                <a:effectLst/>
              </a:rPr>
              <a:t>」是英語向梵語借字，有「化身」的意思，本詞華人圈僅認識在電影名稱，請見阿凡達。</a:t>
            </a:r>
            <a:endParaRPr lang="en-US" altLang="zh-TW" dirty="0"/>
          </a:p>
          <a:p>
            <a:r>
              <a:rPr lang="zh-TW" altLang="en-US" dirty="0"/>
              <a:t>虛擬宇宙甚至有望促進在家中舒適的存取，打破界限並使關鍵商品、服務和體驗的存取民主化</a:t>
            </a:r>
            <a:endParaRPr lang="en-US" altLang="zh-TW" dirty="0"/>
          </a:p>
          <a:p>
            <a:endParaRPr lang="en-US" altLang="zh-TW" dirty="0"/>
          </a:p>
          <a:p>
            <a:endParaRPr lang="en-US" altLang="zh-TW" dirty="0"/>
          </a:p>
          <a:p>
            <a:endParaRPr lang="en-US" altLang="zh-TW" dirty="0"/>
          </a:p>
          <a:p>
            <a:r>
              <a:rPr lang="zh-TW" altLang="en-US" dirty="0">
                <a:effectLst/>
              </a:rPr>
              <a:t>元宇宙目前仍面臨：</a:t>
            </a:r>
          </a:p>
          <a:p>
            <a:r>
              <a:rPr lang="zh-TW" altLang="en-US" dirty="0">
                <a:effectLst/>
              </a:rPr>
              <a:t>技術瓶頸（</a:t>
            </a:r>
            <a:r>
              <a:rPr lang="en-US" altLang="zh-TW" dirty="0">
                <a:effectLst/>
              </a:rPr>
              <a:t>VR/AR </a:t>
            </a:r>
            <a:r>
              <a:rPr lang="zh-TW" altLang="en-US" dirty="0">
                <a:effectLst/>
              </a:rPr>
              <a:t>硬體成本高、門檻高）</a:t>
            </a:r>
          </a:p>
          <a:p>
            <a:r>
              <a:rPr lang="zh-TW" altLang="en-US" dirty="0">
                <a:effectLst/>
              </a:rPr>
              <a:t>缺乏標準（平台不一致）</a:t>
            </a:r>
          </a:p>
          <a:p>
            <a:r>
              <a:rPr lang="zh-TW" altLang="en-US" dirty="0">
                <a:effectLst/>
              </a:rPr>
              <a:t>使用者習慣尚未成形（大眾仍習慣用手機購物）</a:t>
            </a:r>
          </a:p>
          <a:p>
            <a:r>
              <a:rPr lang="zh-TW" altLang="en-US" dirty="0">
                <a:effectLst/>
              </a:rPr>
              <a:t>商業模式尚未穩定（</a:t>
            </a:r>
            <a:r>
              <a:rPr lang="en-US" altLang="zh-TW" dirty="0">
                <a:effectLst/>
              </a:rPr>
              <a:t>ROI </a:t>
            </a:r>
            <a:r>
              <a:rPr lang="zh-TW" altLang="en-US" dirty="0">
                <a:effectLst/>
              </a:rPr>
              <a:t>不明確）</a:t>
            </a:r>
          </a:p>
          <a:p>
            <a:r>
              <a:rPr lang="zh-TW" altLang="en-US" dirty="0">
                <a:effectLst/>
              </a:rPr>
              <a:t>所以它還不是 </a:t>
            </a:r>
            <a:r>
              <a:rPr lang="en-US" altLang="zh-TW" dirty="0">
                <a:effectLst/>
              </a:rPr>
              <a:t>EC 4.0 </a:t>
            </a:r>
            <a:r>
              <a:rPr lang="zh-TW" altLang="en-US" dirty="0">
                <a:effectLst/>
              </a:rPr>
              <a:t>的全面實現，而是：</a:t>
            </a:r>
          </a:p>
          <a:p>
            <a:r>
              <a:rPr lang="zh-TW" altLang="en-US" dirty="0">
                <a:effectLst/>
              </a:rPr>
              <a:t>一個可能引領電子商務未來發展的技術試驗場與體驗方向</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35</a:t>
            </a:fld>
            <a:endParaRPr lang="zh-TW" altLang="en-US"/>
          </a:p>
        </p:txBody>
      </p:sp>
    </p:spTree>
    <p:extLst>
      <p:ext uri="{BB962C8B-B14F-4D97-AF65-F5344CB8AC3E}">
        <p14:creationId xmlns:p14="http://schemas.microsoft.com/office/powerpoint/2010/main" val="3688353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F5C38-3FA8-3886-1F8D-B48879C5232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1791110-DDC3-B0AB-FFC2-5EF1F7A85F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217F0C6-A55D-2001-383E-472E28CAA90C}"/>
              </a:ext>
            </a:extLst>
          </p:cNvPr>
          <p:cNvSpPr>
            <a:spLocks noGrp="1"/>
          </p:cNvSpPr>
          <p:nvPr>
            <p:ph type="body" idx="1"/>
          </p:nvPr>
        </p:nvSpPr>
        <p:spPr/>
        <p:txBody>
          <a:bodyPr/>
          <a:lstStyle/>
          <a:p>
            <a:r>
              <a:rPr lang="zh-TW" altLang="en-US" dirty="0">
                <a:effectLst/>
              </a:rPr>
              <a:t>「</a:t>
            </a:r>
            <a:r>
              <a:rPr lang="en-US" altLang="zh-TW" dirty="0">
                <a:effectLst/>
              </a:rPr>
              <a:t>Avatar</a:t>
            </a:r>
            <a:r>
              <a:rPr lang="zh-TW" altLang="en-US" dirty="0">
                <a:effectLst/>
              </a:rPr>
              <a:t>」是英語向梵語借字，有「化身」的意思，本詞華人圈僅認識在電影名稱，請見阿凡達。</a:t>
            </a:r>
            <a:endParaRPr lang="en-US" altLang="zh-TW" dirty="0"/>
          </a:p>
          <a:p>
            <a:r>
              <a:rPr lang="zh-TW" altLang="en-US" dirty="0"/>
              <a:t>虛擬宇宙甚至有望促進在家中舒適的存取，打破界限並使關鍵商品、服務和體驗的存取民主化</a:t>
            </a:r>
            <a:endParaRPr lang="en-US" altLang="zh-TW" dirty="0"/>
          </a:p>
          <a:p>
            <a:endParaRPr lang="en-US" altLang="zh-TW" dirty="0"/>
          </a:p>
          <a:p>
            <a:r>
              <a:rPr lang="zh-TW" altLang="en-US" dirty="0">
                <a:effectLst/>
              </a:rPr>
              <a:t>元宇宙目前仍面臨：</a:t>
            </a:r>
          </a:p>
          <a:p>
            <a:r>
              <a:rPr lang="zh-TW" altLang="en-US" dirty="0">
                <a:effectLst/>
              </a:rPr>
              <a:t>技術瓶頸（</a:t>
            </a:r>
            <a:r>
              <a:rPr lang="en-US" altLang="zh-TW" dirty="0">
                <a:effectLst/>
              </a:rPr>
              <a:t>VR/AR </a:t>
            </a:r>
            <a:r>
              <a:rPr lang="zh-TW" altLang="en-US" dirty="0">
                <a:effectLst/>
              </a:rPr>
              <a:t>硬體成本高、門檻高）</a:t>
            </a:r>
          </a:p>
          <a:p>
            <a:r>
              <a:rPr lang="zh-TW" altLang="en-US" dirty="0">
                <a:effectLst/>
              </a:rPr>
              <a:t>缺乏標準（平台不一致）</a:t>
            </a:r>
          </a:p>
          <a:p>
            <a:r>
              <a:rPr lang="zh-TW" altLang="en-US" dirty="0">
                <a:effectLst/>
              </a:rPr>
              <a:t>使用者習慣尚未成形（大眾仍習慣用手機購物）</a:t>
            </a:r>
          </a:p>
          <a:p>
            <a:r>
              <a:rPr lang="zh-TW" altLang="en-US" dirty="0">
                <a:effectLst/>
              </a:rPr>
              <a:t>商業模式尚未穩定（</a:t>
            </a:r>
            <a:r>
              <a:rPr lang="en-US" altLang="zh-TW" dirty="0">
                <a:effectLst/>
              </a:rPr>
              <a:t>ROI </a:t>
            </a:r>
            <a:r>
              <a:rPr lang="zh-TW" altLang="en-US" dirty="0">
                <a:effectLst/>
              </a:rPr>
              <a:t>不明確）</a:t>
            </a:r>
          </a:p>
          <a:p>
            <a:r>
              <a:rPr lang="zh-TW" altLang="en-US" dirty="0">
                <a:effectLst/>
              </a:rPr>
              <a:t>所以它還不是 </a:t>
            </a:r>
            <a:r>
              <a:rPr lang="en-US" altLang="zh-TW" dirty="0">
                <a:effectLst/>
              </a:rPr>
              <a:t>EC 4.0 </a:t>
            </a:r>
            <a:r>
              <a:rPr lang="zh-TW" altLang="en-US" dirty="0">
                <a:effectLst/>
              </a:rPr>
              <a:t>的全面實現，而是：</a:t>
            </a:r>
          </a:p>
          <a:p>
            <a:r>
              <a:rPr lang="zh-TW" altLang="en-US" dirty="0">
                <a:effectLst/>
              </a:rPr>
              <a:t>一個可能引領電子商務未來發展的技術試驗場與體驗方向</a:t>
            </a:r>
            <a:endParaRPr lang="en-US" altLang="zh-TW" dirty="0"/>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375939D0-8008-A06E-A4E9-8B0301DE1E80}"/>
              </a:ext>
            </a:extLst>
          </p:cNvPr>
          <p:cNvSpPr>
            <a:spLocks noGrp="1"/>
          </p:cNvSpPr>
          <p:nvPr>
            <p:ph type="sldNum" sz="quarter" idx="5"/>
          </p:nvPr>
        </p:nvSpPr>
        <p:spPr/>
        <p:txBody>
          <a:bodyPr/>
          <a:lstStyle/>
          <a:p>
            <a:fld id="{F18A0BFF-6330-4569-975E-B50BF169FA45}" type="slidenum">
              <a:rPr lang="zh-TW" altLang="en-US" smtClean="0"/>
              <a:t>36</a:t>
            </a:fld>
            <a:endParaRPr lang="zh-TW" altLang="en-US"/>
          </a:p>
        </p:txBody>
      </p:sp>
    </p:spTree>
    <p:extLst>
      <p:ext uri="{BB962C8B-B14F-4D97-AF65-F5344CB8AC3E}">
        <p14:creationId xmlns:p14="http://schemas.microsoft.com/office/powerpoint/2010/main" val="2659326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虛擬宇宙甚至有望促進在家中舒適的存取，打破界限並使關鍵商品、服務和體驗的存取民主化</a:t>
            </a:r>
            <a:endParaRPr lang="en-US" altLang="zh-TW" dirty="0"/>
          </a:p>
          <a:p>
            <a:endParaRPr lang="en-US" altLang="zh-TW" dirty="0"/>
          </a:p>
          <a:p>
            <a:r>
              <a:rPr lang="en-US" altLang="zh-CN" b="1" dirty="0"/>
              <a:t>XR</a:t>
            </a:r>
            <a:r>
              <a:rPr lang="zh-CN" altLang="en-US" b="1" dirty="0"/>
              <a:t>（延展實境，</a:t>
            </a:r>
            <a:r>
              <a:rPr lang="en-US" altLang="zh-CN" b="1" dirty="0"/>
              <a:t>Extended Reality</a:t>
            </a:r>
            <a:r>
              <a:rPr lang="zh-CN" altLang="en-US" b="1" dirty="0"/>
              <a:t>）是一個統稱，指的是虛擬與現實世界結合的所有沉浸式技術，包括虛擬實境（</a:t>
            </a:r>
            <a:r>
              <a:rPr lang="en-US" altLang="zh-CN" b="1" dirty="0"/>
              <a:t>VR</a:t>
            </a:r>
            <a:r>
              <a:rPr lang="zh-CN" altLang="en-US" b="1" dirty="0"/>
              <a:t>）</a:t>
            </a:r>
            <a:r>
              <a:rPr lang="zh-CN" altLang="en-US" dirty="0"/>
              <a:t>、</a:t>
            </a:r>
            <a:r>
              <a:rPr lang="zh-CN" altLang="en-US" b="1" dirty="0"/>
              <a:t>增強實境（</a:t>
            </a:r>
            <a:r>
              <a:rPr lang="en-US" altLang="zh-CN" b="1" dirty="0"/>
              <a:t>AR</a:t>
            </a:r>
            <a:r>
              <a:rPr lang="zh-CN" altLang="en-US" b="1" dirty="0"/>
              <a:t>）和混合實境（</a:t>
            </a:r>
            <a:r>
              <a:rPr lang="en-US" altLang="zh-CN" b="1" dirty="0"/>
              <a:t>MR</a:t>
            </a:r>
            <a:r>
              <a:rPr lang="zh-CN" altLang="en-US" b="1" dirty="0"/>
              <a:t>）</a:t>
            </a:r>
            <a:r>
              <a:rPr lang="zh-CN" altLang="en-US" dirty="0"/>
              <a:t>。</a:t>
            </a:r>
            <a:r>
              <a:rPr lang="en-US" altLang="zh-CN" dirty="0"/>
              <a:t>XR</a:t>
            </a:r>
            <a:r>
              <a:rPr lang="zh-CN" altLang="en-US" dirty="0"/>
              <a:t>的目標是通過各種技術手段擴展人類的感知和體驗，使得數位世界與物理世界之間的界限變得模糊。</a:t>
            </a:r>
          </a:p>
          <a:p>
            <a:pPr>
              <a:buFont typeface="Arial" panose="020B0604020202020204" pitchFamily="34" charset="0"/>
              <a:buChar char="•"/>
            </a:pPr>
            <a:r>
              <a:rPr lang="zh-CN" altLang="en-US" b="1" dirty="0"/>
              <a:t>虛擬實境（</a:t>
            </a:r>
            <a:r>
              <a:rPr lang="en-US" altLang="zh-CN" b="1" dirty="0"/>
              <a:t>VR</a:t>
            </a:r>
            <a:r>
              <a:rPr lang="zh-CN" altLang="en-US" b="1" dirty="0"/>
              <a:t>）</a:t>
            </a:r>
            <a:r>
              <a:rPr lang="zh-CN" altLang="en-US" dirty="0"/>
              <a:t>：完全沉浸在一個由電腦生成的三維虛擬環境中，用戶通過戴上</a:t>
            </a:r>
            <a:r>
              <a:rPr lang="en-US" altLang="zh-CN" dirty="0"/>
              <a:t>VR</a:t>
            </a:r>
            <a:r>
              <a:rPr lang="zh-CN" altLang="en-US" dirty="0"/>
              <a:t>頭盔等設備，能夠與這個虛擬環境互動，體驗模擬場景。</a:t>
            </a:r>
          </a:p>
          <a:p>
            <a:pPr>
              <a:buFont typeface="Arial" panose="020B0604020202020204" pitchFamily="34" charset="0"/>
              <a:buChar char="•"/>
            </a:pPr>
            <a:r>
              <a:rPr lang="zh-CN" altLang="en-US" b="1" dirty="0"/>
              <a:t>增強實境（</a:t>
            </a:r>
            <a:r>
              <a:rPr lang="en-US" altLang="zh-CN" b="1" dirty="0"/>
              <a:t>AR</a:t>
            </a:r>
            <a:r>
              <a:rPr lang="zh-CN" altLang="en-US" b="1" dirty="0"/>
              <a:t>）</a:t>
            </a:r>
            <a:r>
              <a:rPr lang="zh-CN" altLang="en-US" dirty="0"/>
              <a:t>：將數位內容（如圖像、視頻或其他資料）疊加在現實世界之上。例如，用戶可以通過手機或</a:t>
            </a:r>
            <a:r>
              <a:rPr lang="en-US" altLang="zh-CN" dirty="0"/>
              <a:t>AR</a:t>
            </a:r>
            <a:r>
              <a:rPr lang="zh-CN" altLang="en-US" dirty="0"/>
              <a:t>眼鏡在現實場景中看到虛擬的物體或資訊。</a:t>
            </a:r>
          </a:p>
          <a:p>
            <a:pPr>
              <a:buFont typeface="Arial" panose="020B0604020202020204" pitchFamily="34" charset="0"/>
              <a:buChar char="•"/>
            </a:pPr>
            <a:r>
              <a:rPr lang="zh-CN" altLang="en-US" b="1" dirty="0"/>
              <a:t>混合實境（</a:t>
            </a:r>
            <a:r>
              <a:rPr lang="en-US" altLang="zh-CN" b="1" dirty="0"/>
              <a:t>MR</a:t>
            </a:r>
            <a:r>
              <a:rPr lang="zh-CN" altLang="en-US" b="1" dirty="0"/>
              <a:t>）</a:t>
            </a:r>
            <a:r>
              <a:rPr lang="zh-CN" altLang="en-US" dirty="0"/>
              <a:t>：虛擬物件不僅疊加在現實世界上，還可以與現實世界互動。例如，虛擬物體能夠與現實中的物體進行物理交互和變化，提升了沉浸感和互動性。</a:t>
            </a:r>
          </a:p>
          <a:p>
            <a:r>
              <a:rPr lang="en-US" altLang="zh-CN" dirty="0"/>
              <a:t>XR</a:t>
            </a:r>
            <a:r>
              <a:rPr lang="zh-CN" altLang="en-US" dirty="0"/>
              <a:t>技術可以應用於各種領域，包括遊戲、教育、醫療、工業設計、建築等，提供更加身臨其境的體驗。</a:t>
            </a:r>
          </a:p>
          <a:p>
            <a:r>
              <a:rPr lang="en-US" altLang="zh-CN" dirty="0"/>
              <a:t>Meta</a:t>
            </a:r>
            <a:r>
              <a:rPr lang="zh-CN" altLang="en-US" dirty="0"/>
              <a:t>（前身為</a:t>
            </a:r>
            <a:r>
              <a:rPr lang="en-US" altLang="zh-CN" dirty="0"/>
              <a:t>Facebook</a:t>
            </a:r>
            <a:r>
              <a:rPr lang="zh-CN" altLang="en-US" dirty="0"/>
              <a:t>）大力推廣</a:t>
            </a:r>
            <a:r>
              <a:rPr lang="en-US" altLang="zh-CN" dirty="0"/>
              <a:t>XR</a:t>
            </a:r>
            <a:r>
              <a:rPr lang="zh-CN" altLang="en-US" dirty="0"/>
              <a:t>技術，並投資於相關硬體（如</a:t>
            </a:r>
            <a:r>
              <a:rPr lang="en-US" altLang="zh-CN" dirty="0"/>
              <a:t>Oculus</a:t>
            </a:r>
            <a:r>
              <a:rPr lang="zh-CN" altLang="en-US" dirty="0"/>
              <a:t>頭顯設備）和軟體平臺，致力於打造元宇宙（</a:t>
            </a:r>
            <a:r>
              <a:rPr lang="en-US" altLang="zh-CN" dirty="0"/>
              <a:t>Metaverse</a:t>
            </a:r>
            <a:r>
              <a:rPr lang="zh-CN" altLang="en-US" dirty="0"/>
              <a:t>），這是一個融合虛擬與現實的數字世界。通過</a:t>
            </a:r>
            <a:r>
              <a:rPr lang="en-US" altLang="zh-CN" dirty="0"/>
              <a:t>XR</a:t>
            </a:r>
            <a:r>
              <a:rPr lang="zh-CN" altLang="en-US" dirty="0"/>
              <a:t>技術，</a:t>
            </a:r>
            <a:r>
              <a:rPr lang="en-US" altLang="zh-CN" dirty="0"/>
              <a:t>Meta</a:t>
            </a:r>
            <a:r>
              <a:rPr lang="zh-CN" altLang="en-US" dirty="0"/>
              <a:t>希望用戶能夠在虛擬空間中進行娛樂、工作、社交等活動，進一步打破物理世界的限制。</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37</a:t>
            </a:fld>
            <a:endParaRPr lang="zh-TW" altLang="en-US"/>
          </a:p>
        </p:txBody>
      </p:sp>
    </p:spTree>
    <p:extLst>
      <p:ext uri="{BB962C8B-B14F-4D97-AF65-F5344CB8AC3E}">
        <p14:creationId xmlns:p14="http://schemas.microsoft.com/office/powerpoint/2010/main" val="3151912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提供了電子商務發展所需的基礎環境。</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39</a:t>
            </a:fld>
            <a:endParaRPr lang="zh-TW" altLang="en-US"/>
          </a:p>
        </p:txBody>
      </p:sp>
    </p:spTree>
    <p:extLst>
      <p:ext uri="{BB962C8B-B14F-4D97-AF65-F5344CB8AC3E}">
        <p14:creationId xmlns:p14="http://schemas.microsoft.com/office/powerpoint/2010/main" val="339651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862113F7-F5E3-4CE2-B16F-3366E70DD63B}"/>
              </a:ext>
            </a:extLst>
          </p:cNvPr>
          <p:cNvSpPr>
            <a:spLocks noGrp="1" noRot="1" noChangeAspect="1" noChangeArrowheads="1" noTextEdit="1"/>
          </p:cNvSpPr>
          <p:nvPr>
            <p:ph type="sldImg"/>
          </p:nvPr>
        </p:nvSpPr>
        <p:spPr>
          <a:xfrm>
            <a:off x="569913" y="838200"/>
            <a:ext cx="5410200" cy="3044825"/>
          </a:xfrm>
          <a:ln/>
        </p:spPr>
      </p:sp>
      <p:sp>
        <p:nvSpPr>
          <p:cNvPr id="121859" name="Rectangle 3">
            <a:extLst>
              <a:ext uri="{FF2B5EF4-FFF2-40B4-BE49-F238E27FC236}">
                <a16:creationId xmlns:a16="http://schemas.microsoft.com/office/drawing/2014/main" id="{A77890CF-1C80-4B4E-8096-C37457E6F3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862113F7-F5E3-4CE2-B16F-3366E70DD63B}"/>
              </a:ext>
            </a:extLst>
          </p:cNvPr>
          <p:cNvSpPr>
            <a:spLocks noGrp="1" noRot="1" noChangeAspect="1" noChangeArrowheads="1" noTextEdit="1"/>
          </p:cNvSpPr>
          <p:nvPr>
            <p:ph type="sldImg"/>
          </p:nvPr>
        </p:nvSpPr>
        <p:spPr>
          <a:xfrm>
            <a:off x="569913" y="838200"/>
            <a:ext cx="5410200" cy="3044825"/>
          </a:xfrm>
          <a:ln/>
        </p:spPr>
      </p:sp>
      <p:sp>
        <p:nvSpPr>
          <p:cNvPr id="121859" name="Rectangle 3">
            <a:extLst>
              <a:ext uri="{FF2B5EF4-FFF2-40B4-BE49-F238E27FC236}">
                <a16:creationId xmlns:a16="http://schemas.microsoft.com/office/drawing/2014/main" id="{A77890CF-1C80-4B4E-8096-C37457E6F3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在理論上，</a:t>
            </a:r>
            <a:r>
              <a:rPr lang="en-US" altLang="zh-TW" b="1" dirty="0"/>
              <a:t>Ping</a:t>
            </a:r>
            <a:r>
              <a:rPr lang="zh-TW" altLang="en-US" dirty="0"/>
              <a:t> 是用來測量兩台設備之間的延遲時間，而這個延遲通常是通過信號（通常是電磁波）來實現的。電磁波在真空中的傳播速度就是光速（約 </a:t>
            </a:r>
            <a:r>
              <a:rPr lang="en-US" altLang="zh-TW" dirty="0"/>
              <a:t>300,000 </a:t>
            </a:r>
            <a:r>
              <a:rPr lang="zh-TW" altLang="en-US" dirty="0"/>
              <a:t>公里</a:t>
            </a:r>
            <a:r>
              <a:rPr lang="en-US" altLang="zh-TW" dirty="0"/>
              <a:t>/</a:t>
            </a:r>
            <a:r>
              <a:rPr lang="zh-TW" altLang="en-US" dirty="0"/>
              <a:t>秒）。</a:t>
            </a:r>
            <a:endParaRPr lang="en-US" altLang="zh-TW" dirty="0"/>
          </a:p>
          <a:p>
            <a:r>
              <a:rPr lang="zh-TW" altLang="en-US" dirty="0"/>
              <a:t>因此，當我們計算從月球到地球的 </a:t>
            </a:r>
            <a:r>
              <a:rPr lang="en-US" altLang="zh-TW" b="1" dirty="0"/>
              <a:t>Ping</a:t>
            </a:r>
            <a:r>
              <a:rPr lang="zh-TW" altLang="en-US" dirty="0"/>
              <a:t> 時間，我們假設信號（例如無線電波或光波）在真空中以光速傳播。</a:t>
            </a:r>
          </a:p>
          <a:p>
            <a:endParaRPr lang="en-US" altLang="zh-TW" dirty="0"/>
          </a:p>
          <a:p>
            <a:r>
              <a:rPr lang="zh-TW" altLang="en-US" dirty="0"/>
              <a:t>但是，在現實情況中，</a:t>
            </a:r>
            <a:r>
              <a:rPr lang="en-US" altLang="zh-TW" dirty="0"/>
              <a:t>Ping </a:t>
            </a:r>
            <a:r>
              <a:rPr lang="zh-TW" altLang="en-US" dirty="0"/>
              <a:t>往返時間還會受到以下因素的影響：</a:t>
            </a:r>
          </a:p>
          <a:p>
            <a:pPr>
              <a:buFont typeface="+mj-lt"/>
              <a:buAutoNum type="arabicPeriod"/>
            </a:pPr>
            <a:r>
              <a:rPr lang="zh-TW" altLang="en-US" b="1" dirty="0"/>
              <a:t>設備的處理延遲</a:t>
            </a:r>
            <a:r>
              <a:rPr lang="zh-TW" altLang="en-US" dirty="0"/>
              <a:t>：訊息需要在發送和接收設備上進行處理，這會產生額外的延遲。</a:t>
            </a:r>
          </a:p>
          <a:p>
            <a:pPr>
              <a:buFont typeface="+mj-lt"/>
              <a:buAutoNum type="arabicPeriod"/>
            </a:pPr>
            <a:r>
              <a:rPr lang="zh-TW" altLang="en-US" b="1" dirty="0"/>
              <a:t>大氣層的影響</a:t>
            </a:r>
            <a:r>
              <a:rPr lang="zh-TW" altLang="en-US" dirty="0"/>
              <a:t>：信號在穿過地球大氣層時可能會稍微減速，雖然這個影響通常很小。</a:t>
            </a:r>
          </a:p>
          <a:p>
            <a:pPr>
              <a:buFont typeface="+mj-lt"/>
              <a:buAutoNum type="arabicPeriod"/>
            </a:pPr>
            <a:r>
              <a:rPr lang="zh-TW" altLang="en-US" b="1" dirty="0"/>
              <a:t>網路設備的效能</a:t>
            </a:r>
            <a:r>
              <a:rPr lang="zh-TW" altLang="en-US" dirty="0"/>
              <a:t>：如果是通過有線或無線網路傳輸，網路設備本身也會產生一些延遲。</a:t>
            </a:r>
          </a:p>
          <a:p>
            <a:r>
              <a:rPr lang="zh-TW" altLang="en-US" dirty="0"/>
              <a:t>儘管如此，</a:t>
            </a:r>
            <a:r>
              <a:rPr lang="en-US" altLang="zh-TW" dirty="0"/>
              <a:t>Ping </a:t>
            </a:r>
            <a:r>
              <a:rPr lang="zh-TW" altLang="en-US" dirty="0"/>
              <a:t>的基礎計算仍然基於光速，因此這是估算理論最短時間的方式。</a:t>
            </a: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448698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EF027-AE9F-FB2C-1CC1-1BC48B942A27}"/>
            </a:ext>
          </a:extLst>
        </p:cNvPr>
        <p:cNvGrpSpPr/>
        <p:nvPr/>
      </p:nvGrpSpPr>
      <p:grpSpPr>
        <a:xfrm>
          <a:off x="0" y="0"/>
          <a:ext cx="0" cy="0"/>
          <a:chOff x="0" y="0"/>
          <a:chExt cx="0" cy="0"/>
        </a:xfrm>
      </p:grpSpPr>
      <p:sp>
        <p:nvSpPr>
          <p:cNvPr id="10242" name="投影片影像版面配置區 1">
            <a:extLst>
              <a:ext uri="{FF2B5EF4-FFF2-40B4-BE49-F238E27FC236}">
                <a16:creationId xmlns:a16="http://schemas.microsoft.com/office/drawing/2014/main" id="{FDB83782-D9EA-C2BA-0FC6-B40D5A59D350}"/>
              </a:ext>
            </a:extLst>
          </p:cNvPr>
          <p:cNvSpPr>
            <a:spLocks noGrp="1" noRot="1" noChangeAspect="1" noChangeArrowheads="1" noTextEdit="1"/>
          </p:cNvSpPr>
          <p:nvPr>
            <p:ph type="sldImg"/>
          </p:nvPr>
        </p:nvSpPr>
        <p:spPr>
          <a:ln/>
        </p:spPr>
      </p:sp>
      <p:sp>
        <p:nvSpPr>
          <p:cNvPr id="10243" name="備忘稿版面配置區 2">
            <a:extLst>
              <a:ext uri="{FF2B5EF4-FFF2-40B4-BE49-F238E27FC236}">
                <a16:creationId xmlns:a16="http://schemas.microsoft.com/office/drawing/2014/main" id="{F6C06336-2744-B50E-8CF1-E4802FA643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sz="1200" b="1" kern="1200" dirty="0">
                <a:solidFill>
                  <a:schemeClr val="tx1"/>
                </a:solidFill>
                <a:effectLst/>
                <a:latin typeface="+mn-lt"/>
                <a:ea typeface="+mn-ea"/>
                <a:cs typeface="+mn-cs"/>
              </a:rPr>
              <a:t>例子</a:t>
            </a:r>
            <a:r>
              <a:rPr lang="en-US" altLang="zh-TW" sz="1200" b="1" kern="1200" dirty="0">
                <a:solidFill>
                  <a:schemeClr val="tx1"/>
                </a:solidFill>
                <a:effectLst/>
                <a:latin typeface="+mn-lt"/>
                <a:ea typeface="+mn-ea"/>
                <a:cs typeface="+mn-cs"/>
              </a:rPr>
              <a:t> 1</a:t>
            </a:r>
            <a:r>
              <a:rPr lang="zh-TW" altLang="zh-TW" sz="1200" b="1" kern="1200" dirty="0">
                <a:solidFill>
                  <a:schemeClr val="tx1"/>
                </a:solidFill>
                <a:effectLst/>
                <a:latin typeface="+mn-lt"/>
                <a:ea typeface="+mn-ea"/>
                <a:cs typeface="+mn-cs"/>
              </a:rPr>
              <a:t>：送貨數量不一致</a:t>
            </a:r>
            <a:endParaRPr lang="zh-TW" altLang="zh-TW" sz="1200" kern="1200" dirty="0">
              <a:solidFill>
                <a:schemeClr val="tx1"/>
              </a:solidFill>
              <a:effectLst/>
              <a:latin typeface="+mn-lt"/>
              <a:ea typeface="+mn-ea"/>
              <a:cs typeface="+mn-cs"/>
            </a:endParaRPr>
          </a:p>
          <a:p>
            <a:pPr lvl="0"/>
            <a:r>
              <a:rPr lang="zh-TW" altLang="zh-TW" sz="1200" b="1" kern="1200" dirty="0">
                <a:solidFill>
                  <a:schemeClr val="tx1"/>
                </a:solidFill>
                <a:effectLst/>
                <a:latin typeface="+mn-lt"/>
                <a:ea typeface="+mn-ea"/>
                <a:cs typeface="+mn-cs"/>
              </a:rPr>
              <a:t>實際情況：承運商記錄其卡車運送了</a:t>
            </a:r>
            <a:r>
              <a:rPr lang="en-US" altLang="zh-TW" sz="1200" b="1" kern="1200" dirty="0">
                <a:solidFill>
                  <a:schemeClr val="tx1"/>
                </a:solidFill>
                <a:effectLst/>
                <a:latin typeface="+mn-lt"/>
                <a:ea typeface="+mn-ea"/>
                <a:cs typeface="+mn-cs"/>
              </a:rPr>
              <a:t> 100 </a:t>
            </a:r>
            <a:r>
              <a:rPr lang="zh-TW" altLang="zh-TW" sz="1200" b="1" kern="1200" dirty="0">
                <a:solidFill>
                  <a:schemeClr val="tx1"/>
                </a:solidFill>
                <a:effectLst/>
                <a:latin typeface="+mn-lt"/>
                <a:ea typeface="+mn-ea"/>
                <a:cs typeface="+mn-cs"/>
              </a:rPr>
              <a:t>箱貨物到某個配送中心。沃爾瑪系統顯示：只收到</a:t>
            </a:r>
            <a:r>
              <a:rPr lang="en-US" altLang="zh-TW" sz="1200" b="1" kern="1200" dirty="0">
                <a:solidFill>
                  <a:schemeClr val="tx1"/>
                </a:solidFill>
                <a:effectLst/>
                <a:latin typeface="+mn-lt"/>
                <a:ea typeface="+mn-ea"/>
                <a:cs typeface="+mn-cs"/>
              </a:rPr>
              <a:t> 95 </a:t>
            </a:r>
            <a:r>
              <a:rPr lang="zh-TW" altLang="zh-TW" sz="1200" b="1" kern="1200" dirty="0">
                <a:solidFill>
                  <a:schemeClr val="tx1"/>
                </a:solidFill>
                <a:effectLst/>
                <a:latin typeface="+mn-lt"/>
                <a:ea typeface="+mn-ea"/>
                <a:cs typeface="+mn-cs"/>
              </a:rPr>
              <a:t>箱。發票內容：承運商依</a:t>
            </a:r>
            <a:r>
              <a:rPr lang="en-US" altLang="zh-TW" sz="1200" b="1" kern="1200" dirty="0">
                <a:solidFill>
                  <a:schemeClr val="tx1"/>
                </a:solidFill>
                <a:effectLst/>
                <a:latin typeface="+mn-lt"/>
                <a:ea typeface="+mn-ea"/>
                <a:cs typeface="+mn-cs"/>
              </a:rPr>
              <a:t> 100 </a:t>
            </a:r>
            <a:r>
              <a:rPr lang="zh-TW" altLang="zh-TW" sz="1200" b="1" kern="1200" dirty="0">
                <a:solidFill>
                  <a:schemeClr val="tx1"/>
                </a:solidFill>
                <a:effectLst/>
                <a:latin typeface="+mn-lt"/>
                <a:ea typeface="+mn-ea"/>
                <a:cs typeface="+mn-cs"/>
              </a:rPr>
              <a:t>箱開立運費。</a:t>
            </a:r>
            <a:endParaRPr lang="zh-TW" altLang="zh-TW" sz="1200" kern="1200" dirty="0">
              <a:solidFill>
                <a:schemeClr val="tx1"/>
              </a:solidFill>
              <a:effectLst/>
              <a:latin typeface="+mn-lt"/>
              <a:ea typeface="+mn-ea"/>
              <a:cs typeface="+mn-cs"/>
            </a:endParaRPr>
          </a:p>
          <a:p>
            <a:r>
              <a:rPr lang="zh-TW" altLang="zh-TW" sz="1200" b="1" kern="1200" dirty="0">
                <a:solidFill>
                  <a:schemeClr val="tx1"/>
                </a:solidFill>
                <a:effectLst/>
                <a:latin typeface="+mn-lt"/>
                <a:ea typeface="+mn-ea"/>
                <a:cs typeface="+mn-cs"/>
              </a:rPr>
              <a:t>產生糾紛原因：</a:t>
            </a:r>
            <a:endParaRPr lang="zh-TW" altLang="zh-TW" sz="1200" kern="1200" dirty="0">
              <a:solidFill>
                <a:schemeClr val="tx1"/>
              </a:solidFill>
              <a:effectLst/>
              <a:latin typeface="+mn-lt"/>
              <a:ea typeface="+mn-ea"/>
              <a:cs typeface="+mn-cs"/>
            </a:endParaRPr>
          </a:p>
          <a:p>
            <a:pPr lvl="0"/>
            <a:r>
              <a:rPr lang="zh-TW" altLang="zh-TW" sz="1200" b="1" kern="1200" dirty="0">
                <a:solidFill>
                  <a:schemeClr val="tx1"/>
                </a:solidFill>
                <a:effectLst/>
                <a:latin typeface="+mn-lt"/>
                <a:ea typeface="+mn-ea"/>
                <a:cs typeface="+mn-cs"/>
              </a:rPr>
              <a:t>承運商依照出貨記錄請款，而沃爾瑪根據接收記錄質疑金額。可能是途中遺失、卸貨錯誤或掃碼錯誤。</a:t>
            </a:r>
            <a:endParaRPr lang="zh-TW" altLang="zh-TW" sz="1200" kern="1200" dirty="0">
              <a:solidFill>
                <a:schemeClr val="tx1"/>
              </a:solidFill>
              <a:effectLst/>
              <a:latin typeface="+mn-lt"/>
              <a:ea typeface="+mn-ea"/>
              <a:cs typeface="+mn-cs"/>
            </a:endParaRPr>
          </a:p>
          <a:p>
            <a:pPr lvl="0"/>
            <a:r>
              <a:rPr lang="zh-TW" altLang="zh-TW" sz="1200" b="1" kern="1200" dirty="0">
                <a:solidFill>
                  <a:schemeClr val="tx1"/>
                </a:solidFill>
                <a:effectLst/>
                <a:latin typeface="+mn-lt"/>
                <a:ea typeface="+mn-ea"/>
                <a:cs typeface="+mn-cs"/>
              </a:rPr>
              <a:t>結果：人工介入調查，雙方需花時間查證、比對文件，延遲付款數週甚至數月。</a:t>
            </a:r>
            <a:endParaRPr lang="zh-TW" altLang="zh-TW" sz="1200" kern="1200" dirty="0">
              <a:solidFill>
                <a:schemeClr val="tx1"/>
              </a:solidFill>
              <a:effectLst/>
              <a:latin typeface="+mn-lt"/>
              <a:ea typeface="+mn-ea"/>
              <a:cs typeface="+mn-cs"/>
            </a:endParaRPr>
          </a:p>
          <a:p>
            <a:endParaRPr lang="en-US" altLang="zh-CN" sz="1200" dirty="0">
              <a:solidFill>
                <a:schemeClr val="tx2"/>
              </a:solidFill>
              <a:latin typeface="Microsoft YaHei" panose="020B0503020204020204" pitchFamily="34" charset="-122"/>
              <a:ea typeface="Microsoft YaHei" panose="020B0503020204020204" pitchFamily="34" charset="-122"/>
            </a:endParaRPr>
          </a:p>
          <a:p>
            <a:endParaRPr lang="en-US" altLang="zh-CN" sz="1200" dirty="0">
              <a:solidFill>
                <a:schemeClr val="tx2"/>
              </a:solidFill>
              <a:latin typeface="Microsoft YaHei" panose="020B0503020204020204" pitchFamily="34" charset="-122"/>
              <a:ea typeface="Microsoft YaHei" panose="020B0503020204020204" pitchFamily="34" charset="-122"/>
            </a:endParaRPr>
          </a:p>
          <a:p>
            <a:r>
              <a:rPr lang="en-US" altLang="zh-CN" sz="1200" dirty="0">
                <a:solidFill>
                  <a:schemeClr val="tx2"/>
                </a:solidFill>
                <a:latin typeface="Microsoft YaHei" panose="020B0503020204020204" pitchFamily="34" charset="-122"/>
                <a:ea typeface="Microsoft YaHei" panose="020B0503020204020204" pitchFamily="34" charset="-122"/>
              </a:rPr>
              <a:t>(D) VMI</a:t>
            </a:r>
            <a:r>
              <a:rPr lang="zh-CN" altLang="en-US" sz="1200" dirty="0">
                <a:solidFill>
                  <a:schemeClr val="tx2"/>
                </a:solidFill>
                <a:latin typeface="Microsoft YaHei" panose="020B0503020204020204" pitchFamily="34" charset="-122"/>
                <a:ea typeface="Microsoft YaHei" panose="020B0503020204020204" pitchFamily="34" charset="-122"/>
              </a:rPr>
              <a:t>與 </a:t>
            </a:r>
            <a:r>
              <a:rPr lang="en-US" altLang="zh-CN" sz="1200" dirty="0">
                <a:solidFill>
                  <a:schemeClr val="tx2"/>
                </a:solidFill>
                <a:latin typeface="Microsoft YaHei" panose="020B0503020204020204" pitchFamily="34" charset="-122"/>
                <a:ea typeface="Microsoft YaHei" panose="020B0503020204020204" pitchFamily="34" charset="-122"/>
              </a:rPr>
              <a:t>CPFR </a:t>
            </a:r>
            <a:r>
              <a:rPr lang="zh-CN" altLang="en-US" sz="1200" dirty="0">
                <a:solidFill>
                  <a:schemeClr val="tx2"/>
                </a:solidFill>
                <a:latin typeface="Microsoft YaHei" panose="020B0503020204020204" pitchFamily="34" charset="-122"/>
                <a:ea typeface="Microsoft YaHei" panose="020B0503020204020204" pitchFamily="34" charset="-122"/>
              </a:rPr>
              <a:t> </a:t>
            </a:r>
            <a:r>
              <a:rPr lang="en-US" altLang="zh-CN" sz="1200" dirty="0">
                <a:solidFill>
                  <a:schemeClr val="tx2"/>
                </a:solidFill>
                <a:latin typeface="Microsoft YaHei" panose="020B0503020204020204" pitchFamily="34" charset="-122"/>
                <a:ea typeface="Microsoft YaHei" panose="020B0503020204020204" pitchFamily="34" charset="-122"/>
              </a:rPr>
              <a:t>; </a:t>
            </a:r>
            <a:endParaRPr lang="en-US" altLang="zh-TW" dirty="0">
              <a:latin typeface="Times New Roman" panose="02020603050405020304" pitchFamily="18" charset="0"/>
            </a:endParaRPr>
          </a:p>
          <a:p>
            <a:r>
              <a:rPr lang="zh-TW" altLang="en-US" dirty="0">
                <a:latin typeface="Times New Roman" panose="02020603050405020304" pitchFamily="18" charset="0"/>
              </a:rPr>
              <a:t>全球的發貨中心（</a:t>
            </a:r>
            <a:r>
              <a:rPr lang="en-US" altLang="zh-TW" dirty="0">
                <a:latin typeface="Times New Roman" panose="02020603050405020304" pitchFamily="18" charset="0"/>
              </a:rPr>
              <a:t>Distribution Center</a:t>
            </a:r>
            <a:r>
              <a:rPr lang="zh-TW" altLang="en-US" dirty="0">
                <a:latin typeface="Times New Roman" panose="02020603050405020304" pitchFamily="18" charset="0"/>
              </a:rPr>
              <a:t>）</a:t>
            </a:r>
          </a:p>
        </p:txBody>
      </p:sp>
      <p:sp>
        <p:nvSpPr>
          <p:cNvPr id="10244" name="投影片編號版面配置區 3">
            <a:extLst>
              <a:ext uri="{FF2B5EF4-FFF2-40B4-BE49-F238E27FC236}">
                <a16:creationId xmlns:a16="http://schemas.microsoft.com/office/drawing/2014/main" id="{84E96B4D-14B0-FBE8-DA38-D00F70CEC5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EF1A949A-C287-4BC2-A72C-4D97847F3F06}" type="slidenum">
              <a:rPr lang="zh-TW" altLang="en-US" smtClean="0"/>
              <a:pPr/>
              <a:t>4</a:t>
            </a:fld>
            <a:endParaRPr lang="en-US" altLang="zh-TW"/>
          </a:p>
        </p:txBody>
      </p:sp>
    </p:spTree>
    <p:extLst>
      <p:ext uri="{BB962C8B-B14F-4D97-AF65-F5344CB8AC3E}">
        <p14:creationId xmlns:p14="http://schemas.microsoft.com/office/powerpoint/2010/main" val="9212377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0429CFF1-CA2C-E615-A8F8-B5FF51BB4E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61A2E22-9D86-4730-828B-BA92B680F44A}" type="slidenum">
              <a:rPr lang="en-US" altLang="zh-TW" smtClean="0">
                <a:latin typeface="Tahoma" panose="020B0604030504040204" pitchFamily="34" charset="0"/>
              </a:rPr>
              <a:pPr>
                <a:spcBef>
                  <a:spcPct val="0"/>
                </a:spcBef>
              </a:pPr>
              <a:t>43</a:t>
            </a:fld>
            <a:endParaRPr lang="en-US" altLang="zh-TW">
              <a:latin typeface="Tahoma" panose="020B0604030504040204" pitchFamily="34" charset="0"/>
            </a:endParaRPr>
          </a:p>
        </p:txBody>
      </p:sp>
      <p:sp>
        <p:nvSpPr>
          <p:cNvPr id="40963" name="Rectangle 2">
            <a:extLst>
              <a:ext uri="{FF2B5EF4-FFF2-40B4-BE49-F238E27FC236}">
                <a16:creationId xmlns:a16="http://schemas.microsoft.com/office/drawing/2014/main" id="{D537329E-2E4A-7C0A-BD66-E12886F5349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A24352A3-9DA8-2873-DDFF-4A3C2DA67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6600" b="1" dirty="0">
                <a:solidFill>
                  <a:srgbClr val="003399"/>
                </a:solidFill>
                <a:ea typeface="新細明體" panose="02020500000000000000" pitchFamily="18" charset="-120"/>
              </a:rPr>
              <a:t>市場性 </a:t>
            </a:r>
            <a:r>
              <a:rPr lang="en-US" altLang="zh-TW" sz="6600" b="1" dirty="0">
                <a:solidFill>
                  <a:srgbClr val="003399"/>
                </a:solidFill>
                <a:ea typeface="新細明體" panose="02020500000000000000" pitchFamily="18" charset="-120"/>
              </a:rPr>
              <a:t>(Market):</a:t>
            </a:r>
            <a:r>
              <a:rPr lang="zh-TW" altLang="en-US" sz="6600" b="1" dirty="0">
                <a:solidFill>
                  <a:srgbClr val="003399"/>
                </a:solidFill>
                <a:ea typeface="新細明體" panose="02020500000000000000" pitchFamily="18" charset="-120"/>
              </a:rPr>
              <a:t> </a:t>
            </a:r>
            <a:r>
              <a:rPr lang="en-US" altLang="zh-TW" sz="3600" b="1" dirty="0">
                <a:solidFill>
                  <a:schemeClr val="bg1"/>
                </a:solidFill>
                <a:latin typeface="Tahoma" panose="020B0604030504040204" pitchFamily="34" charset="0"/>
                <a:ea typeface="新細明體" panose="02020500000000000000" pitchFamily="18" charset="-120"/>
              </a:rPr>
              <a:t>C</a:t>
            </a:r>
            <a:r>
              <a:rPr lang="en-US" altLang="zh-TW" sz="3200" b="1" dirty="0">
                <a:solidFill>
                  <a:schemeClr val="bg1"/>
                </a:solidFill>
                <a:latin typeface="Tahoma" panose="020B0604030504040204" pitchFamily="34" charset="0"/>
                <a:ea typeface="新細明體" panose="02020500000000000000" pitchFamily="18" charset="-120"/>
              </a:rPr>
              <a:t>ustomer</a:t>
            </a:r>
            <a:r>
              <a:rPr lang="zh-TW" altLang="en-US" sz="3200" b="1" dirty="0">
                <a:solidFill>
                  <a:schemeClr val="bg1"/>
                </a:solidFill>
                <a:latin typeface="Tahoma" panose="020B0604030504040204" pitchFamily="34" charset="0"/>
                <a:ea typeface="新細明體" panose="02020500000000000000" pitchFamily="18" charset="-120"/>
              </a:rPr>
              <a:t> </a:t>
            </a:r>
            <a:r>
              <a:rPr lang="en-US" altLang="zh-TW" sz="3600" b="1" dirty="0">
                <a:solidFill>
                  <a:schemeClr val="bg1"/>
                </a:solidFill>
                <a:latin typeface="Tahoma" panose="020B0604030504040204" pitchFamily="34" charset="0"/>
                <a:ea typeface="新細明體" panose="02020500000000000000" pitchFamily="18" charset="-120"/>
              </a:rPr>
              <a:t>Surplus</a:t>
            </a:r>
            <a:r>
              <a:rPr lang="zh-TW" altLang="en-US" sz="3600" b="1" dirty="0">
                <a:solidFill>
                  <a:schemeClr val="bg1"/>
                </a:solidFill>
                <a:latin typeface="Tahoma" panose="020B0604030504040204" pitchFamily="34" charset="0"/>
                <a:ea typeface="新細明體" panose="02020500000000000000" pitchFamily="18" charset="-120"/>
              </a:rPr>
              <a:t> </a:t>
            </a:r>
            <a:r>
              <a:rPr lang="en-US" altLang="zh-TW" sz="3200" b="1" dirty="0">
                <a:solidFill>
                  <a:schemeClr val="bg1"/>
                </a:solidFill>
                <a:latin typeface="Tahoma" panose="020B0604030504040204" pitchFamily="34" charset="0"/>
                <a:ea typeface="新細明體" panose="02020500000000000000" pitchFamily="18" charset="-120"/>
              </a:rPr>
              <a:t>(</a:t>
            </a:r>
            <a:r>
              <a:rPr lang="zh-TW" altLang="en-US" sz="3200" b="1" dirty="0">
                <a:solidFill>
                  <a:schemeClr val="bg1"/>
                </a:solidFill>
                <a:latin typeface="Tahoma" panose="020B0604030504040204" pitchFamily="34" charset="0"/>
                <a:ea typeface="新細明體" panose="02020500000000000000" pitchFamily="18" charset="-120"/>
              </a:rPr>
              <a:t>消費者剩餘</a:t>
            </a:r>
            <a:r>
              <a:rPr lang="en-US" altLang="zh-TW" sz="3200" b="1" dirty="0">
                <a:solidFill>
                  <a:schemeClr val="bg1"/>
                </a:solidFill>
                <a:latin typeface="Tahoma" panose="020B0604030504040204" pitchFamily="34" charset="0"/>
                <a:ea typeface="新細明體" panose="02020500000000000000" pitchFamily="18" charset="-120"/>
              </a:rPr>
              <a:t>)</a:t>
            </a:r>
            <a:r>
              <a:rPr lang="zh-TW" altLang="en-US" sz="3200" b="1" dirty="0">
                <a:solidFill>
                  <a:schemeClr val="bg1"/>
                </a:solidFill>
                <a:latin typeface="Tahoma" panose="020B0604030504040204" pitchFamily="34" charset="0"/>
                <a:ea typeface="新細明體" panose="02020500000000000000" pitchFamily="18" charset="-120"/>
              </a:rPr>
              <a:t> </a:t>
            </a:r>
            <a:r>
              <a:rPr lang="en-US" altLang="zh-TW" sz="3200" b="1" dirty="0">
                <a:solidFill>
                  <a:schemeClr val="bg1"/>
                </a:solidFill>
                <a:latin typeface="Tahoma" panose="020B0604030504040204" pitchFamily="34" charset="0"/>
                <a:ea typeface="新細明體" panose="02020500000000000000" pitchFamily="18" charset="-120"/>
              </a:rPr>
              <a:t>- </a:t>
            </a:r>
            <a:r>
              <a:rPr lang="zh-TW" altLang="en-US" sz="3200" b="1" dirty="0">
                <a:solidFill>
                  <a:schemeClr val="bg1"/>
                </a:solidFill>
                <a:latin typeface="Tahoma" panose="020B0604030504040204" pitchFamily="34" charset="0"/>
                <a:ea typeface="新細明體" panose="02020500000000000000" pitchFamily="18" charset="-120"/>
              </a:rPr>
              <a:t>在傳統實體環境</a:t>
            </a:r>
            <a:endParaRPr lang="zh-TW" altLang="zh-TW" sz="3200" dirty="0">
              <a:latin typeface="Times New Roman" panose="02020603050405020304" pitchFamily="18" charset="0"/>
            </a:endParaRPr>
          </a:p>
        </p:txBody>
      </p:sp>
    </p:spTree>
    <p:extLst>
      <p:ext uri="{BB962C8B-B14F-4D97-AF65-F5344CB8AC3E}">
        <p14:creationId xmlns:p14="http://schemas.microsoft.com/office/powerpoint/2010/main" val="2964085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5E8CFBD4-5CDF-2B80-A7EB-5F47F4B61F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A2E9EE-73D1-47A4-A7E3-6F213712B4AA}" type="slidenum">
              <a:rPr lang="en-US" altLang="zh-TW" smtClean="0">
                <a:latin typeface="Tahoma" panose="020B0604030504040204" pitchFamily="34" charset="0"/>
              </a:rPr>
              <a:pPr>
                <a:spcBef>
                  <a:spcPct val="0"/>
                </a:spcBef>
              </a:pPr>
              <a:t>44</a:t>
            </a:fld>
            <a:endParaRPr lang="en-US" altLang="zh-TW">
              <a:latin typeface="Tahoma" panose="020B0604030504040204" pitchFamily="34" charset="0"/>
            </a:endParaRPr>
          </a:p>
        </p:txBody>
      </p:sp>
      <p:sp>
        <p:nvSpPr>
          <p:cNvPr id="45059" name="Rectangle 2">
            <a:extLst>
              <a:ext uri="{FF2B5EF4-FFF2-40B4-BE49-F238E27FC236}">
                <a16:creationId xmlns:a16="http://schemas.microsoft.com/office/drawing/2014/main" id="{15DC0580-E0E7-BB67-530A-6C0590E79D09}"/>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BDB582E-FFF9-41FA-17C9-0BEA5F7071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latin typeface="Times New Roman" panose="02020603050405020304" pitchFamily="18" charset="0"/>
            </a:endParaRPr>
          </a:p>
        </p:txBody>
      </p:sp>
    </p:spTree>
    <p:extLst>
      <p:ext uri="{BB962C8B-B14F-4D97-AF65-F5344CB8AC3E}">
        <p14:creationId xmlns:p14="http://schemas.microsoft.com/office/powerpoint/2010/main" val="1273786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D2E9E5D-C368-4211-A2D4-8E0A6ECA17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04DEC7-CE7D-4151-B666-36590B0B3752}" type="slidenum">
              <a:rPr lang="en-US" altLang="zh-TW" smtClean="0">
                <a:latin typeface="Tahoma" panose="020B0604030504040204" pitchFamily="34" charset="0"/>
              </a:rPr>
              <a:pPr>
                <a:spcBef>
                  <a:spcPct val="0"/>
                </a:spcBef>
              </a:pPr>
              <a:t>45</a:t>
            </a:fld>
            <a:endParaRPr lang="en-US" altLang="zh-TW">
              <a:latin typeface="Tahoma" panose="020B0604030504040204" pitchFamily="34" charset="0"/>
            </a:endParaRPr>
          </a:p>
        </p:txBody>
      </p:sp>
      <p:sp>
        <p:nvSpPr>
          <p:cNvPr id="49155" name="Rectangle 2">
            <a:extLst>
              <a:ext uri="{FF2B5EF4-FFF2-40B4-BE49-F238E27FC236}">
                <a16:creationId xmlns:a16="http://schemas.microsoft.com/office/drawing/2014/main" id="{9431CA2F-69E7-BECD-F77D-A7E56DED2618}"/>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585D9642-FA3D-381C-F868-5C04056656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latin typeface="Times New Roman" panose="02020603050405020304" pitchFamily="18" charset="0"/>
            </a:endParaRPr>
          </a:p>
        </p:txBody>
      </p:sp>
    </p:spTree>
    <p:extLst>
      <p:ext uri="{BB962C8B-B14F-4D97-AF65-F5344CB8AC3E}">
        <p14:creationId xmlns:p14="http://schemas.microsoft.com/office/powerpoint/2010/main" val="146247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46</a:t>
            </a:fld>
            <a:endParaRPr lang="zh-TW" altLang="en-US"/>
          </a:p>
        </p:txBody>
      </p:sp>
    </p:spTree>
    <p:extLst>
      <p:ext uri="{BB962C8B-B14F-4D97-AF65-F5344CB8AC3E}">
        <p14:creationId xmlns:p14="http://schemas.microsoft.com/office/powerpoint/2010/main" val="1025981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7321328C-3ED8-459A-8D9D-1B9752F1F044}"/>
              </a:ext>
            </a:extLst>
          </p:cNvPr>
          <p:cNvSpPr>
            <a:spLocks noGrp="1" noRot="1" noChangeAspect="1" noChangeArrowheads="1" noTextEdit="1"/>
          </p:cNvSpPr>
          <p:nvPr>
            <p:ph type="sldImg"/>
          </p:nvPr>
        </p:nvSpPr>
        <p:spPr>
          <a:xfrm>
            <a:off x="569913" y="838200"/>
            <a:ext cx="5410200" cy="3044825"/>
          </a:xfrm>
          <a:ln/>
        </p:spPr>
      </p:sp>
      <p:sp>
        <p:nvSpPr>
          <p:cNvPr id="136195" name="Rectangle 3">
            <a:extLst>
              <a:ext uri="{FF2B5EF4-FFF2-40B4-BE49-F238E27FC236}">
                <a16:creationId xmlns:a16="http://schemas.microsoft.com/office/drawing/2014/main" id="{18B37D01-D30D-4572-A0F4-511E0BB78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100" dirty="0">
                <a:solidFill>
                  <a:srgbClr val="003399"/>
                </a:solidFill>
              </a:rPr>
              <a:t> </a:t>
            </a:r>
            <a:endParaRPr lang="en-US" altLang="zh-TW" sz="1200" baseline="30000" dirty="0">
              <a:solidFill>
                <a:srgbClr val="003399"/>
              </a:solidFill>
            </a:endParaRPr>
          </a:p>
          <a:p>
            <a:pPr indent="0">
              <a:buNone/>
              <a:defRPr/>
            </a:pPr>
            <a:r>
              <a:rPr lang="en-US" altLang="zh-TW" sz="1200" dirty="0">
                <a:solidFill>
                  <a:srgbClr val="003399"/>
                </a:solidFill>
              </a:rPr>
              <a:t> The world is changing from </a:t>
            </a:r>
            <a:r>
              <a:rPr lang="zh-TW" altLang="en-US" sz="1200" dirty="0">
                <a:solidFill>
                  <a:srgbClr val="003399"/>
                </a:solidFill>
                <a:highlight>
                  <a:srgbClr val="FFFF00"/>
                </a:highlight>
              </a:rPr>
              <a:t>莫爾定律 </a:t>
            </a:r>
            <a:r>
              <a:rPr lang="en-US" altLang="zh-TW" sz="1200" dirty="0">
                <a:solidFill>
                  <a:srgbClr val="003399"/>
                </a:solidFill>
              </a:rPr>
              <a:t>to </a:t>
            </a:r>
            <a:r>
              <a:rPr lang="zh-TW" altLang="en-US" sz="1200" dirty="0">
                <a:solidFill>
                  <a:srgbClr val="003399"/>
                </a:solidFill>
                <a:highlight>
                  <a:srgbClr val="FFFF00"/>
                </a:highlight>
              </a:rPr>
              <a:t>梅特卡夫定律</a:t>
            </a:r>
            <a:r>
              <a:rPr lang="zh-TW" altLang="zh-TW" sz="1200" b="1" dirty="0">
                <a:solidFill>
                  <a:srgbClr val="003399"/>
                </a:solidFill>
              </a:rPr>
              <a:t>。</a:t>
            </a:r>
            <a:endParaRPr lang="en-US" altLang="zh-TW" sz="1200" b="1" dirty="0">
              <a:solidFill>
                <a:srgbClr val="003399"/>
              </a:solidFill>
            </a:endParaRPr>
          </a:p>
          <a:p>
            <a:pPr indent="0">
              <a:buNone/>
              <a:defRPr/>
            </a:pPr>
            <a:r>
              <a:rPr lang="en-US" altLang="zh-TW" dirty="0"/>
              <a:t>KYC</a:t>
            </a:r>
            <a:r>
              <a:rPr lang="zh-TW" altLang="en-US" dirty="0"/>
              <a:t>  是一種</a:t>
            </a:r>
            <a:r>
              <a:rPr lang="zh-TW" altLang="en-US" b="1" dirty="0"/>
              <a:t>身分審核制度</a:t>
            </a:r>
            <a:r>
              <a:rPr lang="zh-TW" altLang="en-US" dirty="0"/>
              <a:t>，目的是確認用戶是誰，是否可靠、合法。</a:t>
            </a:r>
            <a:endParaRPr lang="en-US" altLang="zh-TW" sz="1200" b="1" dirty="0">
              <a:ea typeface="+mn-ea"/>
            </a:endParaRPr>
          </a:p>
          <a:p>
            <a:r>
              <a:rPr lang="zh-TW" altLang="en-US" b="1" dirty="0"/>
              <a:t>金融機構</a:t>
            </a:r>
            <a:r>
              <a:rPr lang="zh-TW" altLang="en-US" dirty="0"/>
              <a:t>（如銀行、證券、虛擬貨幣交易所） 開戶前要求提交身分證件、住址證明、自拍照等  有時也包括財務來源、風險評估等</a:t>
            </a:r>
          </a:p>
          <a:p>
            <a:endParaRPr lang="zh-TW"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B912F-D138-09B7-B683-7A60E412560F}"/>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CD2DE8F0-44CA-77AB-FE6C-83A1FA4BA895}"/>
              </a:ext>
            </a:extLst>
          </p:cNvPr>
          <p:cNvSpPr>
            <a:spLocks noGrp="1" noRot="1" noChangeAspect="1" noChangeArrowheads="1" noTextEdit="1"/>
          </p:cNvSpPr>
          <p:nvPr>
            <p:ph type="sldImg"/>
          </p:nvPr>
        </p:nvSpPr>
        <p:spPr>
          <a:xfrm>
            <a:off x="569913" y="838200"/>
            <a:ext cx="5410200" cy="3044825"/>
          </a:xfrm>
          <a:ln/>
        </p:spPr>
      </p:sp>
      <p:sp>
        <p:nvSpPr>
          <p:cNvPr id="136195" name="Rectangle 3">
            <a:extLst>
              <a:ext uri="{FF2B5EF4-FFF2-40B4-BE49-F238E27FC236}">
                <a16:creationId xmlns:a16="http://schemas.microsoft.com/office/drawing/2014/main" id="{ADE845CC-1BAA-3180-04F3-0AEC8D4FA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100" dirty="0">
                <a:solidFill>
                  <a:srgbClr val="003399"/>
                </a:solidFill>
              </a:rPr>
              <a:t> </a:t>
            </a:r>
            <a:endParaRPr lang="en-US" altLang="zh-TW" sz="1200" baseline="30000" dirty="0">
              <a:solidFill>
                <a:srgbClr val="003399"/>
              </a:solidFill>
            </a:endParaRPr>
          </a:p>
          <a:p>
            <a:pPr indent="0">
              <a:buNone/>
              <a:defRPr/>
            </a:pPr>
            <a:r>
              <a:rPr lang="en-US" altLang="zh-TW" sz="1200" dirty="0">
                <a:solidFill>
                  <a:srgbClr val="003399"/>
                </a:solidFill>
              </a:rPr>
              <a:t> The world is changing from </a:t>
            </a:r>
            <a:r>
              <a:rPr lang="zh-TW" altLang="en-US" sz="1200" dirty="0">
                <a:solidFill>
                  <a:srgbClr val="003399"/>
                </a:solidFill>
                <a:highlight>
                  <a:srgbClr val="FFFF00"/>
                </a:highlight>
              </a:rPr>
              <a:t>莫爾定律 </a:t>
            </a:r>
            <a:r>
              <a:rPr lang="en-US" altLang="zh-TW" sz="1200" dirty="0">
                <a:solidFill>
                  <a:srgbClr val="003399"/>
                </a:solidFill>
              </a:rPr>
              <a:t>to </a:t>
            </a:r>
            <a:r>
              <a:rPr lang="zh-TW" altLang="en-US" sz="1200" dirty="0">
                <a:solidFill>
                  <a:srgbClr val="003399"/>
                </a:solidFill>
                <a:highlight>
                  <a:srgbClr val="FFFF00"/>
                </a:highlight>
              </a:rPr>
              <a:t>梅特卡夫定律</a:t>
            </a:r>
            <a:r>
              <a:rPr lang="zh-TW" altLang="zh-TW" sz="1200" b="1" dirty="0">
                <a:solidFill>
                  <a:srgbClr val="003399"/>
                </a:solidFill>
              </a:rPr>
              <a:t>。</a:t>
            </a:r>
            <a:endParaRPr lang="en-US" altLang="zh-TW" sz="1200" b="1" dirty="0">
              <a:ea typeface="+mn-ea"/>
            </a:endParaRP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455339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A66BBC8D-0643-F9CD-888C-D07B5216D0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0173D4-6E38-4B9A-8146-3826FFD9D542}" type="slidenum">
              <a:rPr lang="zh-TW" altLang="en-US" smtClean="0">
                <a:latin typeface="Tahoma" panose="020B0604030504040204" pitchFamily="34" charset="0"/>
              </a:rPr>
              <a:pPr>
                <a:spcBef>
                  <a:spcPct val="0"/>
                </a:spcBef>
              </a:pPr>
              <a:t>49</a:t>
            </a:fld>
            <a:endParaRPr lang="en-US" altLang="zh-TW">
              <a:latin typeface="Tahoma" panose="020B0604030504040204" pitchFamily="34" charset="0"/>
            </a:endParaRPr>
          </a:p>
        </p:txBody>
      </p:sp>
      <p:sp>
        <p:nvSpPr>
          <p:cNvPr id="47107" name="Rectangle 2">
            <a:extLst>
              <a:ext uri="{FF2B5EF4-FFF2-40B4-BE49-F238E27FC236}">
                <a16:creationId xmlns:a16="http://schemas.microsoft.com/office/drawing/2014/main" id="{C6BDEE2E-F9EE-B1EE-10B0-9C586E84F57C}"/>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9193EC62-1C5E-54A4-E3B3-0D68B1B695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003399"/>
                </a:solidFill>
              </a:rPr>
              <a:t>協定分層的好處是：只要處理那一層的問題即可，不用去管其他層在做什麼。</a:t>
            </a:r>
            <a:endParaRPr lang="en-US" altLang="zh-TW" sz="1200" b="1" dirty="0">
              <a:solidFill>
                <a:srgbClr val="00339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很多網站（特別是商業網站）</a:t>
            </a:r>
            <a:r>
              <a:rPr lang="zh-TW" altLang="en-US" b="1" dirty="0"/>
              <a:t>刻意封鎖 </a:t>
            </a:r>
            <a:r>
              <a:rPr lang="en-US" altLang="zh-TW" b="1" dirty="0"/>
              <a:t>ICMP Echo Request</a:t>
            </a:r>
            <a:r>
              <a:rPr lang="zh-TW" altLang="en-US" dirty="0"/>
              <a:t>（也就是 </a:t>
            </a:r>
            <a:r>
              <a:rPr lang="en-US" altLang="zh-TW" dirty="0"/>
              <a:t>Ping</a:t>
            </a:r>
            <a:r>
              <a:rPr lang="zh-TW" altLang="en-US" dirty="0"/>
              <a:t>），來防止網路掃描或 </a:t>
            </a:r>
            <a:r>
              <a:rPr lang="en-US" altLang="zh-TW" dirty="0"/>
              <a:t>DDoS </a:t>
            </a:r>
            <a:r>
              <a:rPr lang="zh-TW" altLang="en-US" dirty="0"/>
              <a:t>攻擊。</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如果可以瀏覽</a:t>
            </a:r>
            <a:r>
              <a:rPr lang="en-US" altLang="zh-TW" dirty="0"/>
              <a:t>https://www.justline.co.jp </a:t>
            </a:r>
            <a:r>
              <a:rPr lang="zh-TW" altLang="en-US" dirty="0"/>
              <a:t>，但無法 </a:t>
            </a:r>
            <a:r>
              <a:rPr lang="en-US" altLang="zh-TW" dirty="0"/>
              <a:t>ping</a:t>
            </a:r>
            <a:r>
              <a:rPr lang="zh-TW" altLang="en-US" dirty="0"/>
              <a:t>，原因多半是這個。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沒有封包之前 </a:t>
            </a:r>
            <a:r>
              <a:rPr lang="en-US" altLang="zh-TW" dirty="0"/>
              <a:t>- 1. </a:t>
            </a:r>
            <a:r>
              <a:rPr lang="zh-TW" altLang="en-US" dirty="0"/>
              <a:t>電路交換（</a:t>
            </a:r>
            <a:r>
              <a:rPr lang="en-US" altLang="zh-TW" dirty="0"/>
              <a:t>Circuit Switching</a:t>
            </a:r>
            <a:r>
              <a:rPr lang="zh-TW" altLang="en-US" dirty="0"/>
              <a:t>） </a:t>
            </a:r>
            <a:r>
              <a:rPr lang="en-US" altLang="zh-TW" dirty="0"/>
              <a:t>– </a:t>
            </a:r>
            <a:r>
              <a:rPr lang="zh-TW" altLang="en-US" dirty="0"/>
              <a:t>類似電話系統 </a:t>
            </a:r>
            <a:r>
              <a:rPr lang="en-US" altLang="zh-TW" dirty="0"/>
              <a:t>; 2. </a:t>
            </a:r>
            <a:r>
              <a:rPr lang="zh-TW" altLang="en-US" dirty="0"/>
              <a:t>資料流（</a:t>
            </a:r>
            <a:r>
              <a:rPr lang="en-US" altLang="zh-TW" dirty="0"/>
              <a:t>Data Streams</a:t>
            </a:r>
            <a:r>
              <a:rPr lang="zh-TW" altLang="en-US" dirty="0"/>
              <a:t>） </a:t>
            </a:r>
            <a:r>
              <a:rPr lang="en-US" altLang="zh-TW" dirty="0"/>
              <a:t>– </a:t>
            </a:r>
            <a:r>
              <a:rPr lang="zh-TW" altLang="en-US" dirty="0"/>
              <a:t>不分段的傳輸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rgbClr val="003399"/>
                </a:solidFill>
              </a:rPr>
              <a:t>Ping www.google.com [142.250.204.36] (</a:t>
            </a:r>
            <a:r>
              <a:rPr lang="zh-TW" altLang="en-US" sz="1200" b="1" dirty="0">
                <a:solidFill>
                  <a:srgbClr val="003399"/>
                </a:solidFill>
              </a:rPr>
              <a:t>使用 </a:t>
            </a:r>
            <a:r>
              <a:rPr lang="en-US" altLang="zh-TW" sz="1200" b="1" dirty="0">
                <a:solidFill>
                  <a:srgbClr val="003399"/>
                </a:solidFill>
              </a:rPr>
              <a:t>32 </a:t>
            </a:r>
            <a:r>
              <a:rPr lang="zh-TW" altLang="en-US" sz="1200" b="1" dirty="0">
                <a:solidFill>
                  <a:srgbClr val="003399"/>
                </a:solidFill>
              </a:rPr>
              <a:t>位元組的資料</a:t>
            </a:r>
            <a:r>
              <a:rPr lang="en-US" altLang="zh-TW" sz="1200" b="1" dirty="0">
                <a:solidFill>
                  <a:srgbClr val="003399"/>
                </a:solidFill>
              </a:rPr>
              <a:t>): </a:t>
            </a:r>
            <a:r>
              <a:rPr lang="zh-TW" altLang="en-US" sz="1200" b="1" dirty="0">
                <a:solidFill>
                  <a:srgbClr val="003399"/>
                </a:solidFill>
              </a:rPr>
              <a:t>回覆自 </a:t>
            </a:r>
            <a:r>
              <a:rPr lang="en-US" altLang="zh-TW" sz="1200" b="1" dirty="0">
                <a:solidFill>
                  <a:srgbClr val="003399"/>
                </a:solidFill>
              </a:rPr>
              <a:t>142.250.204.36: </a:t>
            </a:r>
            <a:r>
              <a:rPr lang="zh-TW" altLang="en-US" sz="1200" b="1" dirty="0">
                <a:solidFill>
                  <a:srgbClr val="003399"/>
                </a:solidFill>
              </a:rPr>
              <a:t>位元組</a:t>
            </a:r>
            <a:r>
              <a:rPr lang="en-US" altLang="zh-TW" sz="1200" b="1" dirty="0">
                <a:solidFill>
                  <a:srgbClr val="003399"/>
                </a:solidFill>
              </a:rPr>
              <a:t>=32 </a:t>
            </a:r>
            <a:r>
              <a:rPr lang="zh-TW" altLang="en-US" sz="1200" b="1" dirty="0">
                <a:solidFill>
                  <a:srgbClr val="003399"/>
                </a:solidFill>
              </a:rPr>
              <a:t>時間</a:t>
            </a:r>
            <a:r>
              <a:rPr lang="en-US" altLang="zh-TW" sz="1200" b="1" dirty="0">
                <a:solidFill>
                  <a:srgbClr val="003399"/>
                </a:solidFill>
              </a:rPr>
              <a:t>=14ms TTL=109 </a:t>
            </a:r>
            <a:endParaRPr lang="zh-TW" altLang="en-US" sz="1200" b="1" dirty="0">
              <a:solidFill>
                <a:srgbClr val="003399"/>
              </a:solidFill>
            </a:endParaRPr>
          </a:p>
          <a:p>
            <a:r>
              <a:rPr lang="zh-TW" altLang="en-US" dirty="0"/>
              <a:t>每次 </a:t>
            </a:r>
            <a:r>
              <a:rPr lang="en-US" altLang="zh-TW" dirty="0"/>
              <a:t>Ping </a:t>
            </a:r>
            <a:r>
              <a:rPr lang="zh-TW" altLang="en-US" dirty="0"/>
              <a:t>封包大小為 </a:t>
            </a:r>
            <a:r>
              <a:rPr lang="en-US" altLang="zh-TW" dirty="0"/>
              <a:t>32 bytes</a:t>
            </a:r>
            <a:r>
              <a:rPr lang="zh-TW" altLang="en-US" dirty="0"/>
              <a:t>（預設值） </a:t>
            </a:r>
            <a:r>
              <a:rPr lang="en-US" altLang="zh-TW" dirty="0"/>
              <a:t>;</a:t>
            </a:r>
            <a:r>
              <a:rPr lang="zh-TW" altLang="en-US" dirty="0"/>
              <a:t>如果你用這個網路來上網、開網站、看影片、打線上遊戲，</a:t>
            </a:r>
            <a:r>
              <a:rPr lang="zh-TW" altLang="en-US" b="1" dirty="0"/>
              <a:t>品質應該都很好</a:t>
            </a:r>
            <a:r>
              <a:rPr lang="zh-TW" altLang="en-US" dirty="0"/>
              <a:t>。 </a:t>
            </a:r>
            <a:endParaRPr lang="zh-TW" altLang="en-US" dirty="0">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54592-F566-34A3-C377-FD8E3A28771A}"/>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471B2E25-2C7C-73F5-CAC1-B9FE3306279F}"/>
              </a:ext>
            </a:extLst>
          </p:cNvPr>
          <p:cNvSpPr>
            <a:spLocks noGrp="1" noRot="1" noChangeAspect="1" noChangeArrowheads="1" noTextEdit="1"/>
          </p:cNvSpPr>
          <p:nvPr>
            <p:ph type="sldImg"/>
          </p:nvPr>
        </p:nvSpPr>
        <p:spPr>
          <a:xfrm>
            <a:off x="569913" y="838200"/>
            <a:ext cx="5410200" cy="3044825"/>
          </a:xfrm>
          <a:ln/>
        </p:spPr>
      </p:sp>
      <p:sp>
        <p:nvSpPr>
          <p:cNvPr id="136195" name="Rectangle 3">
            <a:extLst>
              <a:ext uri="{FF2B5EF4-FFF2-40B4-BE49-F238E27FC236}">
                <a16:creationId xmlns:a16="http://schemas.microsoft.com/office/drawing/2014/main" id="{6340D7A3-4B2F-1CE0-105C-AD399E47F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Wireshark</a:t>
            </a:r>
            <a:r>
              <a:rPr lang="zh-TW" altLang="en-US" dirty="0"/>
              <a:t> 所有層  封包結構、協定細節</a:t>
            </a:r>
            <a:endParaRPr lang="en-US" altLang="zh-TW" dirty="0"/>
          </a:p>
          <a:p>
            <a:r>
              <a:rPr lang="en-US" altLang="zh-TW" b="1" dirty="0"/>
              <a:t>Wireshark</a:t>
            </a:r>
            <a:r>
              <a:rPr lang="zh-TW" altLang="en-US" dirty="0"/>
              <a:t> 是一種封包擷取分析工具，可以抓取經過網卡的每一個封包。</a:t>
            </a:r>
          </a:p>
          <a:p>
            <a:r>
              <a:rPr lang="en-US" altLang="zh-TW" dirty="0"/>
              <a:t>ping / traceroute</a:t>
            </a:r>
            <a:r>
              <a:rPr lang="zh-TW" altLang="en-US" dirty="0"/>
              <a:t>  網路層   </a:t>
            </a:r>
            <a:r>
              <a:rPr lang="en-US" altLang="zh-TW" dirty="0"/>
              <a:t>IP </a:t>
            </a:r>
            <a:r>
              <a:rPr lang="zh-TW" altLang="en-US" dirty="0"/>
              <a:t>傳輸路徑、</a:t>
            </a:r>
            <a:r>
              <a:rPr lang="en-US" altLang="zh-TW" dirty="0"/>
              <a:t>ICMP </a:t>
            </a:r>
            <a:r>
              <a:rPr lang="zh-TW" altLang="en-US" dirty="0"/>
              <a:t>行為</a:t>
            </a:r>
            <a:endParaRPr lang="en-US" altLang="zh-TW" dirty="0"/>
          </a:p>
          <a:p>
            <a:r>
              <a:rPr lang="en-US" altLang="zh-TW" dirty="0"/>
              <a:t>ARP / MAC </a:t>
            </a:r>
            <a:r>
              <a:rPr lang="zh-TW" altLang="en-US" dirty="0"/>
              <a:t>位址 資料鏈路 本地區網內的地址解析與實體地址觀察</a:t>
            </a:r>
            <a:endParaRPr lang="en-US" altLang="zh-TW" dirty="0"/>
          </a:p>
          <a:p>
            <a:endParaRPr lang="zh-TW" altLang="en-US" dirty="0"/>
          </a:p>
          <a:p>
            <a:r>
              <a:rPr lang="zh-TW" altLang="zh-TW" sz="1200" kern="1200" dirty="0">
                <a:solidFill>
                  <a:schemeClr val="tx1"/>
                </a:solidFill>
                <a:effectLst/>
                <a:latin typeface="+mn-lt"/>
                <a:ea typeface="+mn-ea"/>
                <a:cs typeface="+mn-cs"/>
              </a:rPr>
              <a:t>安裝完成後，啟動</a:t>
            </a:r>
            <a:r>
              <a:rPr lang="en-US" altLang="zh-TW" sz="1200" kern="1200" dirty="0">
                <a:solidFill>
                  <a:schemeClr val="tx1"/>
                </a:solidFill>
                <a:effectLst/>
                <a:latin typeface="+mn-lt"/>
                <a:ea typeface="+mn-ea"/>
                <a:cs typeface="+mn-cs"/>
              </a:rPr>
              <a:t> Wireshark</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 </a:t>
            </a:r>
            <a:r>
              <a:rPr lang="en-US" altLang="zh-TW" sz="1200" b="1" kern="1200" dirty="0">
                <a:solidFill>
                  <a:schemeClr val="tx1"/>
                </a:solidFill>
                <a:effectLst/>
                <a:latin typeface="+mn-lt"/>
                <a:ea typeface="+mn-ea"/>
                <a:cs typeface="+mn-cs"/>
              </a:rPr>
              <a:t> </a:t>
            </a:r>
            <a:r>
              <a:rPr lang="zh-TW" altLang="zh-TW" sz="1200" b="1" kern="1200" dirty="0">
                <a:solidFill>
                  <a:schemeClr val="tx1"/>
                </a:solidFill>
                <a:effectLst/>
                <a:latin typeface="+mn-lt"/>
                <a:ea typeface="+mn-ea"/>
                <a:cs typeface="+mn-cs"/>
              </a:rPr>
              <a:t>操作步驟（基本流程）</a:t>
            </a:r>
            <a:r>
              <a:rPr lang="zh-TW" altLang="en-US" sz="1200" b="1" kern="1200" dirty="0">
                <a:solidFill>
                  <a:schemeClr val="tx1"/>
                </a:solidFill>
                <a:effectLst/>
                <a:latin typeface="+mn-lt"/>
                <a:ea typeface="+mn-ea"/>
                <a:cs typeface="+mn-cs"/>
              </a:rPr>
              <a:t> </a:t>
            </a:r>
            <a:r>
              <a:rPr lang="en-US" altLang="zh-TW" sz="1200" b="1" kern="1200" dirty="0">
                <a:solidFill>
                  <a:schemeClr val="tx1"/>
                </a:solidFill>
                <a:effectLst/>
                <a:latin typeface="+mn-lt"/>
                <a:ea typeface="+mn-ea"/>
                <a:cs typeface="+mn-cs"/>
              </a:rPr>
              <a:t> 1. </a:t>
            </a:r>
            <a:r>
              <a:rPr lang="zh-TW" altLang="zh-TW" sz="1200" b="1" kern="1200" dirty="0">
                <a:solidFill>
                  <a:schemeClr val="tx1"/>
                </a:solidFill>
                <a:effectLst/>
                <a:latin typeface="+mn-lt"/>
                <a:ea typeface="+mn-ea"/>
                <a:cs typeface="+mn-cs"/>
              </a:rPr>
              <a:t>選擇網路介面卡開始擷取</a:t>
            </a:r>
            <a:endParaRPr lang="zh-TW" altLang="zh-TW" sz="1200" kern="1200" dirty="0">
              <a:solidFill>
                <a:schemeClr val="tx1"/>
              </a:solidFill>
              <a:effectLst/>
              <a:latin typeface="+mn-lt"/>
              <a:ea typeface="+mn-ea"/>
              <a:cs typeface="+mn-cs"/>
            </a:endParaRPr>
          </a:p>
          <a:p>
            <a:endParaRPr lang="zh-TW" altLang="en-US" dirty="0"/>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130233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A66BBC8D-0643-F9CD-888C-D07B5216D0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0173D4-6E38-4B9A-8146-3826FFD9D542}" type="slidenum">
              <a:rPr lang="zh-TW" altLang="en-US" smtClean="0">
                <a:latin typeface="Tahoma" panose="020B0604030504040204" pitchFamily="34" charset="0"/>
              </a:rPr>
              <a:pPr>
                <a:spcBef>
                  <a:spcPct val="0"/>
                </a:spcBef>
              </a:pPr>
              <a:t>51</a:t>
            </a:fld>
            <a:endParaRPr lang="en-US" altLang="zh-TW">
              <a:latin typeface="Tahoma" panose="020B0604030504040204" pitchFamily="34" charset="0"/>
            </a:endParaRPr>
          </a:p>
        </p:txBody>
      </p:sp>
      <p:sp>
        <p:nvSpPr>
          <p:cNvPr id="47107" name="Rectangle 2">
            <a:extLst>
              <a:ext uri="{FF2B5EF4-FFF2-40B4-BE49-F238E27FC236}">
                <a16:creationId xmlns:a16="http://schemas.microsoft.com/office/drawing/2014/main" id="{C6BDEE2E-F9EE-B1EE-10B0-9C586E84F57C}"/>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9193EC62-1C5E-54A4-E3B3-0D68B1B695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003399"/>
                </a:solidFill>
              </a:rPr>
              <a:t>協定分層的好處是：只要處理那一層的問題即可，不用去管其他層在做什麼。</a:t>
            </a: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23855941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1C9D06E0-C666-4A60-AF8E-97DEA3747BA1}"/>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B5C7EB22-4913-405F-BAAF-FCBD921AB7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a:t>
            </a:r>
            <a:r>
              <a:rPr lang="en-US" altLang="zh-TW" dirty="0"/>
              <a:t>Open Systems Interconnection Model</a:t>
            </a:r>
            <a:r>
              <a:rPr lang="zh-TW" altLang="en-US" dirty="0"/>
              <a:t>）</a:t>
            </a:r>
            <a:endParaRPr lang="zh-TW" altLang="zh-TW" dirty="0">
              <a:latin typeface="Times New Roman" panose="02020603050405020304" pitchFamily="18" charset="0"/>
            </a:endParaRPr>
          </a:p>
        </p:txBody>
      </p:sp>
      <p:sp>
        <p:nvSpPr>
          <p:cNvPr id="32772" name="Slide Number Placeholder 3">
            <a:extLst>
              <a:ext uri="{FF2B5EF4-FFF2-40B4-BE49-F238E27FC236}">
                <a16:creationId xmlns:a16="http://schemas.microsoft.com/office/drawing/2014/main" id="{196DA02B-8F0A-4408-B353-AD2782FDEC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C0D6D-56AA-438F-9D41-69D8D356AE1C}" type="slidenum">
              <a:rPr lang="en-US" altLang="zh-TW" smtClean="0">
                <a:latin typeface="Tahoma" panose="020B0604030504040204" pitchFamily="34" charset="0"/>
              </a:rPr>
              <a:pPr>
                <a:spcBef>
                  <a:spcPct val="0"/>
                </a:spcBef>
              </a:pPr>
              <a:t>52</a:t>
            </a:fld>
            <a:endParaRPr lang="en-US" altLang="zh-TW">
              <a:latin typeface="Tahoma" panose="020B0604030504040204" pitchFamily="34" charset="0"/>
            </a:endParaRPr>
          </a:p>
        </p:txBody>
      </p:sp>
    </p:spTree>
    <p:extLst>
      <p:ext uri="{BB962C8B-B14F-4D97-AF65-F5344CB8AC3E}">
        <p14:creationId xmlns:p14="http://schemas.microsoft.com/office/powerpoint/2010/main" val="161192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8D3D7-77DB-601E-E0B9-3491C57134D3}"/>
            </a:ext>
          </a:extLst>
        </p:cNvPr>
        <p:cNvGrpSpPr/>
        <p:nvPr/>
      </p:nvGrpSpPr>
      <p:grpSpPr>
        <a:xfrm>
          <a:off x="0" y="0"/>
          <a:ext cx="0" cy="0"/>
          <a:chOff x="0" y="0"/>
          <a:chExt cx="0" cy="0"/>
        </a:xfrm>
      </p:grpSpPr>
      <p:sp>
        <p:nvSpPr>
          <p:cNvPr id="10242" name="投影片影像版面配置區 1">
            <a:extLst>
              <a:ext uri="{FF2B5EF4-FFF2-40B4-BE49-F238E27FC236}">
                <a16:creationId xmlns:a16="http://schemas.microsoft.com/office/drawing/2014/main" id="{476A1558-2479-E343-2AD7-D4C9A73BC0F5}"/>
              </a:ext>
            </a:extLst>
          </p:cNvPr>
          <p:cNvSpPr>
            <a:spLocks noGrp="1" noRot="1" noChangeAspect="1" noChangeArrowheads="1" noTextEdit="1"/>
          </p:cNvSpPr>
          <p:nvPr>
            <p:ph type="sldImg"/>
          </p:nvPr>
        </p:nvSpPr>
        <p:spPr>
          <a:ln/>
        </p:spPr>
      </p:sp>
      <p:sp>
        <p:nvSpPr>
          <p:cNvPr id="10243" name="備忘稿版面配置區 2">
            <a:extLst>
              <a:ext uri="{FF2B5EF4-FFF2-40B4-BE49-F238E27FC236}">
                <a16:creationId xmlns:a16="http://schemas.microsoft.com/office/drawing/2014/main" id="{644756AC-C731-CEF6-2F79-C07663E180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dirty="0">
                <a:solidFill>
                  <a:schemeClr val="tx2"/>
                </a:solidFill>
                <a:latin typeface="Microsoft YaHei" panose="020B0503020204020204" pitchFamily="34" charset="-122"/>
                <a:ea typeface="Microsoft YaHei" panose="020B0503020204020204" pitchFamily="34" charset="-122"/>
              </a:rPr>
              <a:t>(D) VMI</a:t>
            </a:r>
            <a:r>
              <a:rPr lang="zh-CN" altLang="en-US" sz="1200" dirty="0">
                <a:solidFill>
                  <a:schemeClr val="tx2"/>
                </a:solidFill>
                <a:latin typeface="Microsoft YaHei" panose="020B0503020204020204" pitchFamily="34" charset="-122"/>
                <a:ea typeface="Microsoft YaHei" panose="020B0503020204020204" pitchFamily="34" charset="-122"/>
              </a:rPr>
              <a:t>與 </a:t>
            </a:r>
            <a:r>
              <a:rPr lang="en-US" altLang="zh-CN" sz="1200" dirty="0">
                <a:solidFill>
                  <a:schemeClr val="tx2"/>
                </a:solidFill>
                <a:latin typeface="Microsoft YaHei" panose="020B0503020204020204" pitchFamily="34" charset="-122"/>
                <a:ea typeface="Microsoft YaHei" panose="020B0503020204020204" pitchFamily="34" charset="-122"/>
              </a:rPr>
              <a:t>CPFR </a:t>
            </a:r>
            <a:r>
              <a:rPr lang="zh-CN" altLang="en-US" sz="1200" dirty="0">
                <a:solidFill>
                  <a:schemeClr val="tx2"/>
                </a:solidFill>
                <a:latin typeface="Microsoft YaHei" panose="020B0503020204020204" pitchFamily="34" charset="-122"/>
                <a:ea typeface="Microsoft YaHei" panose="020B0503020204020204" pitchFamily="34" charset="-122"/>
              </a:rPr>
              <a:t> </a:t>
            </a:r>
            <a:r>
              <a:rPr lang="en-US" altLang="zh-CN" sz="1200" dirty="0">
                <a:solidFill>
                  <a:schemeClr val="tx2"/>
                </a:solidFill>
                <a:latin typeface="Microsoft YaHei" panose="020B0503020204020204" pitchFamily="34" charset="-122"/>
                <a:ea typeface="Microsoft YaHei" panose="020B0503020204020204" pitchFamily="34" charset="-122"/>
              </a:rPr>
              <a:t>;  </a:t>
            </a:r>
            <a:r>
              <a:rPr lang="zh-TW" altLang="en-US" dirty="0">
                <a:latin typeface="Times New Roman" panose="02020603050405020304" pitchFamily="18" charset="0"/>
              </a:rPr>
              <a:t>全球的發貨中心（</a:t>
            </a:r>
            <a:r>
              <a:rPr lang="en-US" altLang="zh-TW" dirty="0">
                <a:latin typeface="Times New Roman" panose="02020603050405020304" pitchFamily="18" charset="0"/>
              </a:rPr>
              <a:t>Distribution Center</a:t>
            </a:r>
            <a:r>
              <a:rPr lang="zh-TW" altLang="en-US" dirty="0">
                <a:latin typeface="Times New Roman" panose="02020603050405020304" pitchFamily="18" charset="0"/>
              </a:rPr>
              <a:t>）</a:t>
            </a:r>
            <a:endParaRPr lang="en-US" altLang="zh-TW" dirty="0">
              <a:latin typeface="Times New Roman" panose="02020603050405020304" pitchFamily="18" charset="0"/>
            </a:endParaRPr>
          </a:p>
          <a:p>
            <a:endParaRPr lang="en-US" altLang="zh-TW" dirty="0">
              <a:latin typeface="Times New Roman" panose="02020603050405020304" pitchFamily="18" charset="0"/>
            </a:endParaRPr>
          </a:p>
          <a:p>
            <a:r>
              <a:rPr lang="zh-TW" altLang="en-US" dirty="0"/>
              <a:t>隨著科技發展，如今大多數企業（包括沃爾瑪）已轉向更現代化的通訊方式（如光纖、雲端、</a:t>
            </a:r>
            <a:r>
              <a:rPr lang="en-US" altLang="zh-TW" dirty="0"/>
              <a:t>5G</a:t>
            </a:r>
            <a:r>
              <a:rPr lang="zh-TW" altLang="en-US" dirty="0"/>
              <a:t>），衛星系統不再是唯一依賴。</a:t>
            </a:r>
            <a:endParaRPr lang="en-US" altLang="zh-TW" dirty="0"/>
          </a:p>
          <a:p>
            <a:r>
              <a:rPr lang="zh-TW" altLang="en-US" dirty="0"/>
              <a:t>採用 </a:t>
            </a:r>
            <a:r>
              <a:rPr lang="zh-TW" altLang="en-US" b="1" dirty="0"/>
              <a:t>交叉轉運（</a:t>
            </a:r>
            <a:r>
              <a:rPr lang="en-US" altLang="zh-TW" b="1" dirty="0"/>
              <a:t>cross-docking</a:t>
            </a:r>
            <a:r>
              <a:rPr lang="zh-TW" altLang="en-US" b="1" dirty="0"/>
              <a:t>）</a:t>
            </a:r>
            <a:r>
              <a:rPr lang="zh-TW" altLang="en-US" dirty="0"/>
              <a:t> 技術，大幅降低倉儲成本與時間。</a:t>
            </a:r>
            <a:endParaRPr lang="en-US" altLang="zh-TW" dirty="0"/>
          </a:p>
          <a:p>
            <a:r>
              <a:rPr lang="zh-TW" altLang="en-US" dirty="0">
                <a:effectLst/>
              </a:rPr>
              <a:t>沃爾瑪擁有美國最大的私人卡車運輸車隊之一。擁有超過 </a:t>
            </a:r>
            <a:r>
              <a:rPr lang="en-US" altLang="zh-TW" dirty="0">
                <a:effectLst/>
              </a:rPr>
              <a:t>9,000 </a:t>
            </a:r>
            <a:r>
              <a:rPr lang="zh-TW" altLang="en-US" dirty="0">
                <a:effectLst/>
              </a:rPr>
              <a:t>輛卡車 和超過 </a:t>
            </a:r>
            <a:r>
              <a:rPr lang="en-US" altLang="zh-TW" dirty="0">
                <a:effectLst/>
              </a:rPr>
              <a:t>80,000 </a:t>
            </a:r>
            <a:r>
              <a:rPr lang="zh-TW" altLang="en-US" dirty="0">
                <a:effectLst/>
              </a:rPr>
              <a:t>個拖車。配備自家聘僱的司機（</a:t>
            </a:r>
            <a:r>
              <a:rPr lang="en-US" altLang="zh-TW" dirty="0">
                <a:effectLst/>
              </a:rPr>
              <a:t>Walmart drivers</a:t>
            </a:r>
            <a:r>
              <a:rPr lang="zh-TW" altLang="en-US" dirty="0">
                <a:effectLst/>
              </a:rPr>
              <a:t>），提供門市定時補貨。</a:t>
            </a:r>
            <a:endParaRPr lang="en-US" altLang="zh-TW" dirty="0">
              <a:effectLst/>
            </a:endParaRPr>
          </a:p>
          <a:p>
            <a:r>
              <a:rPr lang="zh-TW" altLang="en-US" dirty="0">
                <a:effectLst/>
              </a:rPr>
              <a:t>這樣的內部物流大大減少對外包商的依賴。</a:t>
            </a:r>
            <a:endParaRPr lang="zh-TW" altLang="en-US" dirty="0">
              <a:latin typeface="Times New Roman" panose="02020603050405020304" pitchFamily="18" charset="0"/>
            </a:endParaRPr>
          </a:p>
        </p:txBody>
      </p:sp>
      <p:sp>
        <p:nvSpPr>
          <p:cNvPr id="10244" name="投影片編號版面配置區 3">
            <a:extLst>
              <a:ext uri="{FF2B5EF4-FFF2-40B4-BE49-F238E27FC236}">
                <a16:creationId xmlns:a16="http://schemas.microsoft.com/office/drawing/2014/main" id="{0C4FA357-60E4-2E75-1B57-2C90A7E4CE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EF1A949A-C287-4BC2-A72C-4D97847F3F06}" type="slidenum">
              <a:rPr lang="zh-TW" altLang="en-US" smtClean="0"/>
              <a:pPr/>
              <a:t>5</a:t>
            </a:fld>
            <a:endParaRPr lang="en-US" altLang="zh-TW"/>
          </a:p>
        </p:txBody>
      </p:sp>
    </p:spTree>
    <p:extLst>
      <p:ext uri="{BB962C8B-B14F-4D97-AF65-F5344CB8AC3E}">
        <p14:creationId xmlns:p14="http://schemas.microsoft.com/office/powerpoint/2010/main" val="8970344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C4DC75C4-D447-41CC-AC24-805ACD458FAE}"/>
              </a:ext>
            </a:extLst>
          </p:cNvPr>
          <p:cNvSpPr>
            <a:spLocks noGrp="1" noRot="1" noChangeAspect="1" noChangeArrowheads="1" noTextEdit="1"/>
          </p:cNvSpPr>
          <p:nvPr>
            <p:ph type="sldImg"/>
          </p:nvPr>
        </p:nvSpPr>
        <p:spPr>
          <a:ln/>
        </p:spPr>
      </p:sp>
      <p:sp>
        <p:nvSpPr>
          <p:cNvPr id="114691" name="Notes Placeholder 2">
            <a:extLst>
              <a:ext uri="{FF2B5EF4-FFF2-40B4-BE49-F238E27FC236}">
                <a16:creationId xmlns:a16="http://schemas.microsoft.com/office/drawing/2014/main" id="{8CB13795-076A-414A-B73F-8E5D0EC789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b="0" i="0" dirty="0" err="1">
                <a:solidFill>
                  <a:srgbClr val="4D5156"/>
                </a:solidFill>
                <a:effectLst/>
                <a:latin typeface="arial" panose="020B0604020202020204" pitchFamily="34" charset="0"/>
              </a:rPr>
              <a:t>nslookup</a:t>
            </a:r>
            <a:r>
              <a:rPr lang="zh-TW" altLang="en-US" b="0" i="0" dirty="0">
                <a:solidFill>
                  <a:srgbClr val="4D5156"/>
                </a:solidFill>
                <a:effectLst/>
                <a:latin typeface="arial" panose="020B0604020202020204" pitchFamily="34" charset="0"/>
              </a:rPr>
              <a:t>是一個網絡管理命令行界面工具，用戶可以利用</a:t>
            </a:r>
            <a:r>
              <a:rPr lang="en-US" altLang="zh-TW" b="0" i="0" dirty="0" err="1">
                <a:solidFill>
                  <a:srgbClr val="4D5156"/>
                </a:solidFill>
                <a:effectLst/>
                <a:latin typeface="arial" panose="020B0604020202020204" pitchFamily="34" charset="0"/>
              </a:rPr>
              <a:t>nslookup</a:t>
            </a:r>
            <a:r>
              <a:rPr lang="zh-TW" altLang="en-US" b="0" i="0" dirty="0">
                <a:solidFill>
                  <a:srgbClr val="4D5156"/>
                </a:solidFill>
                <a:effectLst/>
                <a:latin typeface="arial" panose="020B0604020202020204" pitchFamily="34" charset="0"/>
              </a:rPr>
              <a:t>查詢域名的</a:t>
            </a:r>
            <a:r>
              <a:rPr lang="en-US" altLang="zh-TW" b="0" i="0" dirty="0" err="1">
                <a:solidFill>
                  <a:srgbClr val="4D5156"/>
                </a:solidFill>
                <a:effectLst/>
                <a:latin typeface="arial" panose="020B0604020202020204" pitchFamily="34" charset="0"/>
              </a:rPr>
              <a:t>ip</a:t>
            </a:r>
            <a:r>
              <a:rPr lang="zh-TW" altLang="en-US" b="0" i="0" dirty="0">
                <a:solidFill>
                  <a:srgbClr val="4D5156"/>
                </a:solidFill>
                <a:effectLst/>
                <a:latin typeface="arial" panose="020B0604020202020204" pitchFamily="34" charset="0"/>
              </a:rPr>
              <a:t>地址以及</a:t>
            </a:r>
            <a:r>
              <a:rPr lang="en-US" altLang="zh-TW" b="0" i="0" dirty="0" err="1">
                <a:solidFill>
                  <a:srgbClr val="4D5156"/>
                </a:solidFill>
                <a:effectLst/>
                <a:latin typeface="arial" panose="020B0604020202020204" pitchFamily="34" charset="0"/>
              </a:rPr>
              <a:t>ip</a:t>
            </a:r>
            <a:r>
              <a:rPr lang="zh-TW" altLang="en-US" b="0" i="0" dirty="0">
                <a:solidFill>
                  <a:srgbClr val="4D5156"/>
                </a:solidFill>
                <a:effectLst/>
                <a:latin typeface="arial" panose="020B0604020202020204" pitchFamily="34" charset="0"/>
              </a:rPr>
              <a:t>地址所對應的域名，</a:t>
            </a:r>
            <a:endParaRPr lang="en-US" altLang="zh-TW" dirty="0">
              <a:latin typeface="Times New Roman" panose="02020603050405020304" pitchFamily="18" charset="0"/>
            </a:endParaRPr>
          </a:p>
          <a:p>
            <a:r>
              <a:rPr lang="en-US" altLang="zh-TW" dirty="0">
                <a:latin typeface="Times New Roman" panose="02020603050405020304" pitchFamily="18" charset="0"/>
              </a:rPr>
              <a:t>C:\Users\homer&gt;NSLookUp www.twnic.net.tw   </a:t>
            </a:r>
            <a:r>
              <a:rPr lang="zh-TW" altLang="en-US" dirty="0">
                <a:latin typeface="Times New Roman" panose="02020603050405020304" pitchFamily="18" charset="0"/>
              </a:rPr>
              <a:t>伺服器</a:t>
            </a:r>
            <a:r>
              <a:rPr lang="en-US" altLang="zh-TW" dirty="0">
                <a:latin typeface="Times New Roman" panose="02020603050405020304" pitchFamily="18" charset="0"/>
              </a:rPr>
              <a:t>:  </a:t>
            </a:r>
            <a:r>
              <a:rPr lang="en-US" altLang="zh-TW" dirty="0" err="1">
                <a:latin typeface="Times New Roman" panose="02020603050405020304" pitchFamily="18" charset="0"/>
              </a:rPr>
              <a:t>UnKnown</a:t>
            </a:r>
            <a:r>
              <a:rPr lang="en-US" altLang="zh-TW" dirty="0">
                <a:latin typeface="Times New Roman" panose="02020603050405020304" pitchFamily="18" charset="0"/>
              </a:rPr>
              <a:t>  Address:  192.168.0.1</a:t>
            </a:r>
          </a:p>
          <a:p>
            <a:endParaRPr lang="en-US" altLang="zh-TW" dirty="0">
              <a:latin typeface="Times New Roman" panose="02020603050405020304" pitchFamily="18" charset="0"/>
            </a:endParaRPr>
          </a:p>
          <a:p>
            <a:r>
              <a:rPr lang="zh-TW" altLang="en-US" dirty="0">
                <a:latin typeface="Times New Roman" panose="02020603050405020304" pitchFamily="18" charset="0"/>
              </a:rPr>
              <a:t>未經授權的回答</a:t>
            </a:r>
            <a:r>
              <a:rPr lang="en-US" altLang="zh-TW" dirty="0">
                <a:latin typeface="Times New Roman" panose="02020603050405020304" pitchFamily="18" charset="0"/>
              </a:rPr>
              <a:t>: </a:t>
            </a:r>
            <a:r>
              <a:rPr lang="zh-TW" altLang="en-US" dirty="0">
                <a:latin typeface="Times New Roman" panose="02020603050405020304" pitchFamily="18" charset="0"/>
              </a:rPr>
              <a:t>名稱</a:t>
            </a:r>
            <a:r>
              <a:rPr lang="en-US" altLang="zh-TW" dirty="0">
                <a:latin typeface="Times New Roman" panose="02020603050405020304" pitchFamily="18" charset="0"/>
              </a:rPr>
              <a:t>:    web-server2.twnic.net.tw</a:t>
            </a:r>
          </a:p>
          <a:p>
            <a:r>
              <a:rPr lang="en-US" altLang="zh-TW" dirty="0">
                <a:latin typeface="Times New Roman" panose="02020603050405020304" pitchFamily="18" charset="0"/>
              </a:rPr>
              <a:t>Addresses:  2001:454e:c010:101::199</a:t>
            </a:r>
          </a:p>
          <a:p>
            <a:r>
              <a:rPr lang="en-US" altLang="zh-TW" dirty="0">
                <a:latin typeface="Times New Roman" panose="02020603050405020304" pitchFamily="18" charset="0"/>
              </a:rPr>
              <a:t>          60.199.218.199</a:t>
            </a:r>
          </a:p>
          <a:p>
            <a:r>
              <a:rPr lang="en-US" altLang="zh-TW" dirty="0">
                <a:latin typeface="Times New Roman" panose="02020603050405020304" pitchFamily="18" charset="0"/>
              </a:rPr>
              <a:t>Aliases:  www.twnic.net.tw</a:t>
            </a:r>
            <a:endParaRPr lang="zh-TW" altLang="zh-TW" dirty="0">
              <a:latin typeface="Times New Roman" panose="02020603050405020304" pitchFamily="18" charset="0"/>
            </a:endParaRPr>
          </a:p>
        </p:txBody>
      </p:sp>
      <p:sp>
        <p:nvSpPr>
          <p:cNvPr id="114692" name="Slide Number Placeholder 3">
            <a:extLst>
              <a:ext uri="{FF2B5EF4-FFF2-40B4-BE49-F238E27FC236}">
                <a16:creationId xmlns:a16="http://schemas.microsoft.com/office/drawing/2014/main" id="{CF440FE1-A6BA-4C89-A404-D4E375C29C6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E0AC09-CBD7-4BCE-8034-9B57853EB35E}" type="slidenum">
              <a:rPr lang="en-US" altLang="zh-TW" smtClean="0">
                <a:latin typeface="Tahoma" panose="020B0604030504040204" pitchFamily="34" charset="0"/>
              </a:rPr>
              <a:pPr>
                <a:spcBef>
                  <a:spcPct val="0"/>
                </a:spcBef>
              </a:pPr>
              <a:t>53</a:t>
            </a:fld>
            <a:endParaRPr lang="en-US" altLang="zh-TW">
              <a:latin typeface="Tahoma" panose="020B0604030504040204" pitchFamily="34" charset="0"/>
            </a:endParaRPr>
          </a:p>
        </p:txBody>
      </p:sp>
    </p:spTree>
    <p:extLst>
      <p:ext uri="{BB962C8B-B14F-4D97-AF65-F5344CB8AC3E}">
        <p14:creationId xmlns:p14="http://schemas.microsoft.com/office/powerpoint/2010/main" val="1696026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BD8DB55A-54EE-420D-BAB5-7698AA18F959}"/>
              </a:ext>
            </a:extLst>
          </p:cNvPr>
          <p:cNvSpPr>
            <a:spLocks noGrp="1" noRot="1" noChangeAspect="1" noChangeArrowheads="1" noTextEdit="1"/>
          </p:cNvSpPr>
          <p:nvPr>
            <p:ph type="sldImg"/>
          </p:nvPr>
        </p:nvSpPr>
        <p:spPr>
          <a:ln/>
        </p:spPr>
      </p:sp>
      <p:sp>
        <p:nvSpPr>
          <p:cNvPr id="34819" name="Notes Placeholder 2">
            <a:extLst>
              <a:ext uri="{FF2B5EF4-FFF2-40B4-BE49-F238E27FC236}">
                <a16:creationId xmlns:a16="http://schemas.microsoft.com/office/drawing/2014/main" id="{630C439F-4A00-4FED-9684-508E315249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b="1" kern="1200" dirty="0">
                <a:solidFill>
                  <a:schemeClr val="tx1"/>
                </a:solidFill>
                <a:effectLst/>
                <a:latin typeface="+mn-lt"/>
                <a:ea typeface="+mn-ea"/>
                <a:cs typeface="+mn-cs"/>
              </a:rPr>
              <a:t>常見的</a:t>
            </a:r>
            <a:r>
              <a:rPr lang="en-US" altLang="zh-TW" sz="1200" b="1" kern="1200" dirty="0">
                <a:solidFill>
                  <a:schemeClr val="tx1"/>
                </a:solidFill>
                <a:effectLst/>
                <a:latin typeface="+mn-lt"/>
                <a:ea typeface="+mn-ea"/>
                <a:cs typeface="+mn-cs"/>
              </a:rPr>
              <a:t> TLS / SSL </a:t>
            </a:r>
            <a:r>
              <a:rPr lang="zh-TW" altLang="zh-TW" sz="1200" b="1" kern="1200" dirty="0">
                <a:solidFill>
                  <a:schemeClr val="tx1"/>
                </a:solidFill>
                <a:effectLst/>
                <a:latin typeface="+mn-lt"/>
                <a:ea typeface="+mn-ea"/>
                <a:cs typeface="+mn-cs"/>
              </a:rPr>
              <a:t>應用：</a:t>
            </a:r>
            <a:endParaRPr lang="zh-TW" altLang="zh-TW" sz="1200" kern="1200" dirty="0">
              <a:solidFill>
                <a:schemeClr val="tx1"/>
              </a:solidFill>
              <a:effectLst/>
              <a:latin typeface="+mn-lt"/>
              <a:ea typeface="+mn-ea"/>
              <a:cs typeface="+mn-cs"/>
            </a:endParaRPr>
          </a:p>
          <a:p>
            <a:r>
              <a:rPr lang="zh-TW" altLang="zh-TW" sz="1200" b="1" kern="1200" dirty="0">
                <a:solidFill>
                  <a:schemeClr val="tx1"/>
                </a:solidFill>
                <a:effectLst/>
                <a:latin typeface="+mn-lt"/>
                <a:ea typeface="+mn-ea"/>
                <a:cs typeface="+mn-cs"/>
              </a:rPr>
              <a:t>應用層協定</a:t>
            </a:r>
            <a:r>
              <a:rPr lang="zh-TW" altLang="en-US" sz="1200" b="1" kern="1200" dirty="0">
                <a:solidFill>
                  <a:schemeClr val="tx1"/>
                </a:solidFill>
                <a:effectLst/>
                <a:latin typeface="+mn-lt"/>
                <a:ea typeface="+mn-ea"/>
                <a:cs typeface="+mn-cs"/>
              </a:rPr>
              <a:t>  </a:t>
            </a:r>
            <a:r>
              <a:rPr lang="en-US" altLang="zh-TW" sz="1200" b="1" kern="1200" dirty="0">
                <a:solidFill>
                  <a:schemeClr val="tx1"/>
                </a:solidFill>
                <a:effectLst/>
                <a:latin typeface="+mn-lt"/>
                <a:ea typeface="+mn-ea"/>
                <a:cs typeface="+mn-cs"/>
              </a:rPr>
              <a:t>HTTP</a:t>
            </a:r>
            <a:r>
              <a:rPr lang="zh-TW" altLang="en-US" sz="1200" b="1" kern="1200" dirty="0">
                <a:solidFill>
                  <a:schemeClr val="tx1"/>
                </a:solidFill>
                <a:effectLst/>
                <a:latin typeface="+mn-lt"/>
                <a:ea typeface="+mn-ea"/>
                <a:cs typeface="+mn-cs"/>
              </a:rPr>
              <a:t>    </a:t>
            </a:r>
            <a:r>
              <a:rPr lang="en-US" altLang="zh-TW" sz="1200" b="1" kern="1200" dirty="0">
                <a:solidFill>
                  <a:schemeClr val="tx1"/>
                </a:solidFill>
                <a:effectLst/>
                <a:latin typeface="+mn-lt"/>
                <a:ea typeface="+mn-ea"/>
                <a:cs typeface="+mn-cs"/>
              </a:rPr>
              <a:t>;</a:t>
            </a:r>
            <a:r>
              <a:rPr lang="zh-TW" altLang="zh-TW" sz="1200" b="1" kern="1200" dirty="0">
                <a:solidFill>
                  <a:schemeClr val="tx1"/>
                </a:solidFill>
                <a:effectLst/>
                <a:latin typeface="+mn-lt"/>
                <a:ea typeface="+mn-ea"/>
                <a:cs typeface="+mn-cs"/>
              </a:rPr>
              <a:t>加密後的協定名稱</a:t>
            </a:r>
            <a:r>
              <a:rPr lang="en-US" altLang="zh-TW" sz="1200" b="1" kern="1200" dirty="0">
                <a:solidFill>
                  <a:schemeClr val="tx1"/>
                </a:solidFill>
                <a:effectLst/>
                <a:latin typeface="+mn-lt"/>
                <a:ea typeface="+mn-ea"/>
                <a:cs typeface="+mn-cs"/>
              </a:rPr>
              <a:t> </a:t>
            </a:r>
            <a:r>
              <a:rPr lang="en-US" altLang="zh-TW" sz="1200" b="1" kern="1200">
                <a:solidFill>
                  <a:schemeClr val="tx1"/>
                </a:solidFill>
                <a:effectLst/>
                <a:latin typeface="+mn-lt"/>
                <a:ea typeface="+mn-ea"/>
                <a:cs typeface="+mn-cs"/>
              </a:rPr>
              <a:t>: HTTPS</a:t>
            </a:r>
            <a:endParaRPr lang="zh-TW" altLang="zh-TW" dirty="0">
              <a:latin typeface="Times New Roman" panose="02020603050405020304" pitchFamily="18" charset="0"/>
            </a:endParaRPr>
          </a:p>
        </p:txBody>
      </p:sp>
      <p:sp>
        <p:nvSpPr>
          <p:cNvPr id="34820" name="Slide Number Placeholder 3">
            <a:extLst>
              <a:ext uri="{FF2B5EF4-FFF2-40B4-BE49-F238E27FC236}">
                <a16:creationId xmlns:a16="http://schemas.microsoft.com/office/drawing/2014/main" id="{6A634EFB-E921-4F40-A13D-4FD7550BD9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F5D9A8-49E6-4422-AC4C-E2EA0DE48B22}" type="slidenum">
              <a:rPr lang="en-US" altLang="zh-TW" smtClean="0">
                <a:latin typeface="Tahoma" panose="020B0604030504040204" pitchFamily="34" charset="0"/>
              </a:rPr>
              <a:pPr>
                <a:spcBef>
                  <a:spcPct val="0"/>
                </a:spcBef>
              </a:pPr>
              <a:t>54</a:t>
            </a:fld>
            <a:endParaRPr lang="en-US" altLang="zh-TW">
              <a:latin typeface="Tahoma" panose="020B0604030504040204" pitchFamily="34" charset="0"/>
            </a:endParaRPr>
          </a:p>
        </p:txBody>
      </p:sp>
    </p:spTree>
    <p:extLst>
      <p:ext uri="{BB962C8B-B14F-4D97-AF65-F5344CB8AC3E}">
        <p14:creationId xmlns:p14="http://schemas.microsoft.com/office/powerpoint/2010/main" val="2283270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DD9F7FE0-F293-42AC-AE64-A7AA98E6FE20}"/>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206DC9E1-A8E5-44F6-840E-9C70A483AB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a:latin typeface="Times New Roman" panose="02020603050405020304" pitchFamily="18" charset="0"/>
            </a:endParaRPr>
          </a:p>
        </p:txBody>
      </p:sp>
      <p:sp>
        <p:nvSpPr>
          <p:cNvPr id="36868" name="Slide Number Placeholder 3">
            <a:extLst>
              <a:ext uri="{FF2B5EF4-FFF2-40B4-BE49-F238E27FC236}">
                <a16:creationId xmlns:a16="http://schemas.microsoft.com/office/drawing/2014/main" id="{FA2E64AA-013A-4D10-874E-870C6F1973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B91B99-37B6-4349-AE62-4C874FB89C9E}" type="slidenum">
              <a:rPr lang="en-US" altLang="zh-TW" smtClean="0">
                <a:latin typeface="Tahoma" panose="020B0604030504040204" pitchFamily="34" charset="0"/>
              </a:rPr>
              <a:pPr>
                <a:spcBef>
                  <a:spcPct val="0"/>
                </a:spcBef>
              </a:pPr>
              <a:t>55</a:t>
            </a:fld>
            <a:endParaRPr lang="en-US" altLang="zh-TW">
              <a:latin typeface="Tahoma" panose="020B0604030504040204" pitchFamily="34" charset="0"/>
            </a:endParaRPr>
          </a:p>
        </p:txBody>
      </p:sp>
    </p:spTree>
    <p:extLst>
      <p:ext uri="{BB962C8B-B14F-4D97-AF65-F5344CB8AC3E}">
        <p14:creationId xmlns:p14="http://schemas.microsoft.com/office/powerpoint/2010/main" val="521263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66AD8CAB-ED4F-4F4A-84F8-8546025D9DC4}"/>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8E19D360-F5E6-4475-AE11-0A979FDC02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effectLst/>
              </a:rPr>
              <a:t>ARP</a:t>
            </a:r>
            <a:r>
              <a:rPr lang="zh-TW" altLang="en-US" dirty="0">
                <a:effectLst/>
              </a:rPr>
              <a:t>（</a:t>
            </a:r>
            <a:r>
              <a:rPr lang="en-US" altLang="zh-TW" dirty="0">
                <a:effectLst/>
              </a:rPr>
              <a:t>Address Resolution Protocol</a:t>
            </a:r>
            <a:r>
              <a:rPr lang="zh-TW" altLang="en-US" dirty="0">
                <a:effectLst/>
              </a:rPr>
              <a:t>）：位址解析協定</a:t>
            </a:r>
          </a:p>
          <a:p>
            <a:r>
              <a:rPr lang="zh-TW" altLang="en-US" dirty="0">
                <a:effectLst/>
              </a:rPr>
              <a:t>用來將 </a:t>
            </a:r>
            <a:r>
              <a:rPr lang="en-US" altLang="zh-TW" dirty="0">
                <a:effectLst/>
              </a:rPr>
              <a:t>IP </a:t>
            </a:r>
            <a:r>
              <a:rPr lang="zh-TW" altLang="en-US" dirty="0">
                <a:effectLst/>
              </a:rPr>
              <a:t>位址 解析為 </a:t>
            </a:r>
            <a:r>
              <a:rPr lang="en-US" altLang="zh-TW" dirty="0">
                <a:effectLst/>
              </a:rPr>
              <a:t>MAC </a:t>
            </a:r>
            <a:r>
              <a:rPr lang="zh-TW" altLang="en-US" dirty="0">
                <a:effectLst/>
              </a:rPr>
              <a:t>位址</a:t>
            </a:r>
          </a:p>
          <a:p>
            <a:r>
              <a:rPr lang="zh-TW" altLang="en-US" dirty="0">
                <a:effectLst/>
              </a:rPr>
              <a:t>運作於 網路層與資料鏈結層之間，是 </a:t>
            </a:r>
            <a:r>
              <a:rPr lang="en-US" altLang="zh-TW" dirty="0">
                <a:effectLst/>
              </a:rPr>
              <a:t>TCP/IP </a:t>
            </a:r>
            <a:r>
              <a:rPr lang="zh-TW" altLang="en-US" dirty="0">
                <a:effectLst/>
              </a:rPr>
              <a:t>模型中的橋樑。</a:t>
            </a:r>
          </a:p>
          <a:p>
            <a:r>
              <a:rPr lang="zh-TW" altLang="en-US" dirty="0">
                <a:effectLst/>
              </a:rPr>
              <a:t>舉例：當你的電腦要發封包給 </a:t>
            </a:r>
            <a:r>
              <a:rPr lang="en-US" altLang="zh-TW" dirty="0">
                <a:effectLst/>
              </a:rPr>
              <a:t>IP </a:t>
            </a:r>
            <a:r>
              <a:rPr lang="zh-TW" altLang="en-US" dirty="0">
                <a:effectLst/>
              </a:rPr>
              <a:t>為 </a:t>
            </a:r>
            <a:r>
              <a:rPr lang="en-US" altLang="zh-TW" dirty="0">
                <a:effectLst/>
              </a:rPr>
              <a:t>192.168.1.2 </a:t>
            </a:r>
            <a:r>
              <a:rPr lang="zh-TW" altLang="en-US" dirty="0">
                <a:effectLst/>
              </a:rPr>
              <a:t>的設備時，必須先透過 </a:t>
            </a:r>
            <a:r>
              <a:rPr lang="en-US" altLang="zh-TW" dirty="0">
                <a:effectLst/>
              </a:rPr>
              <a:t>ARP </a:t>
            </a:r>
            <a:r>
              <a:rPr lang="zh-TW" altLang="en-US" dirty="0">
                <a:effectLst/>
              </a:rPr>
              <a:t>問「這個 </a:t>
            </a:r>
            <a:r>
              <a:rPr lang="en-US" altLang="zh-TW" dirty="0">
                <a:effectLst/>
              </a:rPr>
              <a:t>IP </a:t>
            </a:r>
            <a:r>
              <a:rPr lang="zh-TW" altLang="en-US" dirty="0">
                <a:effectLst/>
              </a:rPr>
              <a:t>的 </a:t>
            </a:r>
            <a:r>
              <a:rPr lang="en-US" altLang="zh-TW" dirty="0">
                <a:effectLst/>
              </a:rPr>
              <a:t>MAC </a:t>
            </a:r>
            <a:r>
              <a:rPr lang="zh-TW" altLang="en-US" dirty="0">
                <a:effectLst/>
              </a:rPr>
              <a:t>是誰？」</a:t>
            </a:r>
            <a:endParaRPr lang="zh-TW" altLang="zh-TW" dirty="0">
              <a:latin typeface="Times New Roman" panose="02020603050405020304" pitchFamily="18" charset="0"/>
            </a:endParaRPr>
          </a:p>
        </p:txBody>
      </p:sp>
      <p:sp>
        <p:nvSpPr>
          <p:cNvPr id="38916" name="Slide Number Placeholder 3">
            <a:extLst>
              <a:ext uri="{FF2B5EF4-FFF2-40B4-BE49-F238E27FC236}">
                <a16:creationId xmlns:a16="http://schemas.microsoft.com/office/drawing/2014/main" id="{598EBCFD-37FD-47BD-AC41-A186A3E43DC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1BDD6F9-99B3-4139-BB56-F352035DEF52}" type="slidenum">
              <a:rPr lang="en-US" altLang="zh-TW" smtClean="0">
                <a:latin typeface="Tahoma" panose="020B0604030504040204" pitchFamily="34" charset="0"/>
              </a:rPr>
              <a:pPr>
                <a:spcBef>
                  <a:spcPct val="0"/>
                </a:spcBef>
              </a:pPr>
              <a:t>56</a:t>
            </a:fld>
            <a:endParaRPr lang="en-US" altLang="zh-TW">
              <a:latin typeface="Tahoma" panose="020B0604030504040204" pitchFamily="34" charset="0"/>
            </a:endParaRPr>
          </a:p>
        </p:txBody>
      </p:sp>
    </p:spTree>
    <p:extLst>
      <p:ext uri="{BB962C8B-B14F-4D97-AF65-F5344CB8AC3E}">
        <p14:creationId xmlns:p14="http://schemas.microsoft.com/office/powerpoint/2010/main" val="2686816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1D30B-EBF9-DD4B-C3BA-E1C8785BE645}"/>
            </a:ext>
          </a:extLst>
        </p:cNvPr>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AA252383-1A23-7B8D-B844-8CEE2DF2BF71}"/>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E961D8B1-31D9-F1B3-E44F-D5BB299F44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a:latin typeface="Times New Roman" panose="02020603050405020304" pitchFamily="18" charset="0"/>
            </a:endParaRPr>
          </a:p>
        </p:txBody>
      </p:sp>
      <p:sp>
        <p:nvSpPr>
          <p:cNvPr id="38916" name="Slide Number Placeholder 3">
            <a:extLst>
              <a:ext uri="{FF2B5EF4-FFF2-40B4-BE49-F238E27FC236}">
                <a16:creationId xmlns:a16="http://schemas.microsoft.com/office/drawing/2014/main" id="{96392D66-30D8-27BE-0874-484BD3947E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1BDD6F9-99B3-4139-BB56-F352035DEF52}" type="slidenum">
              <a:rPr lang="en-US" altLang="zh-TW" smtClean="0">
                <a:latin typeface="Tahoma" panose="020B0604030504040204" pitchFamily="34" charset="0"/>
              </a:rPr>
              <a:pPr>
                <a:spcBef>
                  <a:spcPct val="0"/>
                </a:spcBef>
              </a:pPr>
              <a:t>57</a:t>
            </a:fld>
            <a:endParaRPr lang="en-US" altLang="zh-TW">
              <a:latin typeface="Tahoma" panose="020B0604030504040204" pitchFamily="34" charset="0"/>
            </a:endParaRPr>
          </a:p>
        </p:txBody>
      </p:sp>
    </p:spTree>
    <p:extLst>
      <p:ext uri="{BB962C8B-B14F-4D97-AF65-F5344CB8AC3E}">
        <p14:creationId xmlns:p14="http://schemas.microsoft.com/office/powerpoint/2010/main" val="3875907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59</a:t>
            </a:fld>
            <a:endParaRPr lang="zh-TW" altLang="en-US"/>
          </a:p>
        </p:txBody>
      </p:sp>
    </p:spTree>
    <p:extLst>
      <p:ext uri="{BB962C8B-B14F-4D97-AF65-F5344CB8AC3E}">
        <p14:creationId xmlns:p14="http://schemas.microsoft.com/office/powerpoint/2010/main" val="32776206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這個討論最早由 </a:t>
            </a:r>
            <a:r>
              <a:rPr lang="en-US" altLang="zh-TW" b="1" dirty="0"/>
              <a:t>Evans and Wurster</a:t>
            </a:r>
            <a:r>
              <a:rPr lang="en-US" altLang="zh-TW" dirty="0"/>
              <a:t> </a:t>
            </a:r>
            <a:r>
              <a:rPr lang="zh-TW" altLang="en-US" dirty="0"/>
              <a:t>在 </a:t>
            </a:r>
            <a:r>
              <a:rPr lang="en-US" altLang="zh-TW" dirty="0"/>
              <a:t>1997 </a:t>
            </a:r>
            <a:r>
              <a:rPr lang="zh-TW" altLang="en-US" dirty="0"/>
              <a:t>年提出，他們在</a:t>
            </a:r>
            <a:r>
              <a:rPr lang="en-US" altLang="zh-TW" dirty="0"/>
              <a:t>《Harvard Business Review》</a:t>
            </a:r>
            <a:r>
              <a:rPr lang="zh-TW" altLang="en-US" dirty="0"/>
              <a:t>的一篇名為</a:t>
            </a:r>
            <a:r>
              <a:rPr lang="en-US" altLang="zh-TW" dirty="0"/>
              <a:t>《</a:t>
            </a:r>
            <a:r>
              <a:rPr lang="en-US" altLang="zh-TW" b="1" dirty="0"/>
              <a:t>Strategy and the New Economics of Information</a:t>
            </a:r>
            <a:r>
              <a:rPr lang="en-US" altLang="zh-TW" dirty="0"/>
              <a:t>》</a:t>
            </a:r>
            <a:r>
              <a:rPr lang="zh-TW" altLang="en-US" dirty="0"/>
              <a:t>的文章中提到：</a:t>
            </a:r>
            <a:endParaRPr lang="en-US" altLang="zh-TW" dirty="0"/>
          </a:p>
          <a:p>
            <a:endParaRPr lang="en-US" altLang="zh-TW" dirty="0"/>
          </a:p>
          <a:p>
            <a:r>
              <a:rPr lang="zh-TW" altLang="en-US" dirty="0"/>
              <a:t>「</a:t>
            </a:r>
            <a:r>
              <a:rPr lang="zh-TW" altLang="en-US" b="1" dirty="0"/>
              <a:t>網路打破了 </a:t>
            </a:r>
            <a:r>
              <a:rPr lang="en-US" altLang="zh-TW" b="1" dirty="0"/>
              <a:t>Richness </a:t>
            </a:r>
            <a:r>
              <a:rPr lang="zh-TW" altLang="en-US" b="1" dirty="0"/>
              <a:t>與 </a:t>
            </a:r>
            <a:r>
              <a:rPr lang="en-US" altLang="zh-TW" b="1" dirty="0"/>
              <a:t>Reach </a:t>
            </a:r>
            <a:r>
              <a:rPr lang="zh-TW" altLang="en-US" b="1" dirty="0"/>
              <a:t>的 </a:t>
            </a:r>
            <a:r>
              <a:rPr lang="en-US" altLang="zh-TW" b="1" dirty="0"/>
              <a:t>trade-off</a:t>
            </a:r>
            <a:r>
              <a:rPr lang="zh-TW" altLang="en-US" b="1" dirty="0"/>
              <a:t>，帶來商業模式革命</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分析數據、演算法、平台規則如何成為</a:t>
            </a:r>
            <a:r>
              <a:rPr lang="zh-TW" altLang="zh-TW" sz="1200" b="1" kern="1200" dirty="0">
                <a:solidFill>
                  <a:schemeClr val="tx1"/>
                </a:solidFill>
                <a:effectLst/>
                <a:latin typeface="+mn-lt"/>
                <a:ea typeface="+mn-ea"/>
                <a:cs typeface="+mn-cs"/>
              </a:rPr>
              <a:t>新經濟資源</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60</a:t>
            </a:fld>
            <a:endParaRPr lang="zh-TW" altLang="en-US"/>
          </a:p>
        </p:txBody>
      </p:sp>
    </p:spTree>
    <p:extLst>
      <p:ext uri="{BB962C8B-B14F-4D97-AF65-F5344CB8AC3E}">
        <p14:creationId xmlns:p14="http://schemas.microsoft.com/office/powerpoint/2010/main" val="2525420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73D8A156-E510-4A24-9DEB-F10D6AC92F2D}"/>
              </a:ext>
            </a:extLst>
          </p:cNvPr>
          <p:cNvSpPr>
            <a:spLocks noGrp="1" noRot="1" noChangeAspect="1" noChangeArrowheads="1" noTextEdit="1"/>
          </p:cNvSpPr>
          <p:nvPr>
            <p:ph type="sldImg"/>
          </p:nvPr>
        </p:nvSpPr>
        <p:spPr>
          <a:xfrm>
            <a:off x="569913" y="838200"/>
            <a:ext cx="5410200" cy="3044825"/>
          </a:xfrm>
          <a:ln/>
        </p:spPr>
      </p:sp>
      <p:sp>
        <p:nvSpPr>
          <p:cNvPr id="144387" name="Rectangle 3">
            <a:extLst>
              <a:ext uri="{FF2B5EF4-FFF2-40B4-BE49-F238E27FC236}">
                <a16:creationId xmlns:a16="http://schemas.microsoft.com/office/drawing/2014/main" id="{F1B83EE5-267D-445D-9D98-FF02D0FBA2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latin typeface="Times New Roman" panose="02020603050405020304" pitchFamily="18" charset="0"/>
              </a:rPr>
              <a:t>其他如夜市，越南的會安</a:t>
            </a:r>
            <a:r>
              <a:rPr lang="en-US" altLang="zh-TW" dirty="0">
                <a:latin typeface="Times New Roman" panose="02020603050405020304" pitchFamily="18" charset="0"/>
              </a:rPr>
              <a:t>(Hoi An)</a:t>
            </a:r>
            <a:r>
              <a:rPr lang="zh-TW" altLang="en-US" dirty="0">
                <a:latin typeface="Times New Roman" panose="02020603050405020304" pitchFamily="18" charset="0"/>
              </a:rPr>
              <a:t>夜市，數百盏絲絹燈籠會被點燃好讓街道保持明亮。</a:t>
            </a:r>
            <a:endParaRPr lang="en-US" altLang="zh-TW" dirty="0">
              <a:latin typeface="Times New Roman" panose="02020603050405020304" pitchFamily="18" charset="0"/>
            </a:endParaRPr>
          </a:p>
          <a:p>
            <a:r>
              <a:rPr lang="zh-TW" altLang="en-US" dirty="0">
                <a:latin typeface="Times New Roman" panose="02020603050405020304" pitchFamily="18" charset="0"/>
              </a:rPr>
              <a:t>新加坡的武吉士</a:t>
            </a:r>
            <a:r>
              <a:rPr lang="en-US" altLang="zh-TW" dirty="0">
                <a:latin typeface="Times New Roman" panose="02020603050405020304" pitchFamily="18" charset="0"/>
              </a:rPr>
              <a:t>(Bugis Streets) </a:t>
            </a:r>
            <a:r>
              <a:rPr lang="zh-TW" altLang="en-US" dirty="0">
                <a:latin typeface="Times New Roman" panose="02020603050405020304" pitchFamily="18" charset="0"/>
              </a:rPr>
              <a:t>夜市，則設有超過</a:t>
            </a:r>
            <a:r>
              <a:rPr lang="en-US" altLang="zh-TW" dirty="0">
                <a:latin typeface="Times New Roman" panose="02020603050405020304" pitchFamily="18" charset="0"/>
              </a:rPr>
              <a:t>800</a:t>
            </a:r>
            <a:r>
              <a:rPr lang="zh-TW" altLang="en-US" dirty="0">
                <a:latin typeface="Times New Roman" panose="02020603050405020304" pitchFamily="18" charset="0"/>
              </a:rPr>
              <a:t>個攤位以販賣物美價廉的服飾 。</a:t>
            </a:r>
            <a:endParaRPr lang="en-US" altLang="zh-TW" dirty="0">
              <a:latin typeface="Times New Roman" panose="02020603050405020304" pitchFamily="18" charset="0"/>
            </a:endParaRPr>
          </a:p>
          <a:p>
            <a:r>
              <a:rPr lang="zh-TW" altLang="en-US" dirty="0">
                <a:latin typeface="Times New Roman" panose="02020603050405020304" pitchFamily="18" charset="0"/>
              </a:rPr>
              <a:t>柬埔寨的吳哥</a:t>
            </a:r>
            <a:r>
              <a:rPr lang="en-US" altLang="zh-TW" dirty="0">
                <a:latin typeface="Times New Roman" panose="02020603050405020304" pitchFamily="18" charset="0"/>
              </a:rPr>
              <a:t>(Angkor Night Market) </a:t>
            </a:r>
            <a:r>
              <a:rPr lang="zh-TW" altLang="en-US" dirty="0">
                <a:latin typeface="Times New Roman" panose="02020603050405020304" pitchFamily="18" charset="0"/>
              </a:rPr>
              <a:t>夜市的當地手工藝而聞名。</a:t>
            </a:r>
            <a:endParaRPr lang="en-US" altLang="zh-TW" dirty="0">
              <a:latin typeface="Times New Roman" panose="02020603050405020304" pitchFamily="18" charset="0"/>
            </a:endParaRPr>
          </a:p>
          <a:p>
            <a:endParaRPr lang="en-US" altLang="zh-TW" dirty="0">
              <a:latin typeface="Times New Roman" panose="02020603050405020304" pitchFamily="18" charset="0"/>
            </a:endParaRPr>
          </a:p>
          <a:p>
            <a:r>
              <a:rPr lang="zh-TW" altLang="en-US" dirty="0">
                <a:latin typeface="Times New Roman" panose="02020603050405020304" pitchFamily="18" charset="0"/>
              </a:rPr>
              <a:t> 喜歡撿便宜的人</a:t>
            </a:r>
            <a:r>
              <a:rPr lang="en-US" altLang="zh-TW" dirty="0">
                <a:latin typeface="Times New Roman" panose="02020603050405020304" pitchFamily="18" charset="0"/>
              </a:rPr>
              <a:t>( Bargain hunters) </a:t>
            </a:r>
            <a:r>
              <a:rPr lang="zh-TW" altLang="en-US" dirty="0">
                <a:latin typeface="Times New Roman" panose="02020603050405020304" pitchFamily="18" charset="0"/>
              </a:rPr>
              <a:t>超愛泰國的清邁</a:t>
            </a:r>
            <a:r>
              <a:rPr lang="en-US" altLang="zh-TW" dirty="0">
                <a:latin typeface="Times New Roman" panose="02020603050405020304" pitchFamily="18" charset="0"/>
              </a:rPr>
              <a:t>(</a:t>
            </a:r>
            <a:r>
              <a:rPr lang="en-US" altLang="zh-TW" dirty="0" err="1">
                <a:latin typeface="Times New Roman" panose="02020603050405020304" pitchFamily="18" charset="0"/>
              </a:rPr>
              <a:t>Chianf</a:t>
            </a:r>
            <a:r>
              <a:rPr lang="en-US" altLang="zh-TW" dirty="0">
                <a:latin typeface="Times New Roman" panose="02020603050405020304" pitchFamily="18" charset="0"/>
              </a:rPr>
              <a:t> Mai) </a:t>
            </a:r>
            <a:r>
              <a:rPr lang="zh-TW" altLang="en-US" dirty="0">
                <a:latin typeface="Times New Roman" panose="02020603050405020304" pitchFamily="18" charset="0"/>
              </a:rPr>
              <a:t>夜市，因為大部分的商品價格都可以喊價更動。</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8F2504C7-49DF-48FA-8BEC-DAAA388FC8DD}"/>
              </a:ext>
            </a:extLst>
          </p:cNvPr>
          <p:cNvSpPr>
            <a:spLocks noGrp="1" noRot="1" noChangeAspect="1" noChangeArrowheads="1" noTextEdit="1"/>
          </p:cNvSpPr>
          <p:nvPr>
            <p:ph type="sldImg"/>
          </p:nvPr>
        </p:nvSpPr>
        <p:spPr>
          <a:xfrm>
            <a:off x="569913" y="838200"/>
            <a:ext cx="5410200" cy="3044825"/>
          </a:xfrm>
          <a:ln/>
        </p:spPr>
      </p:sp>
      <p:sp>
        <p:nvSpPr>
          <p:cNvPr id="146435" name="Rectangle 3">
            <a:extLst>
              <a:ext uri="{FF2B5EF4-FFF2-40B4-BE49-F238E27FC236}">
                <a16:creationId xmlns:a16="http://schemas.microsoft.com/office/drawing/2014/main" id="{4CA249BC-6604-4303-9A6B-F57B68487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0" i="0" dirty="0">
                <a:solidFill>
                  <a:srgbClr val="222222"/>
                </a:solidFill>
                <a:effectLst/>
                <a:latin typeface="Arial" panose="020B0604020202020204" pitchFamily="34" charset="0"/>
              </a:rPr>
              <a:t>有一條公平競爭的原則，而公平競爭的核心就是價格競爭，如果你在同一款商品中通過低價 銷售來大量傾銷，那就會被同行指責為「不正當競爭」，那就會被告上法庭，而且弄不好還會被開除出行業協會，在商業圈子裡沒法混了。</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1578539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8F2504C7-49DF-48FA-8BEC-DAAA388FC8DD}"/>
              </a:ext>
            </a:extLst>
          </p:cNvPr>
          <p:cNvSpPr>
            <a:spLocks noGrp="1" noRot="1" noChangeAspect="1" noChangeArrowheads="1" noTextEdit="1"/>
          </p:cNvSpPr>
          <p:nvPr>
            <p:ph type="sldImg"/>
          </p:nvPr>
        </p:nvSpPr>
        <p:spPr>
          <a:xfrm>
            <a:off x="569913" y="838200"/>
            <a:ext cx="5410200" cy="3044825"/>
          </a:xfrm>
          <a:ln/>
        </p:spPr>
      </p:sp>
      <p:sp>
        <p:nvSpPr>
          <p:cNvPr id="146435" name="Rectangle 3">
            <a:extLst>
              <a:ext uri="{FF2B5EF4-FFF2-40B4-BE49-F238E27FC236}">
                <a16:creationId xmlns:a16="http://schemas.microsoft.com/office/drawing/2014/main" id="{4CA249BC-6604-4303-9A6B-F57B68487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0" i="0" dirty="0">
                <a:solidFill>
                  <a:srgbClr val="000000"/>
                </a:solidFill>
                <a:effectLst/>
                <a:latin typeface="Noto Sans TC"/>
              </a:rPr>
              <a:t>同樣的商品，在百貨公司買或在電商平台買卻有不同的社會意義。 也是接觸人群與探索時尚風潮的社會活動。但在電商平台上，採購變成單純的商業交易。一如外送平台，電商平台這個媒介要比傳統媒介少了些社會性。一如外送或電商平台，社群媒體反而可能降低了社群間的社會互動。</a:t>
            </a:r>
            <a:endParaRPr lang="zh-TW"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投影片影像版面配置區 1">
            <a:extLst>
              <a:ext uri="{FF2B5EF4-FFF2-40B4-BE49-F238E27FC236}">
                <a16:creationId xmlns:a16="http://schemas.microsoft.com/office/drawing/2014/main" id="{9F08C8DD-5F56-06F1-9C9E-C41B904101B8}"/>
              </a:ext>
            </a:extLst>
          </p:cNvPr>
          <p:cNvSpPr>
            <a:spLocks noGrp="1" noRot="1" noChangeAspect="1" noChangeArrowheads="1" noTextEdit="1"/>
          </p:cNvSpPr>
          <p:nvPr>
            <p:ph type="sldImg"/>
          </p:nvPr>
        </p:nvSpPr>
        <p:spPr>
          <a:ln/>
        </p:spPr>
      </p:sp>
      <p:sp>
        <p:nvSpPr>
          <p:cNvPr id="75779" name="備忘稿版面配置區 2">
            <a:extLst>
              <a:ext uri="{FF2B5EF4-FFF2-40B4-BE49-F238E27FC236}">
                <a16:creationId xmlns:a16="http://schemas.microsoft.com/office/drawing/2014/main" id="{8CD70F1A-A3EF-91D9-BD10-847FD8F67B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Times New Roman" panose="02020603050405020304" pitchFamily="18" charset="0"/>
            </a:endParaRPr>
          </a:p>
        </p:txBody>
      </p:sp>
      <p:sp>
        <p:nvSpPr>
          <p:cNvPr id="75780" name="投影片編號版面配置區 3">
            <a:extLst>
              <a:ext uri="{FF2B5EF4-FFF2-40B4-BE49-F238E27FC236}">
                <a16:creationId xmlns:a16="http://schemas.microsoft.com/office/drawing/2014/main" id="{09BF4201-432A-3DDA-1500-5905CA14F4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757B0E57-2BA2-4616-8C84-5971AE6BBF91}" type="slidenum">
              <a:rPr lang="zh-TW" altLang="en-US" smtClean="0"/>
              <a:pPr/>
              <a:t>6</a:t>
            </a:fld>
            <a:endParaRPr lang="en-US"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1F031AD8-7582-2B25-F412-A329F72E1DD1}"/>
              </a:ext>
            </a:extLst>
          </p:cNvPr>
          <p:cNvSpPr>
            <a:spLocks noGrp="1" noRot="1" noChangeAspect="1" noChangeArrowheads="1" noTextEdit="1"/>
          </p:cNvSpPr>
          <p:nvPr>
            <p:ph type="sldImg"/>
          </p:nvPr>
        </p:nvSpPr>
        <p:spPr>
          <a:xfrm>
            <a:off x="569913" y="838200"/>
            <a:ext cx="5410200" cy="3044825"/>
          </a:xfrm>
          <a:ln/>
        </p:spPr>
      </p:sp>
      <p:sp>
        <p:nvSpPr>
          <p:cNvPr id="54275" name="Rectangle 3">
            <a:extLst>
              <a:ext uri="{FF2B5EF4-FFF2-40B4-BE49-F238E27FC236}">
                <a16:creationId xmlns:a16="http://schemas.microsoft.com/office/drawing/2014/main" id="{91E9B182-ED32-8B66-2E63-C218B2A9ED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sz="1200" kern="1200" dirty="0">
                <a:solidFill>
                  <a:schemeClr val="tx1"/>
                </a:solidFill>
                <a:effectLst/>
                <a:latin typeface="+mn-lt"/>
                <a:ea typeface="+mn-ea"/>
                <a:cs typeface="+mn-cs"/>
              </a:rPr>
              <a:t>總結來說，你所說「</a:t>
            </a:r>
            <a:r>
              <a:rPr lang="en-US" altLang="zh-TW" sz="1200" kern="1200" dirty="0">
                <a:solidFill>
                  <a:schemeClr val="tx1"/>
                </a:solidFill>
                <a:effectLst/>
                <a:latin typeface="+mn-lt"/>
                <a:ea typeface="+mn-ea"/>
                <a:cs typeface="+mn-cs"/>
              </a:rPr>
              <a:t>Uniqlo </a:t>
            </a:r>
            <a:r>
              <a:rPr lang="zh-TW" altLang="zh-TW" sz="1200" kern="1200" dirty="0">
                <a:solidFill>
                  <a:schemeClr val="tx1"/>
                </a:solidFill>
                <a:effectLst/>
                <a:latin typeface="+mn-lt"/>
                <a:ea typeface="+mn-ea"/>
                <a:cs typeface="+mn-cs"/>
              </a:rPr>
              <a:t>在日本門市增添生活元素，例如賣花、賣書、設攀岩設施，強調『門市即公園』」基本上是真的</a:t>
            </a:r>
            <a:r>
              <a:rPr lang="en-US" altLang="zh-TW" sz="1200" kern="1200" dirty="0">
                <a:solidFill>
                  <a:schemeClr val="tx1"/>
                </a:solidFill>
                <a:effectLst/>
                <a:latin typeface="+mn-lt"/>
                <a:ea typeface="+mn-ea"/>
                <a:cs typeface="+mn-cs"/>
              </a:rPr>
              <a:t> — </a:t>
            </a:r>
            <a:r>
              <a:rPr lang="zh-TW" altLang="zh-TW" sz="1200" kern="1200" dirty="0">
                <a:solidFill>
                  <a:schemeClr val="tx1"/>
                </a:solidFill>
                <a:effectLst/>
                <a:latin typeface="+mn-lt"/>
                <a:ea typeface="+mn-ea"/>
                <a:cs typeface="+mn-cs"/>
              </a:rPr>
              <a:t>在部分旗艦或概念店確有這樣的設計與布局。</a:t>
            </a:r>
            <a:endParaRPr lang="zh-TW" altLang="en-US" dirty="0">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9D3B9130-2AD2-FF97-9153-A3BA3E149A17}"/>
              </a:ext>
            </a:extLst>
          </p:cNvPr>
          <p:cNvSpPr>
            <a:spLocks noGrp="1" noRot="1" noChangeAspect="1" noChangeArrowheads="1" noTextEdit="1"/>
          </p:cNvSpPr>
          <p:nvPr>
            <p:ph type="sldImg"/>
          </p:nvPr>
        </p:nvSpPr>
        <p:spPr>
          <a:xfrm>
            <a:off x="569913" y="838200"/>
            <a:ext cx="5410200" cy="3044825"/>
          </a:xfrm>
          <a:ln/>
        </p:spPr>
      </p:sp>
      <p:sp>
        <p:nvSpPr>
          <p:cNvPr id="117763" name="Rectangle 3">
            <a:extLst>
              <a:ext uri="{FF2B5EF4-FFF2-40B4-BE49-F238E27FC236}">
                <a16:creationId xmlns:a16="http://schemas.microsoft.com/office/drawing/2014/main" id="{6B1C7921-508F-3727-317D-5D0166510D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CD3B5CC-A12D-14A8-D11C-F261664F7770}"/>
              </a:ext>
            </a:extLst>
          </p:cNvPr>
          <p:cNvSpPr>
            <a:spLocks noGrp="1" noRot="1" noChangeAspect="1" noChangeArrowheads="1" noTextEdit="1"/>
          </p:cNvSpPr>
          <p:nvPr>
            <p:ph type="sldImg"/>
          </p:nvPr>
        </p:nvSpPr>
        <p:spPr>
          <a:xfrm>
            <a:off x="569913" y="838200"/>
            <a:ext cx="5410200" cy="3044825"/>
          </a:xfrm>
          <a:ln/>
        </p:spPr>
      </p:sp>
      <p:sp>
        <p:nvSpPr>
          <p:cNvPr id="64515" name="Rectangle 3">
            <a:extLst>
              <a:ext uri="{FF2B5EF4-FFF2-40B4-BE49-F238E27FC236}">
                <a16:creationId xmlns:a16="http://schemas.microsoft.com/office/drawing/2014/main" id="{C21055E6-2C2D-3354-EF0F-1D155F5B1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t>Monkey Business</a:t>
            </a:r>
            <a:r>
              <a:rPr lang="zh-TW" altLang="en-US" dirty="0"/>
              <a:t> 指的多是「搞鬼」、「胡鬧」或「不正當行為」，是一種輕鬆但帶有批評意味的口語表達。</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67</a:t>
            </a:fld>
            <a:endParaRPr lang="zh-TW" altLang="en-US"/>
          </a:p>
        </p:txBody>
      </p:sp>
    </p:spTree>
    <p:extLst>
      <p:ext uri="{BB962C8B-B14F-4D97-AF65-F5344CB8AC3E}">
        <p14:creationId xmlns:p14="http://schemas.microsoft.com/office/powerpoint/2010/main" val="4801115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2C8F036-3E0F-5B67-7131-C037DA4B83CD}"/>
              </a:ext>
            </a:extLst>
          </p:cNvPr>
          <p:cNvSpPr>
            <a:spLocks noGrp="1" noRot="1" noChangeAspect="1" noChangeArrowheads="1" noTextEdit="1"/>
          </p:cNvSpPr>
          <p:nvPr>
            <p:ph type="sldImg"/>
          </p:nvPr>
        </p:nvSpPr>
        <p:spPr>
          <a:xfrm>
            <a:off x="569913" y="838200"/>
            <a:ext cx="5410200" cy="3044825"/>
          </a:xfrm>
          <a:ln/>
        </p:spPr>
      </p:sp>
      <p:sp>
        <p:nvSpPr>
          <p:cNvPr id="28675" name="Rectangle 3">
            <a:extLst>
              <a:ext uri="{FF2B5EF4-FFF2-40B4-BE49-F238E27FC236}">
                <a16:creationId xmlns:a16="http://schemas.microsoft.com/office/drawing/2014/main" id="{3F5CD268-9B4F-983B-78BE-AB1D21EB3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2C8F036-3E0F-5B67-7131-C037DA4B83CD}"/>
              </a:ext>
            </a:extLst>
          </p:cNvPr>
          <p:cNvSpPr>
            <a:spLocks noGrp="1" noRot="1" noChangeAspect="1" noChangeArrowheads="1" noTextEdit="1"/>
          </p:cNvSpPr>
          <p:nvPr>
            <p:ph type="sldImg"/>
          </p:nvPr>
        </p:nvSpPr>
        <p:spPr>
          <a:xfrm>
            <a:off x="569913" y="838200"/>
            <a:ext cx="5410200" cy="3044825"/>
          </a:xfrm>
          <a:ln/>
        </p:spPr>
      </p:sp>
      <p:sp>
        <p:nvSpPr>
          <p:cNvPr id="28675" name="Rectangle 3">
            <a:extLst>
              <a:ext uri="{FF2B5EF4-FFF2-40B4-BE49-F238E27FC236}">
                <a16:creationId xmlns:a16="http://schemas.microsoft.com/office/drawing/2014/main" id="{3F5CD268-9B4F-983B-78BE-AB1D21EB3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你站在鏡子前，鏡子透過擴增實境（</a:t>
            </a:r>
            <a:r>
              <a:rPr lang="en-US" altLang="zh-TW" dirty="0"/>
              <a:t>AR</a:t>
            </a:r>
            <a:r>
              <a:rPr lang="zh-TW" altLang="en-US" dirty="0"/>
              <a:t>）技術，直接把服飾投射到你身上，讓你不用脫衣服就能看到穿上不同款式的樣子。</a:t>
            </a:r>
          </a:p>
          <a:p>
            <a:r>
              <a:rPr lang="zh-TW" altLang="en-US" dirty="0"/>
              <a:t>可以快速切換顏色、款式，省時又方便。</a:t>
            </a:r>
          </a:p>
          <a:p>
            <a:endParaRPr lang="en-US" altLang="zh-TW" dirty="0">
              <a:latin typeface="Times New Roman" panose="02020603050405020304" pitchFamily="18" charset="0"/>
            </a:endParaRPr>
          </a:p>
          <a:p>
            <a:r>
              <a:rPr lang="zh-TW" altLang="en-US" dirty="0"/>
              <a:t>使用 </a:t>
            </a:r>
            <a:r>
              <a:rPr lang="en-US" altLang="zh-TW" dirty="0"/>
              <a:t>RFID</a:t>
            </a:r>
            <a:r>
              <a:rPr lang="zh-TW" altLang="en-US" dirty="0"/>
              <a:t>， 可以做到：顧客靠近商品、拿起商品、走進試衣間，系統</a:t>
            </a:r>
            <a:r>
              <a:rPr lang="zh-TW" altLang="en-US" b="1" dirty="0"/>
              <a:t>自動辨識他手上的衣物資訊  </a:t>
            </a:r>
            <a:r>
              <a:rPr lang="zh-TW" altLang="en-US" dirty="0"/>
              <a:t> 無需掃描、不需操作，流程感更自然、更「沉浸」。</a:t>
            </a:r>
          </a:p>
          <a:p>
            <a:r>
              <a:rPr lang="zh-TW" altLang="zh-TW" sz="1200" kern="1200" dirty="0">
                <a:solidFill>
                  <a:schemeClr val="tx1"/>
                </a:solidFill>
                <a:effectLst/>
                <a:latin typeface="+mn-lt"/>
                <a:ea typeface="+mn-ea"/>
                <a:cs typeface="+mn-cs"/>
              </a:rPr>
              <a:t>一次掃一個，要對準位置</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vs.</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一次可讀取上百個標籤</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需要用攝像頭對準，逐一掃描</a:t>
            </a:r>
            <a:r>
              <a:rPr lang="en-US" altLang="zh-TW" sz="1200" kern="1200" dirty="0">
                <a:solidFill>
                  <a:schemeClr val="tx1"/>
                </a:solidFill>
                <a:effectLst/>
                <a:latin typeface="+mn-lt"/>
                <a:ea typeface="+mn-ea"/>
                <a:cs typeface="+mn-cs"/>
              </a:rPr>
              <a:t>   vs. </a:t>
            </a:r>
            <a:r>
              <a:rPr lang="zh-TW" altLang="zh-TW" sz="1200" kern="1200" dirty="0">
                <a:solidFill>
                  <a:schemeClr val="tx1"/>
                </a:solidFill>
                <a:effectLst/>
                <a:latin typeface="+mn-lt"/>
                <a:ea typeface="+mn-ea"/>
                <a:cs typeface="+mn-cs"/>
              </a:rPr>
              <a:t>不需目視，讀取器可自動批次感應</a:t>
            </a:r>
          </a:p>
          <a:p>
            <a:endParaRPr lang="zh-TW" altLang="zh-TW" sz="1200" kern="1200" dirty="0">
              <a:solidFill>
                <a:schemeClr val="tx1"/>
              </a:solidFill>
              <a:effectLst/>
              <a:latin typeface="+mn-lt"/>
              <a:ea typeface="+mn-ea"/>
              <a:cs typeface="+mn-cs"/>
            </a:endParaRP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4158547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3D896-EB55-1219-356B-35A17D1BD82B}"/>
            </a:ext>
          </a:extLst>
        </p:cNvPr>
        <p:cNvGrpSpPr/>
        <p:nvPr/>
      </p:nvGrpSpPr>
      <p:grpSpPr>
        <a:xfrm>
          <a:off x="0" y="0"/>
          <a:ext cx="0" cy="0"/>
          <a:chOff x="0" y="0"/>
          <a:chExt cx="0" cy="0"/>
        </a:xfrm>
      </p:grpSpPr>
      <p:sp>
        <p:nvSpPr>
          <p:cNvPr id="28674" name="Rectangle 2">
            <a:extLst>
              <a:ext uri="{FF2B5EF4-FFF2-40B4-BE49-F238E27FC236}">
                <a16:creationId xmlns:a16="http://schemas.microsoft.com/office/drawing/2014/main" id="{90659124-25C6-8312-84C6-ADC5E64AF5CE}"/>
              </a:ext>
            </a:extLst>
          </p:cNvPr>
          <p:cNvSpPr>
            <a:spLocks noGrp="1" noRot="1" noChangeAspect="1" noChangeArrowheads="1" noTextEdit="1"/>
          </p:cNvSpPr>
          <p:nvPr>
            <p:ph type="sldImg"/>
          </p:nvPr>
        </p:nvSpPr>
        <p:spPr>
          <a:xfrm>
            <a:off x="569913" y="838200"/>
            <a:ext cx="5410200" cy="3044825"/>
          </a:xfrm>
          <a:ln/>
        </p:spPr>
      </p:sp>
      <p:sp>
        <p:nvSpPr>
          <p:cNvPr id="28675" name="Rectangle 3">
            <a:extLst>
              <a:ext uri="{FF2B5EF4-FFF2-40B4-BE49-F238E27FC236}">
                <a16:creationId xmlns:a16="http://schemas.microsoft.com/office/drawing/2014/main" id="{F20E6148-DA55-3A6D-C042-F4C35C8A83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你站在鏡子前，鏡子透過擴增實境（</a:t>
            </a:r>
            <a:r>
              <a:rPr lang="en-US" altLang="zh-TW" dirty="0"/>
              <a:t>AR</a:t>
            </a:r>
            <a:r>
              <a:rPr lang="zh-TW" altLang="en-US" dirty="0"/>
              <a:t>）技術，直接把服飾投射到你身上，讓你不用脫衣服就能看到穿上不同款式的樣子。</a:t>
            </a:r>
          </a:p>
          <a:p>
            <a:r>
              <a:rPr lang="zh-TW" altLang="en-US" dirty="0"/>
              <a:t>可以快速切換顏色、款式，省時又方便。</a:t>
            </a:r>
          </a:p>
          <a:p>
            <a:endParaRPr lang="en-US" altLang="zh-TW" dirty="0">
              <a:latin typeface="Times New Roman" panose="02020603050405020304" pitchFamily="18" charset="0"/>
            </a:endParaRPr>
          </a:p>
          <a:p>
            <a:r>
              <a:rPr lang="zh-TW" altLang="en-US" dirty="0"/>
              <a:t>使用 </a:t>
            </a:r>
            <a:r>
              <a:rPr lang="en-US" altLang="zh-TW" dirty="0"/>
              <a:t>RFID</a:t>
            </a:r>
            <a:r>
              <a:rPr lang="zh-TW" altLang="en-US" dirty="0"/>
              <a:t>， 可以做到：顧客靠近商品、拿起商品、走進試衣間，系統</a:t>
            </a:r>
            <a:r>
              <a:rPr lang="zh-TW" altLang="en-US" b="1" dirty="0"/>
              <a:t>自動辨識他手上的衣物資訊  </a:t>
            </a:r>
            <a:r>
              <a:rPr lang="zh-TW" altLang="en-US" dirty="0"/>
              <a:t> 無需掃描、不需操作，流程感更自然、更「沉浸」。</a:t>
            </a:r>
          </a:p>
          <a:p>
            <a:r>
              <a:rPr lang="zh-TW" altLang="zh-TW" sz="1200" kern="1200" dirty="0">
                <a:solidFill>
                  <a:schemeClr val="tx1"/>
                </a:solidFill>
                <a:effectLst/>
                <a:latin typeface="+mn-lt"/>
                <a:ea typeface="+mn-ea"/>
                <a:cs typeface="+mn-cs"/>
              </a:rPr>
              <a:t>一次掃一個，要對準位置</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vs.</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一次可讀取上百個標籤</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需要用攝像頭對準，逐一掃描</a:t>
            </a:r>
            <a:r>
              <a:rPr lang="en-US" altLang="zh-TW" sz="1200" kern="1200" dirty="0">
                <a:solidFill>
                  <a:schemeClr val="tx1"/>
                </a:solidFill>
                <a:effectLst/>
                <a:latin typeface="+mn-lt"/>
                <a:ea typeface="+mn-ea"/>
                <a:cs typeface="+mn-cs"/>
              </a:rPr>
              <a:t>   vs. </a:t>
            </a:r>
            <a:r>
              <a:rPr lang="zh-TW" altLang="zh-TW" sz="1200" kern="1200" dirty="0">
                <a:solidFill>
                  <a:schemeClr val="tx1"/>
                </a:solidFill>
                <a:effectLst/>
                <a:latin typeface="+mn-lt"/>
                <a:ea typeface="+mn-ea"/>
                <a:cs typeface="+mn-cs"/>
              </a:rPr>
              <a:t>不需目視，讀取器可自動批次感應</a:t>
            </a:r>
          </a:p>
          <a:p>
            <a:endParaRPr lang="zh-TW" altLang="zh-TW" sz="1200" kern="1200" dirty="0">
              <a:solidFill>
                <a:schemeClr val="tx1"/>
              </a:solidFill>
              <a:effectLst/>
              <a:latin typeface="+mn-lt"/>
              <a:ea typeface="+mn-ea"/>
              <a:cs typeface="+mn-cs"/>
            </a:endParaRP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5923572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2C8F036-3E0F-5B67-7131-C037DA4B83CD}"/>
              </a:ext>
            </a:extLst>
          </p:cNvPr>
          <p:cNvSpPr>
            <a:spLocks noGrp="1" noRot="1" noChangeAspect="1" noChangeArrowheads="1" noTextEdit="1"/>
          </p:cNvSpPr>
          <p:nvPr>
            <p:ph type="sldImg"/>
          </p:nvPr>
        </p:nvSpPr>
        <p:spPr>
          <a:xfrm>
            <a:off x="569913" y="838200"/>
            <a:ext cx="5410200" cy="3044825"/>
          </a:xfrm>
          <a:ln/>
        </p:spPr>
      </p:sp>
      <p:sp>
        <p:nvSpPr>
          <p:cNvPr id="28675" name="Rectangle 3">
            <a:extLst>
              <a:ext uri="{FF2B5EF4-FFF2-40B4-BE49-F238E27FC236}">
                <a16:creationId xmlns:a16="http://schemas.microsoft.com/office/drawing/2014/main" id="{3F5CD268-9B4F-983B-78BE-AB1D21EB3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39638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5DA607FF-2204-4EBB-1E16-86F51AABF998}"/>
              </a:ext>
            </a:extLst>
          </p:cNvPr>
          <p:cNvSpPr>
            <a:spLocks noGrp="1" noRot="1" noChangeAspect="1" noChangeArrowheads="1" noTextEdit="1"/>
          </p:cNvSpPr>
          <p:nvPr>
            <p:ph type="sldImg"/>
          </p:nvPr>
        </p:nvSpPr>
        <p:spPr>
          <a:xfrm>
            <a:off x="569913" y="838200"/>
            <a:ext cx="5410200" cy="3044825"/>
          </a:xfrm>
          <a:ln/>
        </p:spPr>
      </p:sp>
      <p:sp>
        <p:nvSpPr>
          <p:cNvPr id="164867" name="Rectangle 3">
            <a:extLst>
              <a:ext uri="{FF2B5EF4-FFF2-40B4-BE49-F238E27FC236}">
                <a16:creationId xmlns:a16="http://schemas.microsoft.com/office/drawing/2014/main" id="{72AF2A85-8848-F16E-18C7-3CB0012DB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6C755"/>
                </a:solidFill>
                <a:effectLst/>
                <a:latin typeface="NotoSansTC"/>
              </a:rPr>
              <a:t>如何使用</a:t>
            </a:r>
            <a:r>
              <a:rPr lang="en-US" altLang="zh-TW" b="1" i="0" dirty="0">
                <a:solidFill>
                  <a:srgbClr val="06C755"/>
                </a:solidFill>
                <a:effectLst/>
                <a:latin typeface="NotoSansTC"/>
              </a:rPr>
              <a:t>LINE Beacon</a:t>
            </a:r>
            <a:r>
              <a:rPr lang="zh-TW" altLang="en-US" b="1" i="0" dirty="0">
                <a:solidFill>
                  <a:srgbClr val="06C755"/>
                </a:solidFill>
                <a:effectLst/>
                <a:latin typeface="NotoSansTC"/>
              </a:rPr>
              <a:t>功能？</a:t>
            </a:r>
          </a:p>
          <a:p>
            <a:pPr algn="l"/>
            <a:r>
              <a:rPr lang="zh-TW" altLang="en-US" b="0" i="0" dirty="0">
                <a:solidFill>
                  <a:srgbClr val="777777"/>
                </a:solidFill>
                <a:effectLst/>
                <a:latin typeface="NotoSansTC"/>
              </a:rPr>
              <a:t>若希望使用</a:t>
            </a:r>
            <a:r>
              <a:rPr lang="en-US" altLang="zh-TW" b="0" i="0" dirty="0">
                <a:solidFill>
                  <a:srgbClr val="777777"/>
                </a:solidFill>
                <a:effectLst/>
                <a:latin typeface="NotoSansTC"/>
              </a:rPr>
              <a:t>LINE Beacon</a:t>
            </a:r>
            <a:r>
              <a:rPr lang="zh-TW" altLang="en-US" b="0" i="0" dirty="0">
                <a:solidFill>
                  <a:srgbClr val="777777"/>
                </a:solidFill>
                <a:effectLst/>
                <a:latin typeface="NotoSansTC"/>
              </a:rPr>
              <a:t>功能，必須符合以下條件。⋅開啟智慧手機內的藍牙功能</a:t>
            </a:r>
          </a:p>
          <a:p>
            <a:pPr algn="l"/>
            <a:r>
              <a:rPr lang="zh-TW" altLang="en-US" b="0" i="0" dirty="0">
                <a:solidFill>
                  <a:srgbClr val="777777"/>
                </a:solidFill>
                <a:effectLst/>
                <a:latin typeface="NotoSansTC"/>
              </a:rPr>
              <a:t>⋅於</a:t>
            </a:r>
            <a:r>
              <a:rPr lang="en-US" altLang="zh-TW" b="0" i="0" dirty="0">
                <a:solidFill>
                  <a:srgbClr val="777777"/>
                </a:solidFill>
                <a:effectLst/>
                <a:latin typeface="NotoSansTC"/>
              </a:rPr>
              <a:t>LINE</a:t>
            </a:r>
            <a:r>
              <a:rPr lang="zh-TW" altLang="en-US" b="0" i="0" dirty="0">
                <a:solidFill>
                  <a:srgbClr val="777777"/>
                </a:solidFill>
                <a:effectLst/>
                <a:latin typeface="NotoSansTC"/>
              </a:rPr>
              <a:t>依序點選</a:t>
            </a:r>
            <a:r>
              <a:rPr lang="zh-TW" altLang="en-US" b="1" i="0" dirty="0">
                <a:solidFill>
                  <a:srgbClr val="1E1E1E"/>
                </a:solidFill>
                <a:effectLst/>
                <a:latin typeface="NotoSansTC"/>
              </a:rPr>
              <a:t>「設定」</a:t>
            </a:r>
            <a:r>
              <a:rPr lang="zh-TW" altLang="en-US" b="0" i="0" dirty="0">
                <a:solidFill>
                  <a:srgbClr val="777777"/>
                </a:solidFill>
                <a:effectLst/>
                <a:latin typeface="NotoSansTC"/>
              </a:rPr>
              <a:t>＞</a:t>
            </a:r>
            <a:r>
              <a:rPr lang="zh-TW" altLang="en-US" b="1" i="0" dirty="0">
                <a:solidFill>
                  <a:srgbClr val="1E1E1E"/>
                </a:solidFill>
                <a:effectLst/>
                <a:latin typeface="NotoSansTC"/>
              </a:rPr>
              <a:t>「隱私設定」</a:t>
            </a:r>
            <a:r>
              <a:rPr lang="zh-TW" altLang="en-US" b="0" i="0" dirty="0">
                <a:solidFill>
                  <a:srgbClr val="777777"/>
                </a:solidFill>
                <a:effectLst/>
                <a:latin typeface="NotoSansTC"/>
              </a:rPr>
              <a:t>＞</a:t>
            </a:r>
            <a:r>
              <a:rPr lang="zh-TW" altLang="en-US" b="1" i="0" dirty="0">
                <a:solidFill>
                  <a:srgbClr val="1E1E1E"/>
                </a:solidFill>
                <a:effectLst/>
                <a:latin typeface="NotoSansTC"/>
              </a:rPr>
              <a:t>「提供使用資料」</a:t>
            </a:r>
            <a:r>
              <a:rPr lang="zh-TW" altLang="en-US" b="0" i="0" dirty="0">
                <a:solidFill>
                  <a:srgbClr val="777777"/>
                </a:solidFill>
                <a:effectLst/>
                <a:latin typeface="NotoSansTC"/>
              </a:rPr>
              <a:t>後，開啟</a:t>
            </a:r>
            <a:r>
              <a:rPr lang="zh-TW" altLang="en-US" b="1" i="0" dirty="0">
                <a:solidFill>
                  <a:srgbClr val="1E1E1E"/>
                </a:solidFill>
                <a:effectLst/>
                <a:latin typeface="NotoSansTC"/>
              </a:rPr>
              <a:t>「</a:t>
            </a:r>
            <a:r>
              <a:rPr lang="en-US" altLang="zh-TW" b="1" i="0" dirty="0">
                <a:solidFill>
                  <a:srgbClr val="1E1E1E"/>
                </a:solidFill>
                <a:effectLst/>
                <a:latin typeface="NotoSansTC"/>
              </a:rPr>
              <a:t>LINE Beacon</a:t>
            </a:r>
            <a:r>
              <a:rPr lang="zh-TW" altLang="en-US" b="1" i="0" dirty="0">
                <a:solidFill>
                  <a:srgbClr val="1E1E1E"/>
                </a:solidFill>
                <a:effectLst/>
                <a:latin typeface="NotoSansTC"/>
              </a:rPr>
              <a:t>」</a:t>
            </a:r>
            <a:r>
              <a:rPr lang="zh-TW" altLang="en-US" b="0" i="0" dirty="0">
                <a:solidFill>
                  <a:srgbClr val="777777"/>
                </a:solidFill>
                <a:effectLst/>
                <a:latin typeface="NotoSansTC"/>
              </a:rPr>
              <a:t>的設定</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73</a:t>
            </a:fld>
            <a:endParaRPr lang="zh-TW" altLang="en-US"/>
          </a:p>
        </p:txBody>
      </p:sp>
    </p:spTree>
    <p:extLst>
      <p:ext uri="{BB962C8B-B14F-4D97-AF65-F5344CB8AC3E}">
        <p14:creationId xmlns:p14="http://schemas.microsoft.com/office/powerpoint/2010/main" val="2852757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投影片影像版面配置區 1">
            <a:extLst>
              <a:ext uri="{FF2B5EF4-FFF2-40B4-BE49-F238E27FC236}">
                <a16:creationId xmlns:a16="http://schemas.microsoft.com/office/drawing/2014/main" id="{865C97C6-EE40-09B9-6090-E012531E1F99}"/>
              </a:ext>
            </a:extLst>
          </p:cNvPr>
          <p:cNvSpPr>
            <a:spLocks noGrp="1" noRot="1" noChangeAspect="1" noChangeArrowheads="1" noTextEdit="1"/>
          </p:cNvSpPr>
          <p:nvPr>
            <p:ph type="sldImg"/>
          </p:nvPr>
        </p:nvSpPr>
        <p:spPr>
          <a:ln/>
        </p:spPr>
      </p:sp>
      <p:sp>
        <p:nvSpPr>
          <p:cNvPr id="77827" name="備忘稿版面配置區 2">
            <a:extLst>
              <a:ext uri="{FF2B5EF4-FFF2-40B4-BE49-F238E27FC236}">
                <a16:creationId xmlns:a16="http://schemas.microsoft.com/office/drawing/2014/main" id="{082FCBCB-E9C6-455A-0416-8841F5688F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77828" name="投影片編號版面配置區 3">
            <a:extLst>
              <a:ext uri="{FF2B5EF4-FFF2-40B4-BE49-F238E27FC236}">
                <a16:creationId xmlns:a16="http://schemas.microsoft.com/office/drawing/2014/main" id="{305E8E86-82E1-D663-8A82-7321C1BD0F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0A9E9E66-872D-4DF3-8917-22C2C8B1BC1D}" type="slidenum">
              <a:rPr lang="zh-TW" altLang="en-US" smtClean="0"/>
              <a:pPr/>
              <a:t>7</a:t>
            </a:fld>
            <a:endParaRPr lang="en-US"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dirty="0"/>
              <a:t>Tesco </a:t>
            </a:r>
            <a:r>
              <a:rPr lang="zh-TW" altLang="en-US" dirty="0"/>
              <a:t>這些智慧購物功能大多仍處於「測試」或「小規模部署」階段，尚未在所有門市或 </a:t>
            </a:r>
            <a:r>
              <a:rPr lang="en-US" altLang="zh-TW" dirty="0"/>
              <a:t>App </a:t>
            </a:r>
            <a:r>
              <a:rPr lang="zh-TW" altLang="en-US" dirty="0"/>
              <a:t>正式推廣，因此並非普遍可用。未來有潛力擴大，但目前仍受限於技術與成本。</a:t>
            </a:r>
            <a:endParaRPr lang="en-US" altLang="zh-TW" b="1" i="0" dirty="0">
              <a:solidFill>
                <a:srgbClr val="06C755"/>
              </a:solidFill>
              <a:effectLst/>
              <a:latin typeface="NotoSansTC"/>
            </a:endParaRPr>
          </a:p>
          <a:p>
            <a:pPr algn="l"/>
            <a:endParaRPr lang="en-US" altLang="zh-TW" b="1" i="0" dirty="0">
              <a:solidFill>
                <a:srgbClr val="06C755"/>
              </a:solidFill>
              <a:effectLst/>
              <a:latin typeface="NotoSansTC"/>
            </a:endParaRPr>
          </a:p>
          <a:p>
            <a:pPr algn="l"/>
            <a:endParaRPr lang="en-US" altLang="zh-TW" b="1" i="0" dirty="0">
              <a:solidFill>
                <a:srgbClr val="06C755"/>
              </a:solidFill>
              <a:effectLst/>
              <a:latin typeface="NotoSansTC"/>
            </a:endParaRPr>
          </a:p>
          <a:p>
            <a:pPr algn="l"/>
            <a:r>
              <a:rPr lang="zh-TW" altLang="en-US" b="1" i="0" dirty="0">
                <a:solidFill>
                  <a:srgbClr val="06C755"/>
                </a:solidFill>
                <a:effectLst/>
                <a:latin typeface="NotoSansTC"/>
              </a:rPr>
              <a:t>如何使用</a:t>
            </a:r>
            <a:r>
              <a:rPr lang="en-US" altLang="zh-TW" b="1" i="0" dirty="0">
                <a:solidFill>
                  <a:srgbClr val="06C755"/>
                </a:solidFill>
                <a:effectLst/>
                <a:latin typeface="NotoSansTC"/>
              </a:rPr>
              <a:t>LINE Beacon</a:t>
            </a:r>
            <a:r>
              <a:rPr lang="zh-TW" altLang="en-US" b="1" i="0" dirty="0">
                <a:solidFill>
                  <a:srgbClr val="06C755"/>
                </a:solidFill>
                <a:effectLst/>
                <a:latin typeface="NotoSansTC"/>
              </a:rPr>
              <a:t>功能？</a:t>
            </a:r>
          </a:p>
          <a:p>
            <a:pPr algn="l"/>
            <a:r>
              <a:rPr lang="zh-TW" altLang="en-US" b="0" i="0" dirty="0">
                <a:solidFill>
                  <a:srgbClr val="777777"/>
                </a:solidFill>
                <a:effectLst/>
                <a:latin typeface="NotoSansTC"/>
              </a:rPr>
              <a:t>若希望使用</a:t>
            </a:r>
            <a:r>
              <a:rPr lang="en-US" altLang="zh-TW" b="0" i="0" dirty="0">
                <a:solidFill>
                  <a:srgbClr val="777777"/>
                </a:solidFill>
                <a:effectLst/>
                <a:latin typeface="NotoSansTC"/>
              </a:rPr>
              <a:t>LINE Beacon</a:t>
            </a:r>
            <a:r>
              <a:rPr lang="zh-TW" altLang="en-US" b="0" i="0" dirty="0">
                <a:solidFill>
                  <a:srgbClr val="777777"/>
                </a:solidFill>
                <a:effectLst/>
                <a:latin typeface="NotoSansTC"/>
              </a:rPr>
              <a:t>功能，必須符合以下條件。⋅開啟智慧手機內的藍牙功能</a:t>
            </a:r>
          </a:p>
          <a:p>
            <a:pPr algn="l"/>
            <a:r>
              <a:rPr lang="zh-TW" altLang="en-US" b="0" i="0" dirty="0">
                <a:solidFill>
                  <a:srgbClr val="777777"/>
                </a:solidFill>
                <a:effectLst/>
                <a:latin typeface="NotoSansTC"/>
              </a:rPr>
              <a:t>⋅於</a:t>
            </a:r>
            <a:r>
              <a:rPr lang="en-US" altLang="zh-TW" b="0" i="0" dirty="0">
                <a:solidFill>
                  <a:srgbClr val="777777"/>
                </a:solidFill>
                <a:effectLst/>
                <a:latin typeface="NotoSansTC"/>
              </a:rPr>
              <a:t>LINE</a:t>
            </a:r>
            <a:r>
              <a:rPr lang="zh-TW" altLang="en-US" b="0" i="0" dirty="0">
                <a:solidFill>
                  <a:srgbClr val="777777"/>
                </a:solidFill>
                <a:effectLst/>
                <a:latin typeface="NotoSansTC"/>
              </a:rPr>
              <a:t>依序點選</a:t>
            </a:r>
            <a:r>
              <a:rPr lang="zh-TW" altLang="en-US" b="1" i="0" dirty="0">
                <a:solidFill>
                  <a:srgbClr val="1E1E1E"/>
                </a:solidFill>
                <a:effectLst/>
                <a:latin typeface="NotoSansTC"/>
              </a:rPr>
              <a:t>「設定」</a:t>
            </a:r>
            <a:r>
              <a:rPr lang="zh-TW" altLang="en-US" b="0" i="0" dirty="0">
                <a:solidFill>
                  <a:srgbClr val="777777"/>
                </a:solidFill>
                <a:effectLst/>
                <a:latin typeface="NotoSansTC"/>
              </a:rPr>
              <a:t>＞</a:t>
            </a:r>
            <a:r>
              <a:rPr lang="zh-TW" altLang="en-US" b="1" i="0" dirty="0">
                <a:solidFill>
                  <a:srgbClr val="1E1E1E"/>
                </a:solidFill>
                <a:effectLst/>
                <a:latin typeface="NotoSansTC"/>
              </a:rPr>
              <a:t>「隱私設定」</a:t>
            </a:r>
            <a:r>
              <a:rPr lang="zh-TW" altLang="en-US" b="0" i="0" dirty="0">
                <a:solidFill>
                  <a:srgbClr val="777777"/>
                </a:solidFill>
                <a:effectLst/>
                <a:latin typeface="NotoSansTC"/>
              </a:rPr>
              <a:t>＞</a:t>
            </a:r>
            <a:r>
              <a:rPr lang="zh-TW" altLang="en-US" b="1" i="0" dirty="0">
                <a:solidFill>
                  <a:srgbClr val="1E1E1E"/>
                </a:solidFill>
                <a:effectLst/>
                <a:latin typeface="NotoSansTC"/>
              </a:rPr>
              <a:t>「提供使用資料」</a:t>
            </a:r>
            <a:r>
              <a:rPr lang="zh-TW" altLang="en-US" b="0" i="0" dirty="0">
                <a:solidFill>
                  <a:srgbClr val="777777"/>
                </a:solidFill>
                <a:effectLst/>
                <a:latin typeface="NotoSansTC"/>
              </a:rPr>
              <a:t>後，開啟</a:t>
            </a:r>
            <a:r>
              <a:rPr lang="zh-TW" altLang="en-US" b="1" i="0" dirty="0">
                <a:solidFill>
                  <a:srgbClr val="1E1E1E"/>
                </a:solidFill>
                <a:effectLst/>
                <a:latin typeface="NotoSansTC"/>
              </a:rPr>
              <a:t>「</a:t>
            </a:r>
            <a:r>
              <a:rPr lang="en-US" altLang="zh-TW" b="1" i="0" dirty="0">
                <a:solidFill>
                  <a:srgbClr val="1E1E1E"/>
                </a:solidFill>
                <a:effectLst/>
                <a:latin typeface="NotoSansTC"/>
              </a:rPr>
              <a:t>LINE Beacon</a:t>
            </a:r>
            <a:r>
              <a:rPr lang="zh-TW" altLang="en-US" b="1" i="0" dirty="0">
                <a:solidFill>
                  <a:srgbClr val="1E1E1E"/>
                </a:solidFill>
                <a:effectLst/>
                <a:latin typeface="NotoSansTC"/>
              </a:rPr>
              <a:t>」</a:t>
            </a:r>
            <a:r>
              <a:rPr lang="zh-TW" altLang="en-US" b="0" i="0" dirty="0">
                <a:solidFill>
                  <a:srgbClr val="777777"/>
                </a:solidFill>
                <a:effectLst/>
                <a:latin typeface="NotoSansTC"/>
              </a:rPr>
              <a:t>的設定</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74</a:t>
            </a:fld>
            <a:endParaRPr lang="zh-TW" altLang="en-US"/>
          </a:p>
        </p:txBody>
      </p:sp>
    </p:spTree>
    <p:extLst>
      <p:ext uri="{BB962C8B-B14F-4D97-AF65-F5344CB8AC3E}">
        <p14:creationId xmlns:p14="http://schemas.microsoft.com/office/powerpoint/2010/main" val="702029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179C-E951-EE08-2351-A2A7FA73BE5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BE328DC-13BB-FFD4-6998-068960BA764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91ECD6E-3B0D-54D2-B635-71A410BDA203}"/>
              </a:ext>
            </a:extLst>
          </p:cNvPr>
          <p:cNvSpPr>
            <a:spLocks noGrp="1"/>
          </p:cNvSpPr>
          <p:nvPr>
            <p:ph type="body" idx="1"/>
          </p:nvPr>
        </p:nvSpPr>
        <p:spPr/>
        <p:txBody>
          <a:bodyPr/>
          <a:lstStyle/>
          <a:p>
            <a:pPr algn="l"/>
            <a:r>
              <a:rPr lang="zh-TW" altLang="en-US" b="1" i="0" dirty="0">
                <a:solidFill>
                  <a:srgbClr val="06C755"/>
                </a:solidFill>
                <a:effectLst/>
                <a:latin typeface="NotoSansTC"/>
              </a:rPr>
              <a:t>如何使用</a:t>
            </a:r>
            <a:r>
              <a:rPr lang="en-US" altLang="zh-TW" b="1" i="0" dirty="0">
                <a:solidFill>
                  <a:srgbClr val="06C755"/>
                </a:solidFill>
                <a:effectLst/>
                <a:latin typeface="NotoSansTC"/>
              </a:rPr>
              <a:t>LINE Beacon</a:t>
            </a:r>
            <a:r>
              <a:rPr lang="zh-TW" altLang="en-US" b="1" i="0" dirty="0">
                <a:solidFill>
                  <a:srgbClr val="06C755"/>
                </a:solidFill>
                <a:effectLst/>
                <a:latin typeface="NotoSansTC"/>
              </a:rPr>
              <a:t>功能？</a:t>
            </a:r>
          </a:p>
          <a:p>
            <a:pPr algn="l"/>
            <a:r>
              <a:rPr lang="zh-TW" altLang="en-US" b="0" i="0" dirty="0">
                <a:solidFill>
                  <a:srgbClr val="777777"/>
                </a:solidFill>
                <a:effectLst/>
                <a:latin typeface="NotoSansTC"/>
              </a:rPr>
              <a:t>若希望使用</a:t>
            </a:r>
            <a:r>
              <a:rPr lang="en-US" altLang="zh-TW" b="0" i="0" dirty="0">
                <a:solidFill>
                  <a:srgbClr val="777777"/>
                </a:solidFill>
                <a:effectLst/>
                <a:latin typeface="NotoSansTC"/>
              </a:rPr>
              <a:t>LINE Beacon</a:t>
            </a:r>
            <a:r>
              <a:rPr lang="zh-TW" altLang="en-US" b="0" i="0" dirty="0">
                <a:solidFill>
                  <a:srgbClr val="777777"/>
                </a:solidFill>
                <a:effectLst/>
                <a:latin typeface="NotoSansTC"/>
              </a:rPr>
              <a:t>功能，必須符合以下條件。⋅開啟智慧手機內的藍牙功能</a:t>
            </a:r>
          </a:p>
          <a:p>
            <a:pPr algn="l"/>
            <a:r>
              <a:rPr lang="zh-TW" altLang="en-US" b="0" i="0" dirty="0">
                <a:solidFill>
                  <a:srgbClr val="777777"/>
                </a:solidFill>
                <a:effectLst/>
                <a:latin typeface="NotoSansTC"/>
              </a:rPr>
              <a:t>⋅於</a:t>
            </a:r>
            <a:r>
              <a:rPr lang="en-US" altLang="zh-TW" b="0" i="0" dirty="0">
                <a:solidFill>
                  <a:srgbClr val="777777"/>
                </a:solidFill>
                <a:effectLst/>
                <a:latin typeface="NotoSansTC"/>
              </a:rPr>
              <a:t>LINE</a:t>
            </a:r>
            <a:r>
              <a:rPr lang="zh-TW" altLang="en-US" b="0" i="0" dirty="0">
                <a:solidFill>
                  <a:srgbClr val="777777"/>
                </a:solidFill>
                <a:effectLst/>
                <a:latin typeface="NotoSansTC"/>
              </a:rPr>
              <a:t>依序點選</a:t>
            </a:r>
            <a:r>
              <a:rPr lang="zh-TW" altLang="en-US" b="1" i="0" dirty="0">
                <a:solidFill>
                  <a:srgbClr val="1E1E1E"/>
                </a:solidFill>
                <a:effectLst/>
                <a:latin typeface="NotoSansTC"/>
              </a:rPr>
              <a:t>「設定」</a:t>
            </a:r>
            <a:r>
              <a:rPr lang="zh-TW" altLang="en-US" b="0" i="0" dirty="0">
                <a:solidFill>
                  <a:srgbClr val="777777"/>
                </a:solidFill>
                <a:effectLst/>
                <a:latin typeface="NotoSansTC"/>
              </a:rPr>
              <a:t>＞</a:t>
            </a:r>
            <a:r>
              <a:rPr lang="zh-TW" altLang="en-US" b="1" i="0" dirty="0">
                <a:solidFill>
                  <a:srgbClr val="1E1E1E"/>
                </a:solidFill>
                <a:effectLst/>
                <a:latin typeface="NotoSansTC"/>
              </a:rPr>
              <a:t>「隱私設定」</a:t>
            </a:r>
            <a:r>
              <a:rPr lang="zh-TW" altLang="en-US" b="0" i="0" dirty="0">
                <a:solidFill>
                  <a:srgbClr val="777777"/>
                </a:solidFill>
                <a:effectLst/>
                <a:latin typeface="NotoSansTC"/>
              </a:rPr>
              <a:t>＞</a:t>
            </a:r>
            <a:r>
              <a:rPr lang="zh-TW" altLang="en-US" b="1" i="0" dirty="0">
                <a:solidFill>
                  <a:srgbClr val="1E1E1E"/>
                </a:solidFill>
                <a:effectLst/>
                <a:latin typeface="NotoSansTC"/>
              </a:rPr>
              <a:t>「提供使用資料」</a:t>
            </a:r>
            <a:r>
              <a:rPr lang="zh-TW" altLang="en-US" b="0" i="0" dirty="0">
                <a:solidFill>
                  <a:srgbClr val="777777"/>
                </a:solidFill>
                <a:effectLst/>
                <a:latin typeface="NotoSansTC"/>
              </a:rPr>
              <a:t>後，開啟</a:t>
            </a:r>
            <a:r>
              <a:rPr lang="zh-TW" altLang="en-US" b="1" i="0" dirty="0">
                <a:solidFill>
                  <a:srgbClr val="1E1E1E"/>
                </a:solidFill>
                <a:effectLst/>
                <a:latin typeface="NotoSansTC"/>
              </a:rPr>
              <a:t>「</a:t>
            </a:r>
            <a:r>
              <a:rPr lang="en-US" altLang="zh-TW" b="1" i="0" dirty="0">
                <a:solidFill>
                  <a:srgbClr val="1E1E1E"/>
                </a:solidFill>
                <a:effectLst/>
                <a:latin typeface="NotoSansTC"/>
              </a:rPr>
              <a:t>LINE Beacon</a:t>
            </a:r>
            <a:r>
              <a:rPr lang="zh-TW" altLang="en-US" b="1" i="0" dirty="0">
                <a:solidFill>
                  <a:srgbClr val="1E1E1E"/>
                </a:solidFill>
                <a:effectLst/>
                <a:latin typeface="NotoSansTC"/>
              </a:rPr>
              <a:t>」</a:t>
            </a:r>
            <a:r>
              <a:rPr lang="zh-TW" altLang="en-US" b="0" i="0" dirty="0">
                <a:solidFill>
                  <a:srgbClr val="777777"/>
                </a:solidFill>
                <a:effectLst/>
                <a:latin typeface="NotoSansTC"/>
              </a:rPr>
              <a:t>的設定</a:t>
            </a:r>
          </a:p>
          <a:p>
            <a:endParaRPr lang="zh-TW" altLang="en-US" dirty="0"/>
          </a:p>
        </p:txBody>
      </p:sp>
      <p:sp>
        <p:nvSpPr>
          <p:cNvPr id="4" name="投影片編號版面配置區 3">
            <a:extLst>
              <a:ext uri="{FF2B5EF4-FFF2-40B4-BE49-F238E27FC236}">
                <a16:creationId xmlns:a16="http://schemas.microsoft.com/office/drawing/2014/main" id="{1CF41BEB-EA5B-9BAA-B728-41A9D12C5A5C}"/>
              </a:ext>
            </a:extLst>
          </p:cNvPr>
          <p:cNvSpPr>
            <a:spLocks noGrp="1"/>
          </p:cNvSpPr>
          <p:nvPr>
            <p:ph type="sldNum" sz="quarter" idx="5"/>
          </p:nvPr>
        </p:nvSpPr>
        <p:spPr/>
        <p:txBody>
          <a:bodyPr/>
          <a:lstStyle/>
          <a:p>
            <a:fld id="{F18A0BFF-6330-4569-975E-B50BF169FA45}" type="slidenum">
              <a:rPr lang="zh-TW" altLang="en-US" smtClean="0"/>
              <a:t>75</a:t>
            </a:fld>
            <a:endParaRPr lang="zh-TW" altLang="en-US"/>
          </a:p>
        </p:txBody>
      </p:sp>
    </p:spTree>
    <p:extLst>
      <p:ext uri="{BB962C8B-B14F-4D97-AF65-F5344CB8AC3E}">
        <p14:creationId xmlns:p14="http://schemas.microsoft.com/office/powerpoint/2010/main" val="49560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C5264FA-C04B-CE82-4872-99DCAB06052A}"/>
              </a:ext>
            </a:extLst>
          </p:cNvPr>
          <p:cNvSpPr>
            <a:spLocks noGrp="1" noRot="1" noChangeAspect="1" noChangeArrowheads="1" noTextEdit="1"/>
          </p:cNvSpPr>
          <p:nvPr>
            <p:ph type="sldImg"/>
          </p:nvPr>
        </p:nvSpPr>
        <p:spPr>
          <a:xfrm>
            <a:off x="569913" y="838200"/>
            <a:ext cx="5410200" cy="3044825"/>
          </a:xfrm>
          <a:ln/>
        </p:spPr>
      </p:sp>
      <p:sp>
        <p:nvSpPr>
          <p:cNvPr id="72707" name="Rectangle 3">
            <a:extLst>
              <a:ext uri="{FF2B5EF4-FFF2-40B4-BE49-F238E27FC236}">
                <a16:creationId xmlns:a16="http://schemas.microsoft.com/office/drawing/2014/main" id="{E9FA2F6C-0829-6E51-BA8C-ED7A8963D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2560140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FEF65A6C-15F7-46D2-A84A-0F1550D484B6}"/>
              </a:ext>
            </a:extLst>
          </p:cNvPr>
          <p:cNvSpPr>
            <a:spLocks noGrp="1" noRot="1" noChangeAspect="1" noChangeArrowheads="1" noTextEdit="1"/>
          </p:cNvSpPr>
          <p:nvPr>
            <p:ph type="sldImg"/>
          </p:nvPr>
        </p:nvSpPr>
        <p:spPr>
          <a:xfrm>
            <a:off x="569913" y="838200"/>
            <a:ext cx="5410200" cy="3044825"/>
          </a:xfrm>
          <a:ln/>
        </p:spPr>
      </p:sp>
      <p:sp>
        <p:nvSpPr>
          <p:cNvPr id="175107" name="Rectangle 3">
            <a:extLst>
              <a:ext uri="{FF2B5EF4-FFF2-40B4-BE49-F238E27FC236}">
                <a16:creationId xmlns:a16="http://schemas.microsoft.com/office/drawing/2014/main" id="{9C321213-5A5D-4D1D-972E-FCA2881B4C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zh-TW" sz="1200" kern="1200" dirty="0">
                <a:solidFill>
                  <a:schemeClr val="tx1"/>
                </a:solidFill>
                <a:effectLst/>
                <a:latin typeface="+mn-lt"/>
                <a:ea typeface="+mn-ea"/>
                <a:cs typeface="+mn-cs"/>
              </a:rPr>
              <a:t>從照片中抽取出來的</a:t>
            </a:r>
            <a:r>
              <a:rPr lang="zh-TW" altLang="zh-TW" sz="1200" b="1" kern="1200" dirty="0">
                <a:solidFill>
                  <a:schemeClr val="tx1"/>
                </a:solidFill>
                <a:effectLst/>
                <a:latin typeface="+mn-lt"/>
                <a:ea typeface="+mn-ea"/>
                <a:cs typeface="+mn-cs"/>
              </a:rPr>
              <a:t>特徵點（</a:t>
            </a:r>
            <a:r>
              <a:rPr lang="en-US" altLang="zh-TW" sz="1200" b="1" kern="1200" dirty="0">
                <a:solidFill>
                  <a:schemeClr val="tx1"/>
                </a:solidFill>
                <a:effectLst/>
                <a:latin typeface="+mn-lt"/>
                <a:ea typeface="+mn-ea"/>
                <a:cs typeface="+mn-cs"/>
              </a:rPr>
              <a:t>feature points</a:t>
            </a:r>
            <a:r>
              <a:rPr lang="zh-TW" altLang="zh-TW" sz="1200" b="1" kern="1200" dirty="0">
                <a:solidFill>
                  <a:schemeClr val="tx1"/>
                </a:solidFill>
                <a:effectLst/>
                <a:latin typeface="+mn-lt"/>
                <a:ea typeface="+mn-ea"/>
                <a:cs typeface="+mn-cs"/>
              </a:rPr>
              <a:t>）或參考點</a:t>
            </a:r>
            <a:r>
              <a:rPr lang="zh-TW" altLang="zh-TW" sz="1200" kern="1200" dirty="0">
                <a:solidFill>
                  <a:schemeClr val="tx1"/>
                </a:solidFill>
                <a:effectLst/>
                <a:latin typeface="+mn-lt"/>
                <a:ea typeface="+mn-ea"/>
                <a:cs typeface="+mn-cs"/>
              </a:rPr>
              <a:t>，可用來重建三維模型。每個點都對應足部表面的特定位置</a:t>
            </a:r>
          </a:p>
          <a:p>
            <a:pPr lvl="0"/>
            <a:r>
              <a:rPr lang="zh-TW" altLang="zh-TW" sz="1200" kern="1200" dirty="0">
                <a:solidFill>
                  <a:schemeClr val="tx1"/>
                </a:solidFill>
                <a:effectLst/>
                <a:latin typeface="+mn-lt"/>
                <a:ea typeface="+mn-ea"/>
                <a:cs typeface="+mn-cs"/>
              </a:rPr>
              <a:t>這些點經由影像識別與幾何演算法處理後，可生成一個精確的</a:t>
            </a:r>
            <a:r>
              <a:rPr lang="en-US" altLang="zh-TW" sz="1200" kern="1200" dirty="0">
                <a:solidFill>
                  <a:schemeClr val="tx1"/>
                </a:solidFill>
                <a:effectLst/>
                <a:latin typeface="+mn-lt"/>
                <a:ea typeface="+mn-ea"/>
                <a:cs typeface="+mn-cs"/>
              </a:rPr>
              <a:t> 3D </a:t>
            </a:r>
            <a:r>
              <a:rPr lang="zh-TW" altLang="zh-TW" sz="1200" kern="1200" dirty="0">
                <a:solidFill>
                  <a:schemeClr val="tx1"/>
                </a:solidFill>
                <a:effectLst/>
                <a:latin typeface="+mn-lt"/>
                <a:ea typeface="+mn-ea"/>
                <a:cs typeface="+mn-cs"/>
              </a:rPr>
              <a:t>模型</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這個模型可用於自動生成專屬鞋墊</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涼鞋的</a:t>
            </a:r>
            <a:r>
              <a:rPr lang="en-US" altLang="zh-TW" sz="1200" kern="1200" dirty="0">
                <a:solidFill>
                  <a:schemeClr val="tx1"/>
                </a:solidFill>
                <a:effectLst/>
                <a:latin typeface="+mn-lt"/>
                <a:ea typeface="+mn-ea"/>
                <a:cs typeface="+mn-cs"/>
              </a:rPr>
              <a:t> 3D </a:t>
            </a:r>
            <a:r>
              <a:rPr lang="zh-TW" altLang="zh-TW" sz="1200" kern="1200" dirty="0">
                <a:solidFill>
                  <a:schemeClr val="tx1"/>
                </a:solidFill>
                <a:effectLst/>
                <a:latin typeface="+mn-lt"/>
                <a:ea typeface="+mn-ea"/>
                <a:cs typeface="+mn-cs"/>
              </a:rPr>
              <a:t>列印設計檔</a:t>
            </a:r>
          </a:p>
          <a:p>
            <a:endParaRPr lang="en-US" altLang="zh-TW" dirty="0"/>
          </a:p>
          <a:p>
            <a:endParaRPr lang="en-US" altLang="zh-TW" dirty="0"/>
          </a:p>
          <a:p>
            <a:r>
              <a:rPr lang="zh-TW" altLang="en-US" dirty="0"/>
              <a:t>材質與耐用性   很多 </a:t>
            </a:r>
            <a:r>
              <a:rPr lang="en-US" altLang="zh-TW" dirty="0"/>
              <a:t>3D </a:t>
            </a:r>
            <a:r>
              <a:rPr lang="zh-TW" altLang="en-US" dirty="0"/>
              <a:t>列印材料在彎折、摩擦、拉扯方面性能較弱，尤其在鞋面、鞋底這些部份需要耐用材質 </a:t>
            </a:r>
            <a:endParaRPr lang="en-US" altLang="zh-TW" dirty="0"/>
          </a:p>
          <a:p>
            <a:endParaRPr lang="en-US" altLang="zh-TW" dirty="0">
              <a:latin typeface="Times New Roman" panose="02020603050405020304" pitchFamily="18" charset="0"/>
            </a:endParaRPr>
          </a:p>
          <a:p>
            <a:r>
              <a:rPr lang="zh-TW" altLang="en-US" dirty="0"/>
              <a:t>產能／效率 </a:t>
            </a:r>
            <a:r>
              <a:rPr lang="en-US" altLang="zh-TW" dirty="0"/>
              <a:t>:   3D </a:t>
            </a:r>
            <a:r>
              <a:rPr lang="zh-TW" altLang="en-US" dirty="0"/>
              <a:t>列印（尤其塑料或尼龍類材料）速度並不快；列印精度、失敗率、後處理時間（去支撐、打磨、顏色、組裝）都可能限制產量</a:t>
            </a:r>
            <a:endParaRPr lang="zh-TW" altLang="en-US" dirty="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澤倫斯基本身是娛樂圈出身，熟悉媒體語言</a:t>
            </a:r>
          </a:p>
          <a:p>
            <a:r>
              <a:rPr lang="zh-TW" altLang="en-US" dirty="0"/>
              <a:t>他在成為總統前是知名</a:t>
            </a:r>
            <a:r>
              <a:rPr lang="zh-TW" altLang="en-US" b="1" dirty="0"/>
              <a:t>演員、製作人與喜劇人</a:t>
            </a:r>
            <a:r>
              <a:rPr lang="zh-TW" altLang="en-US" dirty="0"/>
              <a:t>，經營自己的影視公司</a:t>
            </a:r>
            <a:r>
              <a:rPr lang="en-US" altLang="zh-TW" dirty="0"/>
              <a:t>《95</a:t>
            </a:r>
            <a:r>
              <a:rPr lang="zh-TW" altLang="en-US" dirty="0"/>
              <a:t>區工作室</a:t>
            </a:r>
            <a:r>
              <a:rPr lang="en-US" altLang="zh-TW" dirty="0"/>
              <a:t>》</a:t>
            </a:r>
            <a:r>
              <a:rPr lang="zh-TW" altLang="en-US" dirty="0"/>
              <a:t>。</a:t>
            </a:r>
          </a:p>
          <a:p>
            <a:r>
              <a:rPr lang="zh-TW" altLang="en-US" dirty="0"/>
              <a:t>這讓他非常了解如何用視覺、語言、故事包裝信息 </a:t>
            </a:r>
            <a:r>
              <a:rPr lang="en-US" altLang="zh-TW" dirty="0"/>
              <a:t>—— </a:t>
            </a:r>
            <a:r>
              <a:rPr lang="zh-TW" altLang="en-US" dirty="0"/>
              <a:t>這在社群平台上極為重要。</a:t>
            </a:r>
          </a:p>
          <a:p>
            <a:r>
              <a:rPr lang="zh-TW" altLang="en-US" dirty="0"/>
              <a:t>他也曾在</a:t>
            </a:r>
            <a:r>
              <a:rPr lang="en-US" altLang="zh-TW" dirty="0"/>
              <a:t>《</a:t>
            </a:r>
            <a:r>
              <a:rPr lang="zh-TW" altLang="en-US" dirty="0"/>
              <a:t>僕人總統</a:t>
            </a:r>
            <a:r>
              <a:rPr lang="en-US" altLang="zh-TW" dirty="0"/>
              <a:t>》</a:t>
            </a:r>
            <a:r>
              <a:rPr lang="zh-TW" altLang="en-US" dirty="0"/>
              <a:t>影集中扮演總統，這部作品後來幫助他贏得真正的總統選舉。</a:t>
            </a:r>
          </a:p>
          <a:p>
            <a:endParaRPr lang="en-US" altLang="zh-TW" dirty="0"/>
          </a:p>
          <a:p>
            <a:r>
              <a:rPr lang="zh-TW" altLang="en-US" dirty="0"/>
              <a:t>從 </a:t>
            </a:r>
            <a:r>
              <a:rPr lang="en-US" altLang="zh-TW" dirty="0"/>
              <a:t>2022 </a:t>
            </a:r>
            <a:r>
              <a:rPr lang="zh-TW" altLang="en-US" dirty="0"/>
              <a:t>年俄羅斯全面入侵烏克蘭以來，澤倫斯基</a:t>
            </a:r>
            <a:r>
              <a:rPr lang="zh-TW" altLang="en-US" b="1" dirty="0"/>
              <a:t>幾乎每天都透過社群影片對國內外發表談話</a:t>
            </a:r>
            <a:r>
              <a:rPr lang="zh-TW" altLang="en-US" dirty="0"/>
              <a:t>。</a:t>
            </a:r>
          </a:p>
          <a:p>
            <a:r>
              <a:rPr lang="zh-TW" altLang="en-US" dirty="0"/>
              <a:t>平台包含：</a:t>
            </a:r>
          </a:p>
          <a:p>
            <a:r>
              <a:rPr lang="en-US" altLang="zh-TW" b="1" dirty="0"/>
              <a:t>Instagram</a:t>
            </a:r>
            <a:r>
              <a:rPr lang="zh-TW" altLang="en-US" dirty="0"/>
              <a:t>：發布短影片、照片、戰況更新</a:t>
            </a:r>
          </a:p>
          <a:p>
            <a:r>
              <a:rPr lang="en-US" altLang="zh-TW" b="1" dirty="0"/>
              <a:t>Facebook</a:t>
            </a:r>
            <a:r>
              <a:rPr lang="zh-TW" altLang="en-US" dirty="0"/>
              <a:t>：直播演講、官方公告</a:t>
            </a:r>
          </a:p>
          <a:p>
            <a:r>
              <a:rPr lang="en-US" altLang="zh-TW" b="1" dirty="0"/>
              <a:t>YouTube</a:t>
            </a:r>
            <a:r>
              <a:rPr lang="zh-TW" altLang="en-US" dirty="0"/>
              <a:t>：完整影片、對外演說記錄</a:t>
            </a:r>
          </a:p>
          <a:p>
            <a:r>
              <a:rPr lang="en-US" altLang="zh-TW" b="1" dirty="0"/>
              <a:t>Twitter / X</a:t>
            </a:r>
            <a:r>
              <a:rPr lang="zh-TW" altLang="en-US" b="1" dirty="0"/>
              <a:t>（由官方帳號發佈）</a:t>
            </a:r>
            <a:r>
              <a:rPr lang="zh-TW" altLang="en-US" dirty="0"/>
              <a:t>：快速傳播重點資訊與與世界領袖互動</a:t>
            </a:r>
          </a:p>
          <a:p>
            <a:r>
              <a:rPr lang="zh-TW" altLang="en-US" dirty="0"/>
              <a:t>這種即時、直接、不透過傳統媒體過濾的方式，讓全球民眾能第一時間「聽到他說話」、「看到他人在哪裡」、「知道發生什麼」。</a:t>
            </a:r>
          </a:p>
          <a:p>
            <a:endParaRPr lang="zh-TW" altLang="en-US" dirty="0"/>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79</a:t>
            </a:fld>
            <a:endParaRPr lang="zh-TW" altLang="en-US"/>
          </a:p>
        </p:txBody>
      </p:sp>
    </p:spTree>
    <p:extLst>
      <p:ext uri="{BB962C8B-B14F-4D97-AF65-F5344CB8AC3E}">
        <p14:creationId xmlns:p14="http://schemas.microsoft.com/office/powerpoint/2010/main" val="22386890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半導體矽智財（</a:t>
            </a:r>
            <a:r>
              <a:rPr lang="en-US" altLang="zh-TW" b="1" dirty="0"/>
              <a:t>IP Core</a:t>
            </a:r>
            <a:r>
              <a:rPr lang="zh-TW" altLang="en-US" b="1" dirty="0"/>
              <a:t>）</a:t>
            </a:r>
            <a:r>
              <a:rPr lang="zh-TW" altLang="en-US" dirty="0"/>
              <a:t> 是指可重複使用的電路設計模組，用來嵌入在晶片中，提供特定功能。</a:t>
            </a:r>
          </a:p>
        </p:txBody>
      </p:sp>
      <p:sp>
        <p:nvSpPr>
          <p:cNvPr id="4" name="投影片編號版面配置區 3"/>
          <p:cNvSpPr>
            <a:spLocks noGrp="1"/>
          </p:cNvSpPr>
          <p:nvPr>
            <p:ph type="sldNum" sz="quarter" idx="5"/>
          </p:nvPr>
        </p:nvSpPr>
        <p:spPr/>
        <p:txBody>
          <a:bodyPr/>
          <a:lstStyle/>
          <a:p>
            <a:fld id="{F18A0BFF-6330-4569-975E-B50BF169FA45}" type="slidenum">
              <a:rPr lang="zh-TW" altLang="en-US" smtClean="0"/>
              <a:t>87</a:t>
            </a:fld>
            <a:endParaRPr lang="zh-TW" altLang="en-US"/>
          </a:p>
        </p:txBody>
      </p:sp>
    </p:spTree>
    <p:extLst>
      <p:ext uri="{BB962C8B-B14F-4D97-AF65-F5344CB8AC3E}">
        <p14:creationId xmlns:p14="http://schemas.microsoft.com/office/powerpoint/2010/main" val="1308721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A35A6A76-AC3D-80F9-D036-1BE62A55F9D2}"/>
              </a:ext>
            </a:extLst>
          </p:cNvPr>
          <p:cNvSpPr>
            <a:spLocks noGrp="1" noRot="1" noChangeAspect="1" noChangeArrowheads="1" noTextEdit="1"/>
          </p:cNvSpPr>
          <p:nvPr>
            <p:ph type="sldImg"/>
          </p:nvPr>
        </p:nvSpPr>
        <p:spPr>
          <a:ln/>
        </p:spPr>
      </p:sp>
      <p:sp>
        <p:nvSpPr>
          <p:cNvPr id="146435" name="Notes Placeholder 2">
            <a:extLst>
              <a:ext uri="{FF2B5EF4-FFF2-40B4-BE49-F238E27FC236}">
                <a16:creationId xmlns:a16="http://schemas.microsoft.com/office/drawing/2014/main" id="{CCFAC9B5-2AD1-6A7C-9328-1BA510C16C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600"/>
              </a:spcBef>
              <a:spcAft>
                <a:spcPts val="600"/>
              </a:spcAft>
            </a:pP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百特醫療</a:t>
            </a:r>
            <a:r>
              <a:rPr lang="zh-TW" altLang="en-US"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 </a:t>
            </a:r>
            <a:r>
              <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(Baxter International Inc.)</a:t>
            </a: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於</a:t>
            </a:r>
            <a:r>
              <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1931 </a:t>
            </a: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年由</a:t>
            </a:r>
            <a:r>
              <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Dr. Don Baxter</a:t>
            </a: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創立於美國密西西比州。提供醫院、其他醫療領域及居家護理所使用之醫療產品及服務，在醫療產品界堪稱世界頂尖的製造銷售商，</a:t>
            </a:r>
            <a:endPar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endParaRPr>
          </a:p>
          <a:p>
            <a:pPr>
              <a:spcBef>
                <a:spcPts val="600"/>
              </a:spcBef>
              <a:spcAft>
                <a:spcPts val="600"/>
              </a:spcAft>
            </a:pPr>
            <a:r>
              <a:rPr lang="zh-TW"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提供逾十二萬種的產品給一百個國家的醫療院所及供應商。百特公司產品涵概範圍廣泛，是以能有效地提供消費者物超所值的產品，它並致力研究，以促進醫學進步並維繫該公司在全球市場上的領導地位。</a:t>
            </a:r>
            <a:endParaRPr lang="zh-TW" altLang="zh-TW" sz="1800" dirty="0">
              <a:effectLst/>
              <a:latin typeface="新細明體" panose="02020500000000000000" pitchFamily="18" charset="-120"/>
              <a:ea typeface="新細明體" panose="02020500000000000000" pitchFamily="18" charset="-120"/>
              <a:cs typeface="新細明體" panose="02020500000000000000" pitchFamily="18" charset="-120"/>
            </a:endParaRPr>
          </a:p>
          <a:p>
            <a:pPr algn="l">
              <a:spcBef>
                <a:spcPts val="600"/>
              </a:spcBef>
              <a:spcAft>
                <a:spcPts val="600"/>
              </a:spcAft>
            </a:pPr>
            <a:r>
              <a:rPr lang="en-US" altLang="zh-TW" sz="1800" dirty="0">
                <a:solidFill>
                  <a:srgbClr val="000000"/>
                </a:solidFill>
                <a:effectLst/>
                <a:latin typeface="PT Sans" panose="020B0503020203020204" pitchFamily="34" charset="0"/>
                <a:ea typeface="新細明體" panose="02020500000000000000" pitchFamily="18" charset="-120"/>
                <a:cs typeface="新細明體" panose="02020500000000000000" pitchFamily="18" charset="-120"/>
              </a:rPr>
              <a:t> </a:t>
            </a:r>
            <a:endParaRPr lang="zh-TW" altLang="zh-TW" sz="1800" dirty="0">
              <a:effectLst/>
              <a:latin typeface="新細明體" panose="02020500000000000000" pitchFamily="18" charset="-120"/>
              <a:ea typeface="新細明體" panose="02020500000000000000" pitchFamily="18" charset="-120"/>
              <a:cs typeface="新細明體" panose="02020500000000000000" pitchFamily="18" charset="-120"/>
            </a:endParaRPr>
          </a:p>
          <a:p>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總公司設於伊利諾州的迪耳菲爾德</a:t>
            </a:r>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(Deerfield)</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，在美國本土及世界約一百多個國家設立其分支機構，全球員工總數超過四萬名</a:t>
            </a:r>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(actual no. is 42000)</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，銷售產品超過十二萬種，</a:t>
            </a:r>
            <a:endPar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endParaRPr>
          </a:p>
          <a:p>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產品涵蓋之範圍足以供應美國任何一家醫院所需百分之六十以上的醫療用品。百特公司不僅能滿足醫院醫療之需求，同時也全力提供病人居家治療之所需。</a:t>
            </a:r>
            <a:endPar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endParaRPr>
          </a:p>
          <a:p>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1950</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年代，我們成功地發展出全世界第一部洗腎機；此後，經由不斷的改良與發展，使透析患者的生活能夠趨於便利。</a:t>
            </a:r>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1979</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年，百特開始提供</a:t>
            </a:r>
            <a:r>
              <a:rPr lang="en-US"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CAPD</a:t>
            </a:r>
            <a:r>
              <a:rPr lang="zh-TW" altLang="zh-TW" sz="1800" dirty="0">
                <a:solidFill>
                  <a:srgbClr val="000000"/>
                </a:solidFill>
                <a:effectLst/>
                <a:latin typeface="PT Sans" panose="020B0503020203020204" pitchFamily="34" charset="0"/>
                <a:ea typeface="新細明體" panose="02020500000000000000" pitchFamily="18" charset="-120"/>
                <a:cs typeface="Mangal" panose="02040503050203030202" pitchFamily="18" charset="0"/>
              </a:rPr>
              <a:t>治療，首創「居家透析」的觀念，使患者能在家中自己進行透析治療。在洗腎的領域中，我們一直居於領導的地位；今天，全世界有數以萬計的透析患者經由百特提供的透析服務而維持著生命。我們永遠樂於為需要長期照料的患者提供最完整的服務。</a:t>
            </a:r>
            <a:r>
              <a:rPr lang="zh-TW" altLang="zh-TW" sz="1800" dirty="0">
                <a:solidFill>
                  <a:srgbClr val="000000"/>
                </a:solidFill>
                <a:effectLst/>
                <a:ea typeface="PT Sans" panose="020B0503020203020204" pitchFamily="34" charset="0"/>
                <a:cs typeface="Mangal" panose="02040503050203030202" pitchFamily="18" charset="0"/>
              </a:rPr>
              <a:t> </a:t>
            </a:r>
            <a:endParaRPr lang="zh-TW" altLang="zh-TW" dirty="0">
              <a:latin typeface="Times New Roman" panose="02020603050405020304" pitchFamily="18" charset="0"/>
            </a:endParaRPr>
          </a:p>
        </p:txBody>
      </p:sp>
      <p:sp>
        <p:nvSpPr>
          <p:cNvPr id="146436" name="Slide Number Placeholder 3">
            <a:extLst>
              <a:ext uri="{FF2B5EF4-FFF2-40B4-BE49-F238E27FC236}">
                <a16:creationId xmlns:a16="http://schemas.microsoft.com/office/drawing/2014/main" id="{3A5A46B7-6916-0436-4AF1-101667420A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8CC7A6-739F-4352-9131-3E0293059339}" type="slidenum">
              <a:rPr lang="en-US" altLang="zh-TW" smtClean="0">
                <a:latin typeface="Tahoma" panose="020B0604030504040204" pitchFamily="34" charset="0"/>
              </a:rPr>
              <a:pPr>
                <a:spcBef>
                  <a:spcPct val="0"/>
                </a:spcBef>
              </a:pPr>
              <a:t>90</a:t>
            </a:fld>
            <a:endParaRPr lang="en-US" altLang="zh-TW">
              <a:latin typeface="Tahoma" panose="020B060403050404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C1284295-E57E-F2E6-D51E-B1D84390B082}"/>
              </a:ext>
            </a:extLst>
          </p:cNvPr>
          <p:cNvSpPr>
            <a:spLocks noGrp="1" noRot="1" noChangeAspect="1" noChangeArrowheads="1" noTextEdit="1"/>
          </p:cNvSpPr>
          <p:nvPr>
            <p:ph type="sldImg"/>
          </p:nvPr>
        </p:nvSpPr>
        <p:spPr>
          <a:xfrm>
            <a:off x="381000" y="685800"/>
            <a:ext cx="6096000" cy="3429000"/>
          </a:xfrm>
          <a:ln/>
        </p:spPr>
      </p:sp>
      <p:sp>
        <p:nvSpPr>
          <p:cNvPr id="82947" name="Rectangle 3">
            <a:extLst>
              <a:ext uri="{FF2B5EF4-FFF2-40B4-BE49-F238E27FC236}">
                <a16:creationId xmlns:a16="http://schemas.microsoft.com/office/drawing/2014/main" id="{4831E153-9F6B-390D-BA54-A07B54A5152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599FAE64-3A16-EDBF-21BB-836001474568}"/>
              </a:ext>
            </a:extLst>
          </p:cNvPr>
          <p:cNvSpPr>
            <a:spLocks noGrp="1" noRot="1" noChangeAspect="1" noChangeArrowheads="1" noTextEdit="1"/>
          </p:cNvSpPr>
          <p:nvPr>
            <p:ph type="sldImg"/>
          </p:nvPr>
        </p:nvSpPr>
        <p:spPr>
          <a:xfrm>
            <a:off x="381000" y="685800"/>
            <a:ext cx="6096000" cy="3429000"/>
          </a:xfrm>
          <a:ln/>
        </p:spPr>
      </p:sp>
      <p:sp>
        <p:nvSpPr>
          <p:cNvPr id="84995" name="Rectangle 3">
            <a:extLst>
              <a:ext uri="{FF2B5EF4-FFF2-40B4-BE49-F238E27FC236}">
                <a16:creationId xmlns:a16="http://schemas.microsoft.com/office/drawing/2014/main" id="{BF71925A-DFCC-50AF-4D48-44379F3F09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 一種</a:t>
            </a:r>
            <a:r>
              <a:rPr lang="zh-TW" altLang="en-US" b="1" dirty="0"/>
              <a:t>專門為企業之間的電子資料交換（</a:t>
            </a:r>
            <a:r>
              <a:rPr lang="en-US" altLang="zh-TW" b="1" dirty="0"/>
              <a:t>EDI</a:t>
            </a:r>
            <a:r>
              <a:rPr lang="zh-TW" altLang="en-US" b="1" dirty="0"/>
              <a:t>）而設計的私有網路服務</a:t>
            </a:r>
            <a:r>
              <a:rPr lang="zh-TW" altLang="en-US" dirty="0"/>
              <a:t>，</a:t>
            </a:r>
            <a:endParaRPr lang="zh-TW" altLang="en-US" dirty="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F81040FB-AA4B-5717-AA29-298246B16039}"/>
              </a:ext>
            </a:extLst>
          </p:cNvPr>
          <p:cNvSpPr>
            <a:spLocks noGrp="1" noRot="1" noChangeAspect="1" noChangeArrowheads="1" noTextEdit="1"/>
          </p:cNvSpPr>
          <p:nvPr>
            <p:ph type="sldImg"/>
          </p:nvPr>
        </p:nvSpPr>
        <p:spPr>
          <a:xfrm>
            <a:off x="381000" y="685800"/>
            <a:ext cx="6096000" cy="3429000"/>
          </a:xfrm>
          <a:ln/>
        </p:spPr>
      </p:sp>
      <p:sp>
        <p:nvSpPr>
          <p:cNvPr id="87043" name="Rectangle 3">
            <a:extLst>
              <a:ext uri="{FF2B5EF4-FFF2-40B4-BE49-F238E27FC236}">
                <a16:creationId xmlns:a16="http://schemas.microsoft.com/office/drawing/2014/main" id="{7FD5FA75-BC75-AC9F-D271-73512B132DBF}"/>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投影片影像版面配置區 1">
            <a:extLst>
              <a:ext uri="{FF2B5EF4-FFF2-40B4-BE49-F238E27FC236}">
                <a16:creationId xmlns:a16="http://schemas.microsoft.com/office/drawing/2014/main" id="{57692218-0114-C047-0D57-1DD1FA56449F}"/>
              </a:ext>
            </a:extLst>
          </p:cNvPr>
          <p:cNvSpPr>
            <a:spLocks noGrp="1" noRot="1" noChangeAspect="1" noChangeArrowheads="1" noTextEdit="1"/>
          </p:cNvSpPr>
          <p:nvPr>
            <p:ph type="sldImg"/>
          </p:nvPr>
        </p:nvSpPr>
        <p:spPr>
          <a:ln/>
        </p:spPr>
      </p:sp>
      <p:sp>
        <p:nvSpPr>
          <p:cNvPr id="79875" name="備忘稿版面配置區 2">
            <a:extLst>
              <a:ext uri="{FF2B5EF4-FFF2-40B4-BE49-F238E27FC236}">
                <a16:creationId xmlns:a16="http://schemas.microsoft.com/office/drawing/2014/main" id="{8B15E6C4-15F3-C33C-3E5F-7AC2653B0D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79876" name="投影片編號版面配置區 3">
            <a:extLst>
              <a:ext uri="{FF2B5EF4-FFF2-40B4-BE49-F238E27FC236}">
                <a16:creationId xmlns:a16="http://schemas.microsoft.com/office/drawing/2014/main" id="{2EE76659-7C57-29DD-A5B4-1D2AB99991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EC4410A1-7775-457A-BB6E-93C25410FAE3}" type="slidenum">
              <a:rPr lang="zh-TW" altLang="en-US" smtClean="0"/>
              <a:pPr/>
              <a:t>8</a:t>
            </a:fld>
            <a:endParaRPr lang="en-US" altLang="zh-TW"/>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C8D84EA-F6DA-C0C5-794B-082A93DE2BF1}"/>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756378C3-9F55-297E-FFFC-EBEBFD2046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D290E-4B06-F32D-6318-BC210D66D189}"/>
            </a:ext>
          </a:extLst>
        </p:cNvPr>
        <p:cNvGrpSpPr/>
        <p:nvPr/>
      </p:nvGrpSpPr>
      <p:grpSpPr>
        <a:xfrm>
          <a:off x="0" y="0"/>
          <a:ext cx="0" cy="0"/>
          <a:chOff x="0" y="0"/>
          <a:chExt cx="0" cy="0"/>
        </a:xfrm>
      </p:grpSpPr>
      <p:sp>
        <p:nvSpPr>
          <p:cNvPr id="89090" name="Rectangle 2">
            <a:extLst>
              <a:ext uri="{FF2B5EF4-FFF2-40B4-BE49-F238E27FC236}">
                <a16:creationId xmlns:a16="http://schemas.microsoft.com/office/drawing/2014/main" id="{B53D7F8F-B993-0967-B57F-3A9DF0411EAF}"/>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69D3DEC3-9ED6-A087-B344-B5C525E863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把 </a:t>
            </a:r>
            <a:r>
              <a:rPr lang="en-US" altLang="zh-TW" dirty="0"/>
              <a:t>API </a:t>
            </a:r>
            <a:r>
              <a:rPr lang="zh-TW" altLang="en-US" dirty="0"/>
              <a:t>想像成一個「餐廳的點餐服務員」：你不需要進廚房（系統內部）也不需要知道怎麼煮（業務邏輯），只要會點餐（呼叫 </a:t>
            </a:r>
            <a:r>
              <a:rPr lang="en-US" altLang="zh-TW" dirty="0"/>
              <a:t>API</a:t>
            </a:r>
            <a:r>
              <a:rPr lang="zh-TW" altLang="en-US" dirty="0"/>
              <a:t>）就可以。</a:t>
            </a:r>
            <a:endParaRPr lang="en-US" altLang="zh-TW" dirty="0"/>
          </a:p>
          <a:p>
            <a:endParaRPr lang="en-US" altLang="zh-TW" dirty="0">
              <a:latin typeface="Times New Roman" panose="02020603050405020304" pitchFamily="18" charset="0"/>
            </a:endParaRPr>
          </a:p>
          <a:p>
            <a:r>
              <a:rPr lang="zh-TW" altLang="zh-TW" sz="1200" kern="1200" dirty="0">
                <a:solidFill>
                  <a:schemeClr val="tx1"/>
                </a:solidFill>
                <a:effectLst/>
                <a:latin typeface="+mn-lt"/>
                <a:ea typeface="+mn-ea"/>
                <a:cs typeface="+mn-cs"/>
              </a:rPr>
              <a:t>在使用任何</a:t>
            </a:r>
            <a:r>
              <a:rPr lang="en-US" altLang="zh-TW" sz="1200" kern="1200" dirty="0">
                <a:solidFill>
                  <a:schemeClr val="tx1"/>
                </a:solidFill>
                <a:effectLst/>
                <a:latin typeface="+mn-lt"/>
                <a:ea typeface="+mn-ea"/>
                <a:cs typeface="+mn-cs"/>
              </a:rPr>
              <a:t> API </a:t>
            </a:r>
            <a:r>
              <a:rPr lang="zh-TW" altLang="zh-TW" sz="1200" kern="1200" dirty="0">
                <a:solidFill>
                  <a:schemeClr val="tx1"/>
                </a:solidFill>
                <a:effectLst/>
                <a:latin typeface="+mn-lt"/>
                <a:ea typeface="+mn-ea"/>
                <a:cs typeface="+mn-cs"/>
              </a:rPr>
              <a:t>查詢訂單前，你需要：</a:t>
            </a:r>
          </a:p>
          <a:p>
            <a:pPr lvl="0"/>
            <a:r>
              <a:rPr lang="en-US" altLang="zh-TW" sz="1200" b="1" kern="1200" dirty="0">
                <a:solidFill>
                  <a:schemeClr val="tx1"/>
                </a:solidFill>
                <a:effectLst/>
                <a:latin typeface="+mn-lt"/>
                <a:ea typeface="+mn-ea"/>
                <a:cs typeface="+mn-cs"/>
              </a:rPr>
              <a:t>API </a:t>
            </a:r>
            <a:r>
              <a:rPr lang="zh-TW" altLang="zh-TW" sz="1200" b="1" kern="1200" dirty="0">
                <a:solidFill>
                  <a:schemeClr val="tx1"/>
                </a:solidFill>
                <a:effectLst/>
                <a:latin typeface="+mn-lt"/>
                <a:ea typeface="+mn-ea"/>
                <a:cs typeface="+mn-cs"/>
              </a:rPr>
              <a:t>權限金鑰（</a:t>
            </a:r>
            <a:r>
              <a:rPr lang="en-US" altLang="zh-TW" sz="1200" b="1" kern="1200" dirty="0">
                <a:solidFill>
                  <a:schemeClr val="tx1"/>
                </a:solidFill>
                <a:effectLst/>
                <a:latin typeface="+mn-lt"/>
                <a:ea typeface="+mn-ea"/>
                <a:cs typeface="+mn-cs"/>
              </a:rPr>
              <a:t>API Key</a:t>
            </a:r>
            <a:r>
              <a:rPr lang="zh-TW" altLang="zh-TW" sz="1200" b="1" kern="1200" dirty="0">
                <a:solidFill>
                  <a:schemeClr val="tx1"/>
                </a:solidFill>
                <a:effectLst/>
                <a:latin typeface="+mn-lt"/>
                <a:ea typeface="+mn-ea"/>
                <a:cs typeface="+mn-cs"/>
              </a:rPr>
              <a:t>）或</a:t>
            </a:r>
            <a:r>
              <a:rPr lang="en-US" altLang="zh-TW" sz="1200" b="1" kern="1200" dirty="0">
                <a:solidFill>
                  <a:schemeClr val="tx1"/>
                </a:solidFill>
                <a:effectLst/>
                <a:latin typeface="+mn-lt"/>
                <a:ea typeface="+mn-ea"/>
                <a:cs typeface="+mn-cs"/>
              </a:rPr>
              <a:t> Token</a:t>
            </a:r>
            <a:r>
              <a:rPr lang="zh-TW" altLang="zh-TW" sz="1200" kern="1200" dirty="0">
                <a:solidFill>
                  <a:schemeClr val="tx1"/>
                </a:solidFill>
                <a:effectLst/>
                <a:latin typeface="+mn-lt"/>
                <a:ea typeface="+mn-ea"/>
                <a:cs typeface="+mn-cs"/>
              </a:rPr>
              <a:t>：用來授權請求。</a:t>
            </a:r>
          </a:p>
          <a:p>
            <a:pPr lvl="0"/>
            <a:r>
              <a:rPr lang="en-US" altLang="zh-TW" sz="1200" b="1" kern="1200" dirty="0">
                <a:solidFill>
                  <a:schemeClr val="tx1"/>
                </a:solidFill>
                <a:effectLst/>
                <a:latin typeface="+mn-lt"/>
                <a:ea typeface="+mn-ea"/>
                <a:cs typeface="+mn-cs"/>
              </a:rPr>
              <a:t>API </a:t>
            </a:r>
            <a:r>
              <a:rPr lang="zh-TW" altLang="zh-TW" sz="1200" b="1" kern="1200" dirty="0">
                <a:solidFill>
                  <a:schemeClr val="tx1"/>
                </a:solidFill>
                <a:effectLst/>
                <a:latin typeface="+mn-lt"/>
                <a:ea typeface="+mn-ea"/>
                <a:cs typeface="+mn-cs"/>
              </a:rPr>
              <a:t>端點（</a:t>
            </a:r>
            <a:r>
              <a:rPr lang="en-US" altLang="zh-TW" sz="1200" b="1" kern="1200" dirty="0">
                <a:solidFill>
                  <a:schemeClr val="tx1"/>
                </a:solidFill>
                <a:effectLst/>
                <a:latin typeface="+mn-lt"/>
                <a:ea typeface="+mn-ea"/>
                <a:cs typeface="+mn-cs"/>
              </a:rPr>
              <a:t>Endpoint</a:t>
            </a:r>
            <a:r>
              <a:rPr lang="zh-TW" altLang="zh-TW" sz="1200" b="1"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：查詢訂單的</a:t>
            </a:r>
            <a:r>
              <a:rPr lang="en-US" altLang="zh-TW" sz="1200" kern="1200" dirty="0">
                <a:solidFill>
                  <a:schemeClr val="tx1"/>
                </a:solidFill>
                <a:effectLst/>
                <a:latin typeface="+mn-lt"/>
                <a:ea typeface="+mn-ea"/>
                <a:cs typeface="+mn-cs"/>
              </a:rPr>
              <a:t> URL</a:t>
            </a:r>
            <a:r>
              <a:rPr lang="zh-TW" altLang="zh-TW" sz="1200" kern="1200" dirty="0">
                <a:solidFill>
                  <a:schemeClr val="tx1"/>
                </a:solidFill>
                <a:effectLst/>
                <a:latin typeface="+mn-lt"/>
                <a:ea typeface="+mn-ea"/>
                <a:cs typeface="+mn-cs"/>
              </a:rPr>
              <a:t>。</a:t>
            </a:r>
          </a:p>
          <a:p>
            <a:pPr lvl="0"/>
            <a:r>
              <a:rPr lang="zh-TW" altLang="zh-TW" sz="1200" b="1" kern="1200" dirty="0">
                <a:solidFill>
                  <a:schemeClr val="tx1"/>
                </a:solidFill>
                <a:effectLst/>
                <a:latin typeface="+mn-lt"/>
                <a:ea typeface="+mn-ea"/>
                <a:cs typeface="+mn-cs"/>
              </a:rPr>
              <a:t>請求方式</a:t>
            </a:r>
            <a:r>
              <a:rPr lang="zh-TW" altLang="zh-TW" sz="1200" kern="1200" dirty="0">
                <a:solidFill>
                  <a:schemeClr val="tx1"/>
                </a:solidFill>
                <a:effectLst/>
                <a:latin typeface="+mn-lt"/>
                <a:ea typeface="+mn-ea"/>
                <a:cs typeface="+mn-cs"/>
              </a:rPr>
              <a:t>：通常是 </a:t>
            </a:r>
            <a:r>
              <a:rPr lang="en-US" altLang="zh-TW" sz="1200" kern="1200" dirty="0">
                <a:solidFill>
                  <a:schemeClr val="tx1"/>
                </a:solidFill>
                <a:effectLst/>
                <a:latin typeface="+mn-lt"/>
                <a:ea typeface="+mn-ea"/>
                <a:cs typeface="+mn-cs"/>
              </a:rPr>
              <a:t>GET</a:t>
            </a:r>
            <a:r>
              <a:rPr lang="zh-TW" altLang="zh-TW" sz="1200" kern="1200" dirty="0">
                <a:solidFill>
                  <a:schemeClr val="tx1"/>
                </a:solidFill>
                <a:effectLst/>
                <a:latin typeface="+mn-lt"/>
                <a:ea typeface="+mn-ea"/>
                <a:cs typeface="+mn-cs"/>
              </a:rPr>
              <a:t>。</a:t>
            </a:r>
          </a:p>
          <a:p>
            <a:pPr lvl="0"/>
            <a:r>
              <a:rPr lang="zh-TW" altLang="zh-TW" sz="1200" b="1" kern="1200" dirty="0">
                <a:solidFill>
                  <a:schemeClr val="tx1"/>
                </a:solidFill>
                <a:effectLst/>
                <a:latin typeface="+mn-lt"/>
                <a:ea typeface="+mn-ea"/>
                <a:cs typeface="+mn-cs"/>
              </a:rPr>
              <a:t>訂單</a:t>
            </a:r>
            <a:r>
              <a:rPr lang="en-US" altLang="zh-TW" sz="1200" b="1" kern="1200" dirty="0">
                <a:solidFill>
                  <a:schemeClr val="tx1"/>
                </a:solidFill>
                <a:effectLst/>
                <a:latin typeface="+mn-lt"/>
                <a:ea typeface="+mn-ea"/>
                <a:cs typeface="+mn-cs"/>
              </a:rPr>
              <a:t> ID </a:t>
            </a:r>
            <a:r>
              <a:rPr lang="zh-TW" altLang="zh-TW" sz="1200" b="1" kern="1200" dirty="0">
                <a:solidFill>
                  <a:schemeClr val="tx1"/>
                </a:solidFill>
                <a:effectLst/>
                <a:latin typeface="+mn-lt"/>
                <a:ea typeface="+mn-ea"/>
                <a:cs typeface="+mn-cs"/>
              </a:rPr>
              <a:t>或查詢參數</a:t>
            </a:r>
            <a:r>
              <a:rPr lang="zh-TW" altLang="zh-TW" sz="1200" kern="1200" dirty="0">
                <a:solidFill>
                  <a:schemeClr val="tx1"/>
                </a:solidFill>
                <a:effectLst/>
                <a:latin typeface="+mn-lt"/>
                <a:ea typeface="+mn-ea"/>
                <a:cs typeface="+mn-cs"/>
              </a:rPr>
              <a:t>：如時間範圍、訂單狀態等。</a:t>
            </a: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41363946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62F21-787E-54E6-561F-C6741A3C3FF3}"/>
            </a:ext>
          </a:extLst>
        </p:cNvPr>
        <p:cNvGrpSpPr/>
        <p:nvPr/>
      </p:nvGrpSpPr>
      <p:grpSpPr>
        <a:xfrm>
          <a:off x="0" y="0"/>
          <a:ext cx="0" cy="0"/>
          <a:chOff x="0" y="0"/>
          <a:chExt cx="0" cy="0"/>
        </a:xfrm>
      </p:grpSpPr>
      <p:sp>
        <p:nvSpPr>
          <p:cNvPr id="89090" name="Rectangle 2">
            <a:extLst>
              <a:ext uri="{FF2B5EF4-FFF2-40B4-BE49-F238E27FC236}">
                <a16:creationId xmlns:a16="http://schemas.microsoft.com/office/drawing/2014/main" id="{4EE4A08C-505F-8352-E9CC-3A060FBF093A}"/>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2E4EA3C0-2C7F-13A1-5A90-F3FB9C25C2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把 </a:t>
            </a:r>
            <a:r>
              <a:rPr lang="en-US" altLang="zh-TW" dirty="0"/>
              <a:t>API </a:t>
            </a:r>
            <a:r>
              <a:rPr lang="zh-TW" altLang="en-US" dirty="0"/>
              <a:t>想像成一個「餐廳的點餐服務員」：你不需要進廚房（系統內部）也不需要知道怎麼煮（業務邏輯），只要會點餐（呼叫 </a:t>
            </a:r>
            <a:r>
              <a:rPr lang="en-US" altLang="zh-TW" dirty="0"/>
              <a:t>API</a:t>
            </a:r>
            <a:r>
              <a:rPr lang="zh-TW" altLang="en-US" dirty="0"/>
              <a:t>）就可以。</a:t>
            </a:r>
            <a:endParaRPr lang="en-US" altLang="zh-TW" dirty="0"/>
          </a:p>
          <a:p>
            <a:endParaRPr lang="en-US" altLang="zh-TW" dirty="0">
              <a:latin typeface="Times New Roman" panose="02020603050405020304" pitchFamily="18" charset="0"/>
            </a:endParaRPr>
          </a:p>
          <a:p>
            <a:r>
              <a:rPr lang="zh-TW" altLang="zh-TW" sz="1200" kern="1200" dirty="0">
                <a:solidFill>
                  <a:schemeClr val="tx1"/>
                </a:solidFill>
                <a:effectLst/>
                <a:latin typeface="+mn-lt"/>
                <a:ea typeface="+mn-ea"/>
                <a:cs typeface="+mn-cs"/>
              </a:rPr>
              <a:t>在使用任何</a:t>
            </a:r>
            <a:r>
              <a:rPr lang="en-US" altLang="zh-TW" sz="1200" kern="1200" dirty="0">
                <a:solidFill>
                  <a:schemeClr val="tx1"/>
                </a:solidFill>
                <a:effectLst/>
                <a:latin typeface="+mn-lt"/>
                <a:ea typeface="+mn-ea"/>
                <a:cs typeface="+mn-cs"/>
              </a:rPr>
              <a:t> API </a:t>
            </a:r>
            <a:r>
              <a:rPr lang="zh-TW" altLang="zh-TW" sz="1200" kern="1200" dirty="0">
                <a:solidFill>
                  <a:schemeClr val="tx1"/>
                </a:solidFill>
                <a:effectLst/>
                <a:latin typeface="+mn-lt"/>
                <a:ea typeface="+mn-ea"/>
                <a:cs typeface="+mn-cs"/>
              </a:rPr>
              <a:t>查詢訂單前，你需要：</a:t>
            </a:r>
          </a:p>
          <a:p>
            <a:pPr lvl="0"/>
            <a:r>
              <a:rPr lang="en-US" altLang="zh-TW" sz="1200" b="1" kern="1200" dirty="0">
                <a:solidFill>
                  <a:schemeClr val="tx1"/>
                </a:solidFill>
                <a:effectLst/>
                <a:latin typeface="+mn-lt"/>
                <a:ea typeface="+mn-ea"/>
                <a:cs typeface="+mn-cs"/>
              </a:rPr>
              <a:t>API </a:t>
            </a:r>
            <a:r>
              <a:rPr lang="zh-TW" altLang="zh-TW" sz="1200" b="1" kern="1200" dirty="0">
                <a:solidFill>
                  <a:schemeClr val="tx1"/>
                </a:solidFill>
                <a:effectLst/>
                <a:latin typeface="+mn-lt"/>
                <a:ea typeface="+mn-ea"/>
                <a:cs typeface="+mn-cs"/>
              </a:rPr>
              <a:t>權限金鑰（</a:t>
            </a:r>
            <a:r>
              <a:rPr lang="en-US" altLang="zh-TW" sz="1200" b="1" kern="1200" dirty="0">
                <a:solidFill>
                  <a:schemeClr val="tx1"/>
                </a:solidFill>
                <a:effectLst/>
                <a:latin typeface="+mn-lt"/>
                <a:ea typeface="+mn-ea"/>
                <a:cs typeface="+mn-cs"/>
              </a:rPr>
              <a:t>API Key</a:t>
            </a:r>
            <a:r>
              <a:rPr lang="zh-TW" altLang="zh-TW" sz="1200" b="1" kern="1200" dirty="0">
                <a:solidFill>
                  <a:schemeClr val="tx1"/>
                </a:solidFill>
                <a:effectLst/>
                <a:latin typeface="+mn-lt"/>
                <a:ea typeface="+mn-ea"/>
                <a:cs typeface="+mn-cs"/>
              </a:rPr>
              <a:t>）或</a:t>
            </a:r>
            <a:r>
              <a:rPr lang="en-US" altLang="zh-TW" sz="1200" b="1" kern="1200" dirty="0">
                <a:solidFill>
                  <a:schemeClr val="tx1"/>
                </a:solidFill>
                <a:effectLst/>
                <a:latin typeface="+mn-lt"/>
                <a:ea typeface="+mn-ea"/>
                <a:cs typeface="+mn-cs"/>
              </a:rPr>
              <a:t> Token</a:t>
            </a:r>
            <a:r>
              <a:rPr lang="zh-TW" altLang="zh-TW" sz="1200" kern="1200" dirty="0">
                <a:solidFill>
                  <a:schemeClr val="tx1"/>
                </a:solidFill>
                <a:effectLst/>
                <a:latin typeface="+mn-lt"/>
                <a:ea typeface="+mn-ea"/>
                <a:cs typeface="+mn-cs"/>
              </a:rPr>
              <a:t>：用來授權請求。</a:t>
            </a:r>
          </a:p>
          <a:p>
            <a:pPr lvl="0"/>
            <a:r>
              <a:rPr lang="en-US" altLang="zh-TW" sz="1200" b="1" kern="1200" dirty="0">
                <a:solidFill>
                  <a:schemeClr val="tx1"/>
                </a:solidFill>
                <a:effectLst/>
                <a:latin typeface="+mn-lt"/>
                <a:ea typeface="+mn-ea"/>
                <a:cs typeface="+mn-cs"/>
              </a:rPr>
              <a:t>API </a:t>
            </a:r>
            <a:r>
              <a:rPr lang="zh-TW" altLang="zh-TW" sz="1200" b="1" kern="1200" dirty="0">
                <a:solidFill>
                  <a:schemeClr val="tx1"/>
                </a:solidFill>
                <a:effectLst/>
                <a:latin typeface="+mn-lt"/>
                <a:ea typeface="+mn-ea"/>
                <a:cs typeface="+mn-cs"/>
              </a:rPr>
              <a:t>端點（</a:t>
            </a:r>
            <a:r>
              <a:rPr lang="en-US" altLang="zh-TW" sz="1200" b="1" kern="1200" dirty="0">
                <a:solidFill>
                  <a:schemeClr val="tx1"/>
                </a:solidFill>
                <a:effectLst/>
                <a:latin typeface="+mn-lt"/>
                <a:ea typeface="+mn-ea"/>
                <a:cs typeface="+mn-cs"/>
              </a:rPr>
              <a:t>Endpoint</a:t>
            </a:r>
            <a:r>
              <a:rPr lang="zh-TW" altLang="zh-TW" sz="1200" b="1"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：查詢訂單的</a:t>
            </a:r>
            <a:r>
              <a:rPr lang="en-US" altLang="zh-TW" sz="1200" kern="1200" dirty="0">
                <a:solidFill>
                  <a:schemeClr val="tx1"/>
                </a:solidFill>
                <a:effectLst/>
                <a:latin typeface="+mn-lt"/>
                <a:ea typeface="+mn-ea"/>
                <a:cs typeface="+mn-cs"/>
              </a:rPr>
              <a:t> URL</a:t>
            </a:r>
            <a:r>
              <a:rPr lang="zh-TW" altLang="zh-TW" sz="1200" kern="1200" dirty="0">
                <a:solidFill>
                  <a:schemeClr val="tx1"/>
                </a:solidFill>
                <a:effectLst/>
                <a:latin typeface="+mn-lt"/>
                <a:ea typeface="+mn-ea"/>
                <a:cs typeface="+mn-cs"/>
              </a:rPr>
              <a:t>。</a:t>
            </a:r>
          </a:p>
          <a:p>
            <a:pPr lvl="0"/>
            <a:r>
              <a:rPr lang="zh-TW" altLang="zh-TW" sz="1200" b="1" kern="1200" dirty="0">
                <a:solidFill>
                  <a:schemeClr val="tx1"/>
                </a:solidFill>
                <a:effectLst/>
                <a:latin typeface="+mn-lt"/>
                <a:ea typeface="+mn-ea"/>
                <a:cs typeface="+mn-cs"/>
              </a:rPr>
              <a:t>請求方式</a:t>
            </a:r>
            <a:r>
              <a:rPr lang="zh-TW" altLang="zh-TW" sz="1200" kern="1200" dirty="0">
                <a:solidFill>
                  <a:schemeClr val="tx1"/>
                </a:solidFill>
                <a:effectLst/>
                <a:latin typeface="+mn-lt"/>
                <a:ea typeface="+mn-ea"/>
                <a:cs typeface="+mn-cs"/>
              </a:rPr>
              <a:t>：通常是 </a:t>
            </a:r>
            <a:r>
              <a:rPr lang="en-US" altLang="zh-TW" sz="1200" kern="1200" dirty="0">
                <a:solidFill>
                  <a:schemeClr val="tx1"/>
                </a:solidFill>
                <a:effectLst/>
                <a:latin typeface="+mn-lt"/>
                <a:ea typeface="+mn-ea"/>
                <a:cs typeface="+mn-cs"/>
              </a:rPr>
              <a:t>GET</a:t>
            </a:r>
            <a:r>
              <a:rPr lang="zh-TW" altLang="zh-TW" sz="1200" kern="1200" dirty="0">
                <a:solidFill>
                  <a:schemeClr val="tx1"/>
                </a:solidFill>
                <a:effectLst/>
                <a:latin typeface="+mn-lt"/>
                <a:ea typeface="+mn-ea"/>
                <a:cs typeface="+mn-cs"/>
              </a:rPr>
              <a:t>。</a:t>
            </a:r>
          </a:p>
          <a:p>
            <a:pPr lvl="0"/>
            <a:r>
              <a:rPr lang="zh-TW" altLang="zh-TW" sz="1200" b="1" kern="1200" dirty="0">
                <a:solidFill>
                  <a:schemeClr val="tx1"/>
                </a:solidFill>
                <a:effectLst/>
                <a:latin typeface="+mn-lt"/>
                <a:ea typeface="+mn-ea"/>
                <a:cs typeface="+mn-cs"/>
              </a:rPr>
              <a:t>訂單</a:t>
            </a:r>
            <a:r>
              <a:rPr lang="en-US" altLang="zh-TW" sz="1200" b="1" kern="1200" dirty="0">
                <a:solidFill>
                  <a:schemeClr val="tx1"/>
                </a:solidFill>
                <a:effectLst/>
                <a:latin typeface="+mn-lt"/>
                <a:ea typeface="+mn-ea"/>
                <a:cs typeface="+mn-cs"/>
              </a:rPr>
              <a:t> ID </a:t>
            </a:r>
            <a:r>
              <a:rPr lang="zh-TW" altLang="zh-TW" sz="1200" b="1" kern="1200" dirty="0">
                <a:solidFill>
                  <a:schemeClr val="tx1"/>
                </a:solidFill>
                <a:effectLst/>
                <a:latin typeface="+mn-lt"/>
                <a:ea typeface="+mn-ea"/>
                <a:cs typeface="+mn-cs"/>
              </a:rPr>
              <a:t>或查詢參數</a:t>
            </a:r>
            <a:r>
              <a:rPr lang="zh-TW" altLang="zh-TW" sz="1200" kern="1200" dirty="0">
                <a:solidFill>
                  <a:schemeClr val="tx1"/>
                </a:solidFill>
                <a:effectLst/>
                <a:latin typeface="+mn-lt"/>
                <a:ea typeface="+mn-ea"/>
                <a:cs typeface="+mn-cs"/>
              </a:rPr>
              <a:t>：如時間範圍、訂單狀態等。</a:t>
            </a: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14678272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A0CAB-B7CA-E0BE-994B-26227922170E}"/>
            </a:ext>
          </a:extLst>
        </p:cNvPr>
        <p:cNvGrpSpPr/>
        <p:nvPr/>
      </p:nvGrpSpPr>
      <p:grpSpPr>
        <a:xfrm>
          <a:off x="0" y="0"/>
          <a:ext cx="0" cy="0"/>
          <a:chOff x="0" y="0"/>
          <a:chExt cx="0" cy="0"/>
        </a:xfrm>
      </p:grpSpPr>
      <p:sp>
        <p:nvSpPr>
          <p:cNvPr id="89090" name="Rectangle 2">
            <a:extLst>
              <a:ext uri="{FF2B5EF4-FFF2-40B4-BE49-F238E27FC236}">
                <a16:creationId xmlns:a16="http://schemas.microsoft.com/office/drawing/2014/main" id="{1AF6E606-4666-EEE1-9C0D-3CCBD157FDC8}"/>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0936EA8A-58A7-E286-7C2D-8BABA4469C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把 </a:t>
            </a:r>
            <a:r>
              <a:rPr lang="en-US" altLang="zh-TW" dirty="0"/>
              <a:t>API </a:t>
            </a:r>
            <a:r>
              <a:rPr lang="zh-TW" altLang="en-US" dirty="0"/>
              <a:t>想像成一個「餐廳的點餐服務員」：你不需要進廚房（系統內部）也不需要知道怎麼煮（業務邏輯），只要會點餐（呼叫 </a:t>
            </a:r>
            <a:r>
              <a:rPr lang="en-US" altLang="zh-TW" dirty="0"/>
              <a:t>API</a:t>
            </a:r>
            <a:r>
              <a:rPr lang="zh-TW" altLang="en-US" dirty="0"/>
              <a:t>）就可以。</a:t>
            </a:r>
            <a:endParaRPr lang="en-US" altLang="zh-TW" dirty="0"/>
          </a:p>
          <a:p>
            <a:endParaRPr lang="en-US" altLang="zh-TW" dirty="0">
              <a:latin typeface="Times New Roman" panose="02020603050405020304" pitchFamily="18" charset="0"/>
            </a:endParaRPr>
          </a:p>
          <a:p>
            <a:r>
              <a:rPr lang="zh-TW" altLang="zh-TW" sz="1200" kern="1200" dirty="0">
                <a:solidFill>
                  <a:schemeClr val="tx1"/>
                </a:solidFill>
                <a:effectLst/>
                <a:latin typeface="+mn-lt"/>
                <a:ea typeface="+mn-ea"/>
                <a:cs typeface="+mn-cs"/>
              </a:rPr>
              <a:t>在使用任何</a:t>
            </a:r>
            <a:r>
              <a:rPr lang="en-US" altLang="zh-TW" sz="1200" kern="1200" dirty="0">
                <a:solidFill>
                  <a:schemeClr val="tx1"/>
                </a:solidFill>
                <a:effectLst/>
                <a:latin typeface="+mn-lt"/>
                <a:ea typeface="+mn-ea"/>
                <a:cs typeface="+mn-cs"/>
              </a:rPr>
              <a:t> API </a:t>
            </a:r>
            <a:r>
              <a:rPr lang="zh-TW" altLang="zh-TW" sz="1200" kern="1200" dirty="0">
                <a:solidFill>
                  <a:schemeClr val="tx1"/>
                </a:solidFill>
                <a:effectLst/>
                <a:latin typeface="+mn-lt"/>
                <a:ea typeface="+mn-ea"/>
                <a:cs typeface="+mn-cs"/>
              </a:rPr>
              <a:t>查詢訂單前，你需要：</a:t>
            </a:r>
          </a:p>
          <a:p>
            <a:pPr lvl="0"/>
            <a:r>
              <a:rPr lang="en-US" altLang="zh-TW" sz="1200" b="1" kern="1200" dirty="0">
                <a:solidFill>
                  <a:schemeClr val="tx1"/>
                </a:solidFill>
                <a:effectLst/>
                <a:latin typeface="+mn-lt"/>
                <a:ea typeface="+mn-ea"/>
                <a:cs typeface="+mn-cs"/>
              </a:rPr>
              <a:t>API </a:t>
            </a:r>
            <a:r>
              <a:rPr lang="zh-TW" altLang="zh-TW" sz="1200" b="1" kern="1200" dirty="0">
                <a:solidFill>
                  <a:schemeClr val="tx1"/>
                </a:solidFill>
                <a:effectLst/>
                <a:latin typeface="+mn-lt"/>
                <a:ea typeface="+mn-ea"/>
                <a:cs typeface="+mn-cs"/>
              </a:rPr>
              <a:t>權限金鑰（</a:t>
            </a:r>
            <a:r>
              <a:rPr lang="en-US" altLang="zh-TW" sz="1200" b="1" kern="1200" dirty="0">
                <a:solidFill>
                  <a:schemeClr val="tx1"/>
                </a:solidFill>
                <a:effectLst/>
                <a:latin typeface="+mn-lt"/>
                <a:ea typeface="+mn-ea"/>
                <a:cs typeface="+mn-cs"/>
              </a:rPr>
              <a:t>API Key</a:t>
            </a:r>
            <a:r>
              <a:rPr lang="zh-TW" altLang="zh-TW" sz="1200" b="1" kern="1200" dirty="0">
                <a:solidFill>
                  <a:schemeClr val="tx1"/>
                </a:solidFill>
                <a:effectLst/>
                <a:latin typeface="+mn-lt"/>
                <a:ea typeface="+mn-ea"/>
                <a:cs typeface="+mn-cs"/>
              </a:rPr>
              <a:t>）或</a:t>
            </a:r>
            <a:r>
              <a:rPr lang="en-US" altLang="zh-TW" sz="1200" b="1" kern="1200" dirty="0">
                <a:solidFill>
                  <a:schemeClr val="tx1"/>
                </a:solidFill>
                <a:effectLst/>
                <a:latin typeface="+mn-lt"/>
                <a:ea typeface="+mn-ea"/>
                <a:cs typeface="+mn-cs"/>
              </a:rPr>
              <a:t> Token</a:t>
            </a:r>
            <a:r>
              <a:rPr lang="zh-TW" altLang="zh-TW" sz="1200" kern="1200" dirty="0">
                <a:solidFill>
                  <a:schemeClr val="tx1"/>
                </a:solidFill>
                <a:effectLst/>
                <a:latin typeface="+mn-lt"/>
                <a:ea typeface="+mn-ea"/>
                <a:cs typeface="+mn-cs"/>
              </a:rPr>
              <a:t>：用來授權請求。</a:t>
            </a:r>
          </a:p>
          <a:p>
            <a:pPr lvl="0"/>
            <a:r>
              <a:rPr lang="en-US" altLang="zh-TW" sz="1200" b="1" kern="1200" dirty="0">
                <a:solidFill>
                  <a:schemeClr val="tx1"/>
                </a:solidFill>
                <a:effectLst/>
                <a:latin typeface="+mn-lt"/>
                <a:ea typeface="+mn-ea"/>
                <a:cs typeface="+mn-cs"/>
              </a:rPr>
              <a:t>API </a:t>
            </a:r>
            <a:r>
              <a:rPr lang="zh-TW" altLang="zh-TW" sz="1200" b="1" kern="1200" dirty="0">
                <a:solidFill>
                  <a:schemeClr val="tx1"/>
                </a:solidFill>
                <a:effectLst/>
                <a:latin typeface="+mn-lt"/>
                <a:ea typeface="+mn-ea"/>
                <a:cs typeface="+mn-cs"/>
              </a:rPr>
              <a:t>端點（</a:t>
            </a:r>
            <a:r>
              <a:rPr lang="en-US" altLang="zh-TW" sz="1200" b="1" kern="1200" dirty="0">
                <a:solidFill>
                  <a:schemeClr val="tx1"/>
                </a:solidFill>
                <a:effectLst/>
                <a:latin typeface="+mn-lt"/>
                <a:ea typeface="+mn-ea"/>
                <a:cs typeface="+mn-cs"/>
              </a:rPr>
              <a:t>Endpoint</a:t>
            </a:r>
            <a:r>
              <a:rPr lang="zh-TW" altLang="zh-TW" sz="1200" b="1"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：查詢訂單的</a:t>
            </a:r>
            <a:r>
              <a:rPr lang="en-US" altLang="zh-TW" sz="1200" kern="1200" dirty="0">
                <a:solidFill>
                  <a:schemeClr val="tx1"/>
                </a:solidFill>
                <a:effectLst/>
                <a:latin typeface="+mn-lt"/>
                <a:ea typeface="+mn-ea"/>
                <a:cs typeface="+mn-cs"/>
              </a:rPr>
              <a:t> URL</a:t>
            </a:r>
            <a:r>
              <a:rPr lang="zh-TW" altLang="zh-TW" sz="1200" kern="1200" dirty="0">
                <a:solidFill>
                  <a:schemeClr val="tx1"/>
                </a:solidFill>
                <a:effectLst/>
                <a:latin typeface="+mn-lt"/>
                <a:ea typeface="+mn-ea"/>
                <a:cs typeface="+mn-cs"/>
              </a:rPr>
              <a:t>。</a:t>
            </a:r>
          </a:p>
          <a:p>
            <a:pPr lvl="0"/>
            <a:r>
              <a:rPr lang="zh-TW" altLang="zh-TW" sz="1200" b="1" kern="1200" dirty="0">
                <a:solidFill>
                  <a:schemeClr val="tx1"/>
                </a:solidFill>
                <a:effectLst/>
                <a:latin typeface="+mn-lt"/>
                <a:ea typeface="+mn-ea"/>
                <a:cs typeface="+mn-cs"/>
              </a:rPr>
              <a:t>請求方式</a:t>
            </a:r>
            <a:r>
              <a:rPr lang="zh-TW" altLang="zh-TW" sz="1200" kern="1200" dirty="0">
                <a:solidFill>
                  <a:schemeClr val="tx1"/>
                </a:solidFill>
                <a:effectLst/>
                <a:latin typeface="+mn-lt"/>
                <a:ea typeface="+mn-ea"/>
                <a:cs typeface="+mn-cs"/>
              </a:rPr>
              <a:t>：通常是 </a:t>
            </a:r>
            <a:r>
              <a:rPr lang="en-US" altLang="zh-TW" sz="1200" kern="1200" dirty="0">
                <a:solidFill>
                  <a:schemeClr val="tx1"/>
                </a:solidFill>
                <a:effectLst/>
                <a:latin typeface="+mn-lt"/>
                <a:ea typeface="+mn-ea"/>
                <a:cs typeface="+mn-cs"/>
              </a:rPr>
              <a:t>GET</a:t>
            </a:r>
            <a:r>
              <a:rPr lang="zh-TW" altLang="zh-TW" sz="1200" kern="1200" dirty="0">
                <a:solidFill>
                  <a:schemeClr val="tx1"/>
                </a:solidFill>
                <a:effectLst/>
                <a:latin typeface="+mn-lt"/>
                <a:ea typeface="+mn-ea"/>
                <a:cs typeface="+mn-cs"/>
              </a:rPr>
              <a:t>。</a:t>
            </a:r>
          </a:p>
          <a:p>
            <a:pPr lvl="0"/>
            <a:r>
              <a:rPr lang="zh-TW" altLang="zh-TW" sz="1200" b="1" kern="1200" dirty="0">
                <a:solidFill>
                  <a:schemeClr val="tx1"/>
                </a:solidFill>
                <a:effectLst/>
                <a:latin typeface="+mn-lt"/>
                <a:ea typeface="+mn-ea"/>
                <a:cs typeface="+mn-cs"/>
              </a:rPr>
              <a:t>訂單</a:t>
            </a:r>
            <a:r>
              <a:rPr lang="en-US" altLang="zh-TW" sz="1200" b="1" kern="1200" dirty="0">
                <a:solidFill>
                  <a:schemeClr val="tx1"/>
                </a:solidFill>
                <a:effectLst/>
                <a:latin typeface="+mn-lt"/>
                <a:ea typeface="+mn-ea"/>
                <a:cs typeface="+mn-cs"/>
              </a:rPr>
              <a:t> ID </a:t>
            </a:r>
            <a:r>
              <a:rPr lang="zh-TW" altLang="zh-TW" sz="1200" b="1" kern="1200" dirty="0">
                <a:solidFill>
                  <a:schemeClr val="tx1"/>
                </a:solidFill>
                <a:effectLst/>
                <a:latin typeface="+mn-lt"/>
                <a:ea typeface="+mn-ea"/>
                <a:cs typeface="+mn-cs"/>
              </a:rPr>
              <a:t>或查詢參數</a:t>
            </a:r>
            <a:r>
              <a:rPr lang="zh-TW" altLang="zh-TW" sz="1200" kern="1200" dirty="0">
                <a:solidFill>
                  <a:schemeClr val="tx1"/>
                </a:solidFill>
                <a:effectLst/>
                <a:latin typeface="+mn-lt"/>
                <a:ea typeface="+mn-ea"/>
                <a:cs typeface="+mn-cs"/>
              </a:rPr>
              <a:t>：如時間範圍、訂單狀態等。</a:t>
            </a: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837230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C8D84EA-F6DA-C0C5-794B-082A93DE2BF1}"/>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756378C3-9F55-297E-FFFC-EBEBFD2046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effectLst/>
              </a:rPr>
              <a:t>標準通用標記式語言（</a:t>
            </a:r>
            <a:r>
              <a:rPr lang="en-US" altLang="zh-TW" dirty="0">
                <a:effectLst/>
              </a:rPr>
              <a:t>Standard Generalized Markup Language</a:t>
            </a:r>
            <a:r>
              <a:rPr lang="zh-TW" altLang="en-US" dirty="0">
                <a:effectLst/>
              </a:rPr>
              <a:t>，</a:t>
            </a:r>
            <a:r>
              <a:rPr lang="en-US" altLang="zh-TW" dirty="0">
                <a:effectLst/>
              </a:rPr>
              <a:t>SGML</a:t>
            </a:r>
            <a:r>
              <a:rPr lang="zh-TW" altLang="en-US" dirty="0">
                <a:effectLst/>
              </a:rPr>
              <a:t>）是現時常用的超文字格式的最高層次標準，是可以定義標記式語言的元語言，</a:t>
            </a:r>
            <a:endParaRPr lang="en-US" altLang="zh-TW" dirty="0">
              <a:effectLst/>
            </a:endParaRPr>
          </a:p>
          <a:p>
            <a:r>
              <a:rPr lang="zh-TW" altLang="en-US" dirty="0">
                <a:effectLst/>
              </a:rPr>
              <a:t>甚至可以定義不必採用</a:t>
            </a:r>
            <a:r>
              <a:rPr lang="en-US" altLang="zh-TW" dirty="0">
                <a:effectLst/>
              </a:rPr>
              <a:t>&lt; &gt;</a:t>
            </a:r>
            <a:r>
              <a:rPr lang="zh-TW" altLang="en-US" dirty="0">
                <a:effectLst/>
              </a:rPr>
              <a:t>的常規方式。由於它的複雜，因而難以普及。</a:t>
            </a:r>
          </a:p>
          <a:p>
            <a:r>
              <a:rPr lang="zh-TW" altLang="en-US" dirty="0">
                <a:effectLst/>
              </a:rPr>
              <a:t>以下是它的一個例子：</a:t>
            </a:r>
            <a:endParaRPr lang="en-US" altLang="zh-TW" dirty="0">
              <a:effectLst/>
            </a:endParaRPr>
          </a:p>
          <a:p>
            <a:r>
              <a:rPr lang="en-US" altLang="zh-TW" dirty="0"/>
              <a:t>&lt;QUOTE TYPE="example"&gt;</a:t>
            </a:r>
          </a:p>
          <a:p>
            <a:r>
              <a:rPr lang="en-US" altLang="zh-TW" dirty="0"/>
              <a:t> typically something like &lt;ITALICS&gt;this&lt;/ITALICS&gt; </a:t>
            </a:r>
          </a:p>
          <a:p>
            <a:r>
              <a:rPr lang="en-US" altLang="zh-TW" dirty="0"/>
              <a:t>&lt;/QUOTE&gt;</a:t>
            </a:r>
            <a:endParaRPr lang="en-US" altLang="zh-TW" dirty="0">
              <a:effectLst/>
              <a:latin typeface="Times New Roman" panose="02020603050405020304" pitchFamily="18" charset="0"/>
            </a:endParaRPr>
          </a:p>
          <a:p>
            <a:pPr algn="l"/>
            <a:r>
              <a:rPr lang="zh-TW" altLang="en-US" b="0" i="0" dirty="0">
                <a:solidFill>
                  <a:srgbClr val="202122"/>
                </a:solidFill>
                <a:effectLst/>
                <a:latin typeface="Arial" panose="020B0604020202020204" pitchFamily="34" charset="0"/>
              </a:rPr>
              <a:t>它有非常強大的適應性，也正是因為同樣的原因，導致在小型的應用中難以普及。</a:t>
            </a:r>
          </a:p>
          <a:p>
            <a:pPr algn="l"/>
            <a:r>
              <a:rPr lang="en-US" altLang="zh-TW" b="0" i="0" u="none" strike="noStrike" dirty="0">
                <a:solidFill>
                  <a:srgbClr val="3366CC"/>
                </a:solidFill>
                <a:effectLst/>
                <a:latin typeface="Arial" panose="020B0604020202020204" pitchFamily="34" charset="0"/>
                <a:hlinkClick r:id="rId3" tooltip="HTML"/>
              </a:rPr>
              <a:t>HTML</a:t>
            </a:r>
            <a:r>
              <a:rPr lang="zh-TW" altLang="en-US" b="0" i="0" dirty="0">
                <a:solidFill>
                  <a:srgbClr val="202122"/>
                </a:solidFill>
                <a:effectLst/>
                <a:latin typeface="Arial" panose="020B0604020202020204" pitchFamily="34" charset="0"/>
              </a:rPr>
              <a:t>和</a:t>
            </a:r>
            <a:r>
              <a:rPr lang="en-US" altLang="zh-TW" b="0" i="0" u="none" strike="noStrike" dirty="0">
                <a:solidFill>
                  <a:srgbClr val="3366CC"/>
                </a:solidFill>
                <a:effectLst/>
                <a:latin typeface="Arial" panose="020B0604020202020204" pitchFamily="34" charset="0"/>
                <a:hlinkClick r:id="rId4" tooltip="XML"/>
              </a:rPr>
              <a:t>XML</a:t>
            </a:r>
            <a:r>
              <a:rPr lang="zh-TW" altLang="en-US" b="0" i="0" dirty="0">
                <a:solidFill>
                  <a:srgbClr val="202122"/>
                </a:solidFill>
                <a:effectLst/>
                <a:latin typeface="Arial" panose="020B0604020202020204" pitchFamily="34" charset="0"/>
              </a:rPr>
              <a:t>同樣衍生於它：</a:t>
            </a:r>
            <a:r>
              <a:rPr lang="en-US" altLang="zh-TW" b="0" i="0" dirty="0">
                <a:solidFill>
                  <a:srgbClr val="202122"/>
                </a:solidFill>
                <a:effectLst/>
                <a:latin typeface="Arial" panose="020B0604020202020204" pitchFamily="34" charset="0"/>
              </a:rPr>
              <a:t>XML</a:t>
            </a:r>
            <a:r>
              <a:rPr lang="zh-TW" altLang="en-US" b="0" i="0" dirty="0">
                <a:solidFill>
                  <a:srgbClr val="202122"/>
                </a:solidFill>
                <a:effectLst/>
                <a:latin typeface="Arial" panose="020B0604020202020204" pitchFamily="34" charset="0"/>
              </a:rPr>
              <a:t>可以被認為是它的一個子集，而</a:t>
            </a:r>
            <a:r>
              <a:rPr lang="en-US" altLang="zh-TW" b="0" i="0" dirty="0">
                <a:solidFill>
                  <a:srgbClr val="202122"/>
                </a:solidFill>
                <a:effectLst/>
                <a:latin typeface="Arial" panose="020B0604020202020204" pitchFamily="34" charset="0"/>
              </a:rPr>
              <a:t>HTML</a:t>
            </a:r>
            <a:r>
              <a:rPr lang="zh-TW" altLang="en-US" b="0" i="0" dirty="0">
                <a:solidFill>
                  <a:srgbClr val="202122"/>
                </a:solidFill>
                <a:effectLst/>
                <a:latin typeface="Arial" panose="020B0604020202020204" pitchFamily="34" charset="0"/>
              </a:rPr>
              <a:t>是它的一個應用。</a:t>
            </a:r>
          </a:p>
          <a:p>
            <a:endParaRPr lang="zh-TW" altLang="en-US" dirty="0">
              <a:latin typeface="Times New Roman" panose="02020603050405020304" pitchFamily="18" charset="0"/>
            </a:endParaRPr>
          </a:p>
        </p:txBody>
      </p:sp>
    </p:spTree>
    <p:extLst>
      <p:ext uri="{BB962C8B-B14F-4D97-AF65-F5344CB8AC3E}">
        <p14:creationId xmlns:p14="http://schemas.microsoft.com/office/powerpoint/2010/main" val="42633793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467F374A-EC7C-0190-986C-39645EBB1908}"/>
              </a:ext>
            </a:extLst>
          </p:cNvPr>
          <p:cNvSpPr>
            <a:spLocks noGrp="1" noRot="1" noChangeAspect="1" noChangeArrowheads="1" noTextEdit="1"/>
          </p:cNvSpPr>
          <p:nvPr>
            <p:ph type="sldImg"/>
          </p:nvPr>
        </p:nvSpPr>
        <p:spPr>
          <a:xfrm>
            <a:off x="569913" y="838200"/>
            <a:ext cx="5410200" cy="3044825"/>
          </a:xfrm>
          <a:ln/>
        </p:spPr>
      </p:sp>
      <p:sp>
        <p:nvSpPr>
          <p:cNvPr id="169987" name="Rectangle 3">
            <a:extLst>
              <a:ext uri="{FF2B5EF4-FFF2-40B4-BE49-F238E27FC236}">
                <a16:creationId xmlns:a16="http://schemas.microsoft.com/office/drawing/2014/main" id="{E6689E3E-4841-8F7A-0D5A-EE68AB4230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3176675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0D2089EE-7414-5F60-DEE0-830F3BEDF9D9}"/>
              </a:ext>
            </a:extLst>
          </p:cNvPr>
          <p:cNvSpPr>
            <a:spLocks noGrp="1" noRot="1" noChangeAspect="1" noChangeArrowheads="1" noTextEdit="1"/>
          </p:cNvSpPr>
          <p:nvPr>
            <p:ph type="sldImg"/>
          </p:nvPr>
        </p:nvSpPr>
        <p:spPr>
          <a:xfrm>
            <a:off x="569913" y="838200"/>
            <a:ext cx="5410200" cy="3044825"/>
          </a:xfrm>
          <a:ln/>
        </p:spPr>
      </p:sp>
      <p:sp>
        <p:nvSpPr>
          <p:cNvPr id="172035" name="Rectangle 3">
            <a:extLst>
              <a:ext uri="{FF2B5EF4-FFF2-40B4-BE49-F238E27FC236}">
                <a16:creationId xmlns:a16="http://schemas.microsoft.com/office/drawing/2014/main" id="{CDC0238B-F80F-E8B4-7E7E-50421F51C3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C8D84EA-F6DA-C0C5-794B-082A93DE2BF1}"/>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756378C3-9F55-297E-FFFC-EBEBFD2046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latin typeface="Times New Roman" panose="02020603050405020304" pitchFamily="18" charset="0"/>
              </a:rPr>
              <a:t>目前最受業界普遍應用的 </a:t>
            </a:r>
            <a:r>
              <a:rPr lang="en-US" altLang="zh-TW" dirty="0" err="1">
                <a:latin typeface="Times New Roman" panose="02020603050405020304" pitchFamily="18" charset="0"/>
              </a:rPr>
              <a:t>RosettaNet</a:t>
            </a:r>
            <a:r>
              <a:rPr lang="zh-TW" altLang="en-US" dirty="0">
                <a:latin typeface="Times New Roman" panose="02020603050405020304" pitchFamily="18" charset="0"/>
              </a:rPr>
              <a:t>　</a:t>
            </a:r>
            <a:r>
              <a:rPr lang="en-US" altLang="zh-TW" dirty="0">
                <a:latin typeface="Times New Roman" panose="02020603050405020304" pitchFamily="18" charset="0"/>
              </a:rPr>
              <a:t>PIP</a:t>
            </a:r>
            <a:r>
              <a:rPr lang="zh-TW" altLang="en-US" dirty="0">
                <a:latin typeface="Times New Roman" panose="02020603050405020304" pitchFamily="18" charset="0"/>
              </a:rPr>
              <a:t>　有哪些？  </a:t>
            </a:r>
            <a:r>
              <a:rPr lang="en-US" altLang="zh-TW" dirty="0">
                <a:latin typeface="Times New Roman" panose="02020603050405020304" pitchFamily="18" charset="0"/>
              </a:rPr>
              <a:t>A:</a:t>
            </a:r>
            <a:r>
              <a:rPr lang="zh-TW" altLang="en-US" dirty="0">
                <a:latin typeface="Times New Roman" panose="02020603050405020304" pitchFamily="18" charset="0"/>
              </a:rPr>
              <a:t> </a:t>
            </a:r>
            <a:r>
              <a:rPr lang="en-US" altLang="zh-TW" dirty="0">
                <a:latin typeface="Times New Roman" panose="02020603050405020304" pitchFamily="18" charset="0"/>
              </a:rPr>
              <a:t>WIP shipping notice Invoice</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38663204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B3DC4-11A4-F435-A471-876EE3867501}"/>
            </a:ext>
          </a:extLst>
        </p:cNvPr>
        <p:cNvGrpSpPr/>
        <p:nvPr/>
      </p:nvGrpSpPr>
      <p:grpSpPr>
        <a:xfrm>
          <a:off x="0" y="0"/>
          <a:ext cx="0" cy="0"/>
          <a:chOff x="0" y="0"/>
          <a:chExt cx="0" cy="0"/>
        </a:xfrm>
      </p:grpSpPr>
      <p:sp>
        <p:nvSpPr>
          <p:cNvPr id="89090" name="Rectangle 2">
            <a:extLst>
              <a:ext uri="{FF2B5EF4-FFF2-40B4-BE49-F238E27FC236}">
                <a16:creationId xmlns:a16="http://schemas.microsoft.com/office/drawing/2014/main" id="{5599E22B-2721-D638-A9A2-369D2E0E3DBE}"/>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8A00E945-91E8-9C53-309C-3E29377BCE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latin typeface="Times New Roman" panose="02020603050405020304" pitchFamily="18" charset="0"/>
              </a:rPr>
              <a:t>目前最受業界普遍應用的 </a:t>
            </a:r>
            <a:r>
              <a:rPr lang="en-US" altLang="zh-TW" dirty="0" err="1">
                <a:latin typeface="Times New Roman" panose="02020603050405020304" pitchFamily="18" charset="0"/>
              </a:rPr>
              <a:t>RosettaNet</a:t>
            </a:r>
            <a:r>
              <a:rPr lang="zh-TW" altLang="en-US" dirty="0">
                <a:latin typeface="Times New Roman" panose="02020603050405020304" pitchFamily="18" charset="0"/>
              </a:rPr>
              <a:t>　</a:t>
            </a:r>
            <a:r>
              <a:rPr lang="en-US" altLang="zh-TW" dirty="0">
                <a:latin typeface="Times New Roman" panose="02020603050405020304" pitchFamily="18" charset="0"/>
              </a:rPr>
              <a:t>PIP</a:t>
            </a:r>
            <a:r>
              <a:rPr lang="zh-TW" altLang="en-US" dirty="0">
                <a:latin typeface="Times New Roman" panose="02020603050405020304" pitchFamily="18" charset="0"/>
              </a:rPr>
              <a:t>　有哪些？  </a:t>
            </a:r>
            <a:r>
              <a:rPr lang="en-US" altLang="zh-TW" dirty="0">
                <a:latin typeface="Times New Roman" panose="02020603050405020304" pitchFamily="18" charset="0"/>
              </a:rPr>
              <a:t>A:</a:t>
            </a:r>
            <a:r>
              <a:rPr lang="zh-TW" altLang="en-US" dirty="0">
                <a:latin typeface="Times New Roman" panose="02020603050405020304" pitchFamily="18" charset="0"/>
              </a:rPr>
              <a:t> </a:t>
            </a:r>
            <a:r>
              <a:rPr lang="en-US" altLang="zh-TW" dirty="0">
                <a:latin typeface="Times New Roman" panose="02020603050405020304" pitchFamily="18" charset="0"/>
              </a:rPr>
              <a:t>WIP shipping notice Invoice</a:t>
            </a:r>
            <a:endParaRPr lang="zh-TW" altLang="en-US" dirty="0">
              <a:latin typeface="Times New Roman" panose="02020603050405020304" pitchFamily="18" charset="0"/>
            </a:endParaRPr>
          </a:p>
        </p:txBody>
      </p:sp>
    </p:spTree>
    <p:extLst>
      <p:ext uri="{BB962C8B-B14F-4D97-AF65-F5344CB8AC3E}">
        <p14:creationId xmlns:p14="http://schemas.microsoft.com/office/powerpoint/2010/main" val="7846086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C8D84EA-F6DA-C0C5-794B-082A93DE2BF1}"/>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756378C3-9F55-297E-FFFC-EBEBFD2046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3465914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投影片影像版面配置區 1">
            <a:extLst>
              <a:ext uri="{FF2B5EF4-FFF2-40B4-BE49-F238E27FC236}">
                <a16:creationId xmlns:a16="http://schemas.microsoft.com/office/drawing/2014/main" id="{071A44E9-CF44-65BE-A936-69A4E7B0CD02}"/>
              </a:ext>
            </a:extLst>
          </p:cNvPr>
          <p:cNvSpPr>
            <a:spLocks noGrp="1" noRot="1" noChangeAspect="1" noChangeArrowheads="1" noTextEdit="1"/>
          </p:cNvSpPr>
          <p:nvPr>
            <p:ph type="sldImg"/>
          </p:nvPr>
        </p:nvSpPr>
        <p:spPr>
          <a:ln/>
        </p:spPr>
      </p:sp>
      <p:sp>
        <p:nvSpPr>
          <p:cNvPr id="81923" name="備忘稿版面配置區 2">
            <a:extLst>
              <a:ext uri="{FF2B5EF4-FFF2-40B4-BE49-F238E27FC236}">
                <a16:creationId xmlns:a16="http://schemas.microsoft.com/office/drawing/2014/main" id="{8529B466-6540-5442-EA6E-64AE453A0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
        <p:nvSpPr>
          <p:cNvPr id="81924" name="投影片編號版面配置區 3">
            <a:extLst>
              <a:ext uri="{FF2B5EF4-FFF2-40B4-BE49-F238E27FC236}">
                <a16:creationId xmlns:a16="http://schemas.microsoft.com/office/drawing/2014/main" id="{13FB1E30-9D3B-B041-9CA7-7AE641D7F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fld id="{4A2B72C9-2709-430D-982B-F2246DD87A8B}" type="slidenum">
              <a:rPr lang="zh-TW" altLang="en-US" smtClean="0"/>
              <a:pPr/>
              <a:t>9</a:t>
            </a:fld>
            <a:endParaRPr lang="en-US" altLang="zh-TW"/>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C8D84EA-F6DA-C0C5-794B-082A93DE2BF1}"/>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756378C3-9F55-297E-FFFC-EBEBFD2046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18034649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C8D84EA-F6DA-C0C5-794B-082A93DE2BF1}"/>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756378C3-9F55-297E-FFFC-EBEBFD2046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Times New Roman" panose="02020603050405020304" pitchFamily="18" charset="0"/>
            </a:endParaRPr>
          </a:p>
        </p:txBody>
      </p:sp>
    </p:spTree>
    <p:extLst>
      <p:ext uri="{BB962C8B-B14F-4D97-AF65-F5344CB8AC3E}">
        <p14:creationId xmlns:p14="http://schemas.microsoft.com/office/powerpoint/2010/main" val="24516612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21EEFB5D-F070-72B8-C365-71BF180A1E57}"/>
              </a:ext>
            </a:extLst>
          </p:cNvPr>
          <p:cNvSpPr>
            <a:spLocks noGrp="1" noRot="1" noChangeAspect="1" noChangeArrowheads="1" noTextEdit="1"/>
          </p:cNvSpPr>
          <p:nvPr>
            <p:ph type="sldImg"/>
          </p:nvPr>
        </p:nvSpPr>
        <p:spPr>
          <a:xfrm>
            <a:off x="569913" y="838200"/>
            <a:ext cx="5410200" cy="3044825"/>
          </a:xfrm>
          <a:ln/>
        </p:spPr>
      </p:sp>
      <p:sp>
        <p:nvSpPr>
          <p:cNvPr id="174083" name="Rectangle 3">
            <a:extLst>
              <a:ext uri="{FF2B5EF4-FFF2-40B4-BE49-F238E27FC236}">
                <a16:creationId xmlns:a16="http://schemas.microsoft.com/office/drawing/2014/main" id="{60CCEB3C-0048-6486-56CC-50FB131BA6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effectLst/>
              </a:rPr>
              <a:t>XML </a:t>
            </a:r>
            <a:r>
              <a:rPr lang="zh-TW" altLang="en-US" dirty="0">
                <a:effectLst/>
              </a:rPr>
              <a:t>的一些缺點（比較於 </a:t>
            </a:r>
            <a:r>
              <a:rPr lang="en-US" altLang="zh-TW" dirty="0">
                <a:effectLst/>
              </a:rPr>
              <a:t>JSON</a:t>
            </a:r>
            <a:r>
              <a:rPr lang="zh-TW" altLang="en-US" dirty="0">
                <a:effectLst/>
              </a:rPr>
              <a:t>）</a:t>
            </a:r>
          </a:p>
          <a:p>
            <a:r>
              <a:rPr lang="zh-TW" altLang="en-US" dirty="0">
                <a:effectLst/>
              </a:rPr>
              <a:t>語法冗長，文件體積相對較大。</a:t>
            </a:r>
          </a:p>
          <a:p>
            <a:r>
              <a:rPr lang="zh-TW" altLang="en-US" dirty="0">
                <a:effectLst/>
              </a:rPr>
              <a:t>可讀性不如 </a:t>
            </a:r>
            <a:r>
              <a:rPr lang="en-US" altLang="zh-TW" dirty="0">
                <a:effectLst/>
              </a:rPr>
              <a:t>JSON</a:t>
            </a:r>
            <a:r>
              <a:rPr lang="zh-TW" altLang="en-US" dirty="0">
                <a:effectLst/>
              </a:rPr>
              <a:t>（尤其是資料量大時）。</a:t>
            </a:r>
          </a:p>
          <a:p>
            <a:r>
              <a:rPr lang="zh-TW" altLang="en-US" dirty="0">
                <a:effectLst/>
              </a:rPr>
              <a:t>分析與處理速度通常慢於 </a:t>
            </a:r>
            <a:r>
              <a:rPr lang="en-US" altLang="zh-TW" dirty="0">
                <a:effectLst/>
              </a:rPr>
              <a:t>JSON</a:t>
            </a:r>
            <a:r>
              <a:rPr lang="zh-TW" altLang="en-US" dirty="0">
                <a:effectLst/>
              </a:rPr>
              <a:t>。</a:t>
            </a:r>
            <a:endParaRPr lang="zh-TW" altLang="en-US" dirty="0">
              <a:latin typeface="Times New Roman" panose="02020603050405020304"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35900D7C-AE3D-4808-B148-8F2DD50202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a:solidFill>
                  <a:schemeClr val="tx1"/>
                </a:solidFill>
                <a:latin typeface="Times New Roman" panose="02020603050405020304" pitchFamily="18" charset="0"/>
              </a:defRPr>
            </a:lvl1pPr>
            <a:lvl2pPr marL="742950" indent="-285750">
              <a:spcBef>
                <a:spcPct val="30000"/>
              </a:spcBef>
              <a:defRPr sz="16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CDD60F4-8496-4F4D-8024-01E292307CB3}" type="slidenum">
              <a:rPr lang="en-US" altLang="zh-TW" smtClean="0">
                <a:latin typeface="Tahoma" panose="020B0604030504040204" pitchFamily="34" charset="0"/>
              </a:rPr>
              <a:pPr>
                <a:spcBef>
                  <a:spcPct val="0"/>
                </a:spcBef>
              </a:pPr>
              <a:t>107</a:t>
            </a:fld>
            <a:endParaRPr lang="en-US" altLang="zh-TW">
              <a:latin typeface="Tahoma" panose="020B0604030504040204" pitchFamily="34" charset="0"/>
            </a:endParaRPr>
          </a:p>
        </p:txBody>
      </p:sp>
      <p:sp>
        <p:nvSpPr>
          <p:cNvPr id="48131" name="Rectangle 2">
            <a:extLst>
              <a:ext uri="{FF2B5EF4-FFF2-40B4-BE49-F238E27FC236}">
                <a16:creationId xmlns:a16="http://schemas.microsoft.com/office/drawing/2014/main" id="{E4789F1B-7E69-484E-B67E-3D5D2853E8FB}"/>
              </a:ext>
            </a:extLst>
          </p:cNvPr>
          <p:cNvSpPr>
            <a:spLocks noGrp="1" noRot="1" noChangeAspect="1" noChangeArrowheads="1" noTextEdit="1"/>
          </p:cNvSpPr>
          <p:nvPr>
            <p:ph type="sldImg"/>
          </p:nvPr>
        </p:nvSpPr>
        <p:spPr>
          <a:solidFill>
            <a:srgbClr val="FFFFFF"/>
          </a:solidFill>
          <a:ln cap="flat"/>
        </p:spPr>
      </p:sp>
      <p:sp>
        <p:nvSpPr>
          <p:cNvPr id="48132" name="Rectangle 3">
            <a:extLst>
              <a:ext uri="{FF2B5EF4-FFF2-40B4-BE49-F238E27FC236}">
                <a16:creationId xmlns:a16="http://schemas.microsoft.com/office/drawing/2014/main" id="{B2E1001D-3737-450F-B831-3E8E3ACC55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D807F-DDBC-42D1-B71A-77576FF560A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747C616-5A57-4AA7-8986-4C82ECD22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E3C4525-D308-4068-B7FB-6782B9191E4A}"/>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5" name="頁尾版面配置區 4">
            <a:extLst>
              <a:ext uri="{FF2B5EF4-FFF2-40B4-BE49-F238E27FC236}">
                <a16:creationId xmlns:a16="http://schemas.microsoft.com/office/drawing/2014/main" id="{601FA113-F539-4516-B48D-F1462D3E87F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F397E75-ABD2-48CD-83AF-FC2AA7028B33}"/>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719908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021362-F91C-4EF7-8952-FED6C1A7671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AD7369B-15F1-4802-96E2-AFE0A1C2D89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BABA115-35FA-45DB-A6B0-4D9901CAB21E}"/>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5" name="頁尾版面配置區 4">
            <a:extLst>
              <a:ext uri="{FF2B5EF4-FFF2-40B4-BE49-F238E27FC236}">
                <a16:creationId xmlns:a16="http://schemas.microsoft.com/office/drawing/2014/main" id="{9B4D762A-0426-4F4D-8029-8F76A0B1A4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BF095A0-F5F0-42B9-8894-1BEF573EEEAC}"/>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61510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C51AD4-7532-4B95-BB97-8A668D223EB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1DEA78B-3D16-4FE8-8B2C-F5201BD1BA3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DB2899E-5704-46B7-9A0B-7A3E832839EC}"/>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5" name="頁尾版面配置區 4">
            <a:extLst>
              <a:ext uri="{FF2B5EF4-FFF2-40B4-BE49-F238E27FC236}">
                <a16:creationId xmlns:a16="http://schemas.microsoft.com/office/drawing/2014/main" id="{04E5D1DE-7014-44EF-8D47-F8D156AA31A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D93529-639D-4019-B9E6-9FEEDF6F1DC2}"/>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368101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2E291-12C7-47C3-985B-D5B33F83231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757F178-385C-4432-AE25-E978E8A5CC2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D233850-D670-48AB-BA24-0600087197F6}"/>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5" name="頁尾版面配置區 4">
            <a:extLst>
              <a:ext uri="{FF2B5EF4-FFF2-40B4-BE49-F238E27FC236}">
                <a16:creationId xmlns:a16="http://schemas.microsoft.com/office/drawing/2014/main" id="{9D1A84B7-57B1-47BD-9270-C338DFFC4C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3984DF0-75FE-47A2-865B-F2301F83CDFF}"/>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345006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4F29D-12AF-4DC8-A08A-A9441F06944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FB48199-BA6D-4F80-B005-021CFF125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43FEAF4-A1E9-45D3-99B8-28E8A770948A}"/>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5" name="頁尾版面配置區 4">
            <a:extLst>
              <a:ext uri="{FF2B5EF4-FFF2-40B4-BE49-F238E27FC236}">
                <a16:creationId xmlns:a16="http://schemas.microsoft.com/office/drawing/2014/main" id="{86B28066-166F-4BE5-8973-02E6CD1E6E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38F989-28BF-42B6-8912-7A39E338EAFC}"/>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25187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7D7677-572F-4B21-A1F1-F03773AE85D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827600F-B7BC-4D8E-A402-0656A5FD15E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3632A24-2B88-4679-83D0-A51E95CB86A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E9AEB13-7F7E-49D0-A92F-E860E5F16CEB}"/>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6" name="頁尾版面配置區 5">
            <a:extLst>
              <a:ext uri="{FF2B5EF4-FFF2-40B4-BE49-F238E27FC236}">
                <a16:creationId xmlns:a16="http://schemas.microsoft.com/office/drawing/2014/main" id="{F2117B19-DDE2-4FCB-BAA4-BD6EAE5A1C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99C2187-CB0D-4B82-AA51-ADE573438117}"/>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007679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3E63-5E7C-4625-B9C7-698BE729D1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9EA5092-CA67-4F1E-AD40-1F55DF168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1760574-04E9-4480-98CB-1720A247330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A905A36-8477-4225-8B5F-216B10427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5B0BDC3-EE54-4C6A-93BC-29087EE617C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995B19C-E53B-4628-AF4D-43CAB6685B0E}"/>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8" name="頁尾版面配置區 7">
            <a:extLst>
              <a:ext uri="{FF2B5EF4-FFF2-40B4-BE49-F238E27FC236}">
                <a16:creationId xmlns:a16="http://schemas.microsoft.com/office/drawing/2014/main" id="{600EF33F-4AB7-4F53-BAB4-3A0BF865B9A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AD74B16-D9CB-44CD-B0B6-E027B93C5A71}"/>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766068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57B4-1F2A-428B-A51D-CEABA3F4869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CC171C5-6902-49A0-B9BC-B16D613C8D62}"/>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4" name="頁尾版面配置區 3">
            <a:extLst>
              <a:ext uri="{FF2B5EF4-FFF2-40B4-BE49-F238E27FC236}">
                <a16:creationId xmlns:a16="http://schemas.microsoft.com/office/drawing/2014/main" id="{92A721DC-00FD-447B-B9DB-676FB0F25A3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9877A9C-25F9-40F5-A245-587DF1BF4F70}"/>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20096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B1D8C58-F57D-4EBD-A094-CCECBDC128C7}"/>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3" name="頁尾版面配置區 2">
            <a:extLst>
              <a:ext uri="{FF2B5EF4-FFF2-40B4-BE49-F238E27FC236}">
                <a16:creationId xmlns:a16="http://schemas.microsoft.com/office/drawing/2014/main" id="{11E0C0BD-DF8B-46A7-9300-F75292B2D68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B0C577D-E781-4EB8-B118-833E1AEA1C71}"/>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347423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8AE93-7106-4FD8-887F-1F57F883CF2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6B3833B-737C-402D-8335-BC661B036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62A4272-DA67-4A75-8600-822DD75D5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1DA7A30-2CF0-4589-AE8F-82D65DD56EF1}"/>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6" name="頁尾版面配置區 5">
            <a:extLst>
              <a:ext uri="{FF2B5EF4-FFF2-40B4-BE49-F238E27FC236}">
                <a16:creationId xmlns:a16="http://schemas.microsoft.com/office/drawing/2014/main" id="{CB208FA9-9996-4E11-8C43-E7D8733C082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FC3A621-96AF-495A-881C-5A792115C32E}"/>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41686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8DD17D-F0C2-4AD1-A43B-6F9B7E1CE0B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3E742FD-8E46-4BC2-A905-06DF5FF60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1012B71-9B63-4464-88A1-73CF387A6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12378F-3DB1-4075-BC85-C2BCCB9ED71B}"/>
              </a:ext>
            </a:extLst>
          </p:cNvPr>
          <p:cNvSpPr>
            <a:spLocks noGrp="1"/>
          </p:cNvSpPr>
          <p:nvPr>
            <p:ph type="dt" sz="half" idx="10"/>
          </p:nvPr>
        </p:nvSpPr>
        <p:spPr/>
        <p:txBody>
          <a:bodyPr/>
          <a:lstStyle/>
          <a:p>
            <a:fld id="{C5269371-204D-4321-8520-F5F66DD3F2E4}" type="datetimeFigureOut">
              <a:rPr lang="zh-TW" altLang="en-US" smtClean="0"/>
              <a:t>2025/10/19</a:t>
            </a:fld>
            <a:endParaRPr lang="zh-TW" altLang="en-US"/>
          </a:p>
        </p:txBody>
      </p:sp>
      <p:sp>
        <p:nvSpPr>
          <p:cNvPr id="6" name="頁尾版面配置區 5">
            <a:extLst>
              <a:ext uri="{FF2B5EF4-FFF2-40B4-BE49-F238E27FC236}">
                <a16:creationId xmlns:a16="http://schemas.microsoft.com/office/drawing/2014/main" id="{3E1F393F-D38A-42CE-BF7A-A983FC97ED8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959FA2D-9231-4AF4-B42C-421686D1E554}"/>
              </a:ext>
            </a:extLst>
          </p:cNvPr>
          <p:cNvSpPr>
            <a:spLocks noGrp="1"/>
          </p:cNvSpPr>
          <p:nvPr>
            <p:ph type="sldNum" sz="quarter" idx="12"/>
          </p:nvPr>
        </p:nvSpPr>
        <p:spPr/>
        <p:txBody>
          <a:body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1731581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AC3261D-60FE-4FBA-9663-265C0E0234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AEB8BE-0A21-4356-B6C9-0790CEC5B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B7B159-FCF4-4791-A9DE-A065C351E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269371-204D-4321-8520-F5F66DD3F2E4}" type="datetimeFigureOut">
              <a:rPr lang="zh-TW" altLang="en-US" smtClean="0"/>
              <a:t>2025/10/19</a:t>
            </a:fld>
            <a:endParaRPr lang="zh-TW" altLang="en-US"/>
          </a:p>
        </p:txBody>
      </p:sp>
      <p:sp>
        <p:nvSpPr>
          <p:cNvPr id="5" name="頁尾版面配置區 4">
            <a:extLst>
              <a:ext uri="{FF2B5EF4-FFF2-40B4-BE49-F238E27FC236}">
                <a16:creationId xmlns:a16="http://schemas.microsoft.com/office/drawing/2014/main" id="{F947DB30-1C86-4A61-8A53-BD881CBCB9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17FE22E-1DBB-4A38-A24B-FF0BD4938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89F4B-5F2E-4BED-B014-034C24656EA3}" type="slidenum">
              <a:rPr lang="zh-TW" altLang="en-US" smtClean="0"/>
              <a:t>‹#›</a:t>
            </a:fld>
            <a:endParaRPr lang="zh-TW" altLang="en-US"/>
          </a:p>
        </p:txBody>
      </p:sp>
    </p:spTree>
    <p:extLst>
      <p:ext uri="{BB962C8B-B14F-4D97-AF65-F5344CB8AC3E}">
        <p14:creationId xmlns:p14="http://schemas.microsoft.com/office/powerpoint/2010/main" val="204403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codebeautify.org/jsonview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www.justline.co.jp/" TargetMode="External"/><Relationship Id="rId4" Type="http://schemas.openxmlformats.org/officeDocument/2006/relationships/hyperlink" Target="http://www.google.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twnic.net.tw/"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jpeg"/></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eg"/></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hyperlink" Target="https://www.nytimes.com/2020/03/18/business/customization-personalized-products.html" TargetMode="Externa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31C031-0D93-48BB-BF9F-DB3545787C76}"/>
              </a:ext>
            </a:extLst>
          </p:cNvPr>
          <p:cNvSpPr>
            <a:spLocks noGrp="1"/>
          </p:cNvSpPr>
          <p:nvPr>
            <p:ph type="title"/>
          </p:nvPr>
        </p:nvSpPr>
        <p:spPr>
          <a:xfrm>
            <a:off x="2671062" y="30958"/>
            <a:ext cx="7767782" cy="677108"/>
          </a:xfrm>
        </p:spPr>
        <p:txBody>
          <a:bodyPr>
            <a:noAutofit/>
          </a:bodyPr>
          <a:lstStyle/>
          <a:p>
            <a:r>
              <a:rPr lang="zh-TW" altLang="zh-TW" sz="2000" b="1" dirty="0"/>
              <a:t>電子商務</a:t>
            </a:r>
            <a:r>
              <a:rPr lang="en-US" altLang="zh-TW" sz="2000" b="1" dirty="0"/>
              <a:t> </a:t>
            </a:r>
            <a:r>
              <a:rPr lang="zh-TW" altLang="en-US" sz="2000" b="1" dirty="0"/>
              <a:t> </a:t>
            </a:r>
            <a:r>
              <a:rPr lang="en-US" altLang="zh-TW" sz="2000" b="1" dirty="0"/>
              <a:t>EC 4.0 </a:t>
            </a:r>
            <a:r>
              <a:rPr lang="zh-TW" altLang="en-US" sz="2000" b="1" dirty="0"/>
              <a:t>  </a:t>
            </a:r>
            <a:r>
              <a:rPr lang="en-US" altLang="zh-TW" sz="2000" b="1" dirty="0"/>
              <a:t>(</a:t>
            </a:r>
            <a:r>
              <a:rPr lang="zh-TW" altLang="en-US" sz="2000" b="1" dirty="0"/>
              <a:t>續</a:t>
            </a:r>
            <a:r>
              <a:rPr lang="en-US" altLang="zh-TW" sz="2000" b="1" dirty="0"/>
              <a:t>)</a:t>
            </a:r>
            <a:endParaRPr lang="zh-TW" altLang="en-US" sz="1600" b="1" dirty="0">
              <a:highlight>
                <a:srgbClr val="FFFF00"/>
              </a:highlight>
            </a:endParaRPr>
          </a:p>
        </p:txBody>
      </p:sp>
      <p:sp>
        <p:nvSpPr>
          <p:cNvPr id="11" name="內容版面配置區 10">
            <a:extLst>
              <a:ext uri="{FF2B5EF4-FFF2-40B4-BE49-F238E27FC236}">
                <a16:creationId xmlns:a16="http://schemas.microsoft.com/office/drawing/2014/main" id="{8825A1F9-CF8F-4ED9-AFB2-7DB19967E10F}"/>
              </a:ext>
            </a:extLst>
          </p:cNvPr>
          <p:cNvSpPr>
            <a:spLocks noGrp="1"/>
          </p:cNvSpPr>
          <p:nvPr>
            <p:ph idx="1"/>
          </p:nvPr>
        </p:nvSpPr>
        <p:spPr>
          <a:xfrm>
            <a:off x="355341" y="1253331"/>
            <a:ext cx="10924674" cy="4351338"/>
          </a:xfrm>
        </p:spPr>
        <p:txBody>
          <a:bodyPr>
            <a:normAutofit/>
          </a:bodyPr>
          <a:lstStyle/>
          <a:p>
            <a:pPr marL="0" indent="0">
              <a:buNone/>
            </a:pPr>
            <a:r>
              <a:rPr lang="zh-TW" altLang="en-US" sz="2400" b="1" dirty="0">
                <a:solidFill>
                  <a:srgbClr val="0070C0"/>
                </a:solidFill>
              </a:rPr>
              <a:t> </a:t>
            </a:r>
            <a:endParaRPr lang="zh-TW" altLang="en-US" sz="2000" dirty="0">
              <a:solidFill>
                <a:srgbClr val="0070C0"/>
              </a:solidFill>
              <a:highlight>
                <a:srgbClr val="FFFF00"/>
              </a:highlight>
            </a:endParaRPr>
          </a:p>
        </p:txBody>
      </p:sp>
      <p:graphicFrame>
        <p:nvGraphicFramePr>
          <p:cNvPr id="3" name="表格 2">
            <a:extLst>
              <a:ext uri="{FF2B5EF4-FFF2-40B4-BE49-F238E27FC236}">
                <a16:creationId xmlns:a16="http://schemas.microsoft.com/office/drawing/2014/main" id="{A2B302CB-0095-7212-A123-6749CD117B92}"/>
              </a:ext>
            </a:extLst>
          </p:cNvPr>
          <p:cNvGraphicFramePr>
            <a:graphicFrameLocks noGrp="1"/>
          </p:cNvGraphicFramePr>
          <p:nvPr>
            <p:extLst>
              <p:ext uri="{D42A27DB-BD31-4B8C-83A1-F6EECF244321}">
                <p14:modId xmlns:p14="http://schemas.microsoft.com/office/powerpoint/2010/main" val="2090740675"/>
              </p:ext>
            </p:extLst>
          </p:nvPr>
        </p:nvGraphicFramePr>
        <p:xfrm>
          <a:off x="1036949" y="509047"/>
          <a:ext cx="10661716" cy="5481404"/>
        </p:xfrm>
        <a:graphic>
          <a:graphicData uri="http://schemas.openxmlformats.org/drawingml/2006/table">
            <a:tbl>
              <a:tblPr firstRow="1" firstCol="1" bandRow="1">
                <a:tableStyleId>{5C22544A-7EE6-4342-B048-85BDC9FD1C3A}</a:tableStyleId>
              </a:tblPr>
              <a:tblGrid>
                <a:gridCol w="2714919">
                  <a:extLst>
                    <a:ext uri="{9D8B030D-6E8A-4147-A177-3AD203B41FA5}">
                      <a16:colId xmlns:a16="http://schemas.microsoft.com/office/drawing/2014/main" val="605100346"/>
                    </a:ext>
                  </a:extLst>
                </a:gridCol>
                <a:gridCol w="7946797">
                  <a:extLst>
                    <a:ext uri="{9D8B030D-6E8A-4147-A177-3AD203B41FA5}">
                      <a16:colId xmlns:a16="http://schemas.microsoft.com/office/drawing/2014/main" val="4020127141"/>
                    </a:ext>
                  </a:extLst>
                </a:gridCol>
              </a:tblGrid>
              <a:tr h="452487">
                <a:tc>
                  <a:txBody>
                    <a:bodyPr/>
                    <a:lstStyle/>
                    <a:p>
                      <a:pPr>
                        <a:lnSpc>
                          <a:spcPct val="115000"/>
                        </a:lnSpc>
                        <a:spcAft>
                          <a:spcPts val="800"/>
                        </a:spcAft>
                        <a:buNone/>
                      </a:pPr>
                      <a:r>
                        <a:rPr lang="zh-TW" sz="1600" kern="100" dirty="0">
                          <a:effectLst/>
                        </a:rPr>
                        <a:t>項目</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EC 4.0</a:t>
                      </a:r>
                      <a:r>
                        <a:rPr lang="zh-TW" sz="1600" kern="100" dirty="0">
                          <a:effectLst/>
                        </a:rPr>
                        <a:t>（電子商務</a:t>
                      </a:r>
                      <a:r>
                        <a:rPr lang="en-US" sz="1600" kern="100" dirty="0">
                          <a:effectLst/>
                        </a:rPr>
                        <a:t> 4.0</a:t>
                      </a:r>
                      <a:r>
                        <a:rPr lang="zh-TW" sz="1600" kern="100" dirty="0">
                          <a:effectLst/>
                        </a:rPr>
                        <a:t>）</a:t>
                      </a:r>
                      <a:r>
                        <a:rPr lang="en-US" altLang="zh-TW" sz="1600" kern="100" dirty="0">
                          <a:effectLst/>
                        </a:rPr>
                        <a:t>under web 3.0</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553406733"/>
                  </a:ext>
                </a:extLst>
              </a:tr>
              <a:tr h="494762">
                <a:tc>
                  <a:txBody>
                    <a:bodyPr/>
                    <a:lstStyle/>
                    <a:p>
                      <a:pPr>
                        <a:lnSpc>
                          <a:spcPct val="115000"/>
                        </a:lnSpc>
                        <a:spcAft>
                          <a:spcPts val="800"/>
                        </a:spcAft>
                        <a:buNone/>
                      </a:pPr>
                      <a:r>
                        <a:rPr lang="en-US" sz="1600" kern="100" dirty="0">
                          <a:effectLst/>
                        </a:rPr>
                        <a:t> </a:t>
                      </a:r>
                      <a:r>
                        <a:rPr lang="zh-TW" sz="1600" kern="100" dirty="0">
                          <a:effectLst/>
                        </a:rPr>
                        <a:t>發展階段</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highlight>
                            <a:srgbClr val="FFFF00"/>
                          </a:highlight>
                        </a:rPr>
                        <a:t>第四代</a:t>
                      </a:r>
                      <a:r>
                        <a:rPr lang="zh-TW" sz="1600" kern="100" dirty="0">
                          <a:effectLst/>
                        </a:rPr>
                        <a:t>電子商務</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809045408"/>
                  </a:ext>
                </a:extLst>
              </a:tr>
              <a:tr h="494762">
                <a:tc>
                  <a:txBody>
                    <a:bodyPr/>
                    <a:lstStyle/>
                    <a:p>
                      <a:pPr>
                        <a:lnSpc>
                          <a:spcPct val="115000"/>
                        </a:lnSpc>
                        <a:spcAft>
                          <a:spcPts val="800"/>
                        </a:spcAft>
                        <a:buNone/>
                      </a:pPr>
                      <a:r>
                        <a:rPr lang="zh-TW" sz="1600" kern="100" dirty="0">
                          <a:effectLst/>
                        </a:rPr>
                        <a:t>技術基礎</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AI</a:t>
                      </a:r>
                      <a:r>
                        <a:rPr lang="zh-TW" sz="1600" kern="100" dirty="0">
                          <a:effectLst/>
                        </a:rPr>
                        <a:t>、</a:t>
                      </a:r>
                      <a:r>
                        <a:rPr lang="zh-TW" sz="1600" kern="100" dirty="0">
                          <a:effectLst/>
                          <a:highlight>
                            <a:srgbClr val="FFFF00"/>
                          </a:highlight>
                        </a:rPr>
                        <a:t>區塊鏈、</a:t>
                      </a:r>
                      <a:r>
                        <a:rPr lang="en-US" sz="1600" kern="100" dirty="0">
                          <a:effectLst/>
                          <a:highlight>
                            <a:srgbClr val="FFFF00"/>
                          </a:highlight>
                        </a:rPr>
                        <a:t>Web 3.0</a:t>
                      </a:r>
                      <a:r>
                        <a:rPr lang="zh-TW" sz="1600" kern="100" dirty="0">
                          <a:effectLst/>
                        </a:rPr>
                        <a:t>、物聯網（</a:t>
                      </a:r>
                      <a:r>
                        <a:rPr lang="en-US" sz="1600" kern="100" dirty="0">
                          <a:effectLst/>
                        </a:rPr>
                        <a:t>IoT</a:t>
                      </a:r>
                      <a:r>
                        <a:rPr lang="zh-TW" sz="1600" kern="100" dirty="0">
                          <a:effectLst/>
                        </a:rPr>
                        <a: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07553712"/>
                  </a:ext>
                </a:extLst>
              </a:tr>
              <a:tr h="494762">
                <a:tc>
                  <a:txBody>
                    <a:bodyPr/>
                    <a:lstStyle/>
                    <a:p>
                      <a:pPr>
                        <a:lnSpc>
                          <a:spcPct val="115000"/>
                        </a:lnSpc>
                        <a:spcAft>
                          <a:spcPts val="800"/>
                        </a:spcAft>
                        <a:buNone/>
                      </a:pPr>
                      <a:r>
                        <a:rPr lang="zh-TW" sz="1600" kern="100" dirty="0">
                          <a:effectLst/>
                        </a:rPr>
                        <a:t>使用者角色</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使用者為共同創造者（</a:t>
                      </a:r>
                      <a:r>
                        <a:rPr lang="en-US" sz="1600" kern="100" dirty="0">
                          <a:effectLst/>
                        </a:rPr>
                        <a:t>co-creator</a:t>
                      </a:r>
                      <a:r>
                        <a:rPr lang="zh-TW" sz="1600" kern="100" dirty="0">
                          <a:effectLst/>
                        </a:rPr>
                        <a:t>）或擁有者</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709074102"/>
                  </a:ext>
                </a:extLst>
              </a:tr>
              <a:tr h="494762">
                <a:tc>
                  <a:txBody>
                    <a:bodyPr/>
                    <a:lstStyle/>
                    <a:p>
                      <a:pPr>
                        <a:lnSpc>
                          <a:spcPct val="115000"/>
                        </a:lnSpc>
                        <a:spcAft>
                          <a:spcPts val="800"/>
                        </a:spcAft>
                        <a:buNone/>
                      </a:pPr>
                      <a:r>
                        <a:rPr lang="zh-TW" sz="1600" kern="100" dirty="0">
                          <a:effectLst/>
                        </a:rPr>
                        <a:t>體驗方式</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全通路整合、</a:t>
                      </a:r>
                      <a:r>
                        <a:rPr lang="zh-TW" sz="1600" kern="100" dirty="0">
                          <a:effectLst/>
                          <a:highlight>
                            <a:srgbClr val="FFFF00"/>
                          </a:highlight>
                        </a:rPr>
                        <a:t>沉浸式體驗（如</a:t>
                      </a:r>
                      <a:r>
                        <a:rPr lang="en-US" sz="1600" kern="100" dirty="0">
                          <a:effectLst/>
                          <a:highlight>
                            <a:srgbClr val="FFFF00"/>
                          </a:highlight>
                        </a:rPr>
                        <a:t> AR/VR</a:t>
                      </a:r>
                      <a:r>
                        <a:rPr lang="zh-TW" sz="1600" kern="100" dirty="0">
                          <a:effectLst/>
                          <a:highlight>
                            <a:srgbClr val="FFFF00"/>
                          </a:highlight>
                        </a:rPr>
                        <a:t>）</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373712118"/>
                  </a:ext>
                </a:extLst>
              </a:tr>
              <a:tr h="494762">
                <a:tc>
                  <a:txBody>
                    <a:bodyPr/>
                    <a:lstStyle/>
                    <a:p>
                      <a:pPr>
                        <a:lnSpc>
                          <a:spcPct val="115000"/>
                        </a:lnSpc>
                        <a:spcAft>
                          <a:spcPts val="800"/>
                        </a:spcAft>
                        <a:buNone/>
                      </a:pPr>
                      <a:r>
                        <a:rPr lang="zh-TW" sz="1600" kern="100" dirty="0">
                          <a:effectLst/>
                        </a:rPr>
                        <a:t>智能化程度</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高度個人化</a:t>
                      </a:r>
                      <a:r>
                        <a:rPr lang="en-US" sz="1600" kern="100" dirty="0">
                          <a:effectLst/>
                        </a:rPr>
                        <a:t> AI </a:t>
                      </a:r>
                      <a:r>
                        <a:rPr lang="zh-TW" sz="1600" kern="100" dirty="0">
                          <a:effectLst/>
                        </a:rPr>
                        <a:t>引導、聊天機器人、語音助理</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4040062571"/>
                  </a:ext>
                </a:extLst>
              </a:tr>
              <a:tr h="494762">
                <a:tc>
                  <a:txBody>
                    <a:bodyPr/>
                    <a:lstStyle/>
                    <a:p>
                      <a:pPr>
                        <a:lnSpc>
                          <a:spcPct val="115000"/>
                        </a:lnSpc>
                        <a:spcAft>
                          <a:spcPts val="800"/>
                        </a:spcAft>
                        <a:buNone/>
                      </a:pPr>
                      <a:r>
                        <a:rPr lang="en-US" sz="1600" kern="100" dirty="0">
                          <a:effectLst/>
                        </a:rPr>
                        <a:t> </a:t>
                      </a:r>
                      <a:r>
                        <a:rPr lang="zh-TW" sz="1600" kern="100" dirty="0">
                          <a:effectLst/>
                        </a:rPr>
                        <a:t>互動方式</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實時互動、語音購物、</a:t>
                      </a:r>
                      <a:r>
                        <a:rPr lang="zh-TW" sz="1600" kern="100" dirty="0">
                          <a:effectLst/>
                          <a:highlight>
                            <a:srgbClr val="FFFF00"/>
                          </a:highlight>
                        </a:rPr>
                        <a:t>虛擬人客服</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913825859"/>
                  </a:ext>
                </a:extLst>
              </a:tr>
              <a:tr h="494762">
                <a:tc>
                  <a:txBody>
                    <a:bodyPr/>
                    <a:lstStyle/>
                    <a:p>
                      <a:pPr>
                        <a:lnSpc>
                          <a:spcPct val="115000"/>
                        </a:lnSpc>
                        <a:spcAft>
                          <a:spcPts val="800"/>
                        </a:spcAft>
                        <a:buNone/>
                      </a:pPr>
                      <a:r>
                        <a:rPr lang="zh-TW" sz="1600" kern="100">
                          <a:effectLst/>
                        </a:rPr>
                        <a:t>交易形式</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加密貨幣、</a:t>
                      </a:r>
                      <a:r>
                        <a:rPr lang="zh-TW" sz="1600" kern="100" dirty="0">
                          <a:effectLst/>
                          <a:highlight>
                            <a:srgbClr val="FFFF00"/>
                          </a:highlight>
                        </a:rPr>
                        <a:t>智慧合約</a:t>
                      </a:r>
                      <a:r>
                        <a:rPr lang="zh-TW" sz="1600" kern="100" dirty="0">
                          <a:effectLst/>
                        </a:rPr>
                        <a:t>、自動化交易</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22322971"/>
                  </a:ext>
                </a:extLst>
              </a:tr>
              <a:tr h="494762">
                <a:tc>
                  <a:txBody>
                    <a:bodyPr/>
                    <a:lstStyle/>
                    <a:p>
                      <a:pPr>
                        <a:lnSpc>
                          <a:spcPct val="115000"/>
                        </a:lnSpc>
                        <a:spcAft>
                          <a:spcPts val="800"/>
                        </a:spcAft>
                        <a:buNone/>
                      </a:pPr>
                      <a:r>
                        <a:rPr lang="zh-TW" sz="1600" kern="100">
                          <a:effectLst/>
                        </a:rPr>
                        <a:t>信任機制</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去中心化信任、區塊鏈透明性</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607542459"/>
                  </a:ext>
                </a:extLst>
              </a:tr>
              <a:tr h="576059">
                <a:tc>
                  <a:txBody>
                    <a:bodyPr/>
                    <a:lstStyle/>
                    <a:p>
                      <a:pPr>
                        <a:lnSpc>
                          <a:spcPct val="115000"/>
                        </a:lnSpc>
                        <a:spcAft>
                          <a:spcPts val="800"/>
                        </a:spcAft>
                        <a:buNone/>
                      </a:pPr>
                      <a:r>
                        <a:rPr lang="zh-TW" sz="1600" kern="100">
                          <a:effectLst/>
                        </a:rPr>
                        <a:t>商業模式</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D2C</a:t>
                      </a:r>
                      <a:r>
                        <a:rPr lang="en-US" altLang="zh-TW" sz="1600" kern="100" dirty="0">
                          <a:effectLst/>
                        </a:rPr>
                        <a:t>(</a:t>
                      </a:r>
                      <a:r>
                        <a:rPr lang="en-US" altLang="zh-TW" sz="1600" dirty="0"/>
                        <a:t>Direct-to-Consumer)</a:t>
                      </a:r>
                      <a:r>
                        <a:rPr lang="zh-TW" sz="1600" kern="100" dirty="0">
                          <a:effectLst/>
                        </a:rPr>
                        <a:t>、</a:t>
                      </a:r>
                      <a:r>
                        <a:rPr lang="en-US" sz="1600" kern="100" dirty="0">
                          <a:effectLst/>
                          <a:highlight>
                            <a:srgbClr val="FFFF00"/>
                          </a:highlight>
                        </a:rPr>
                        <a:t>C2M</a:t>
                      </a:r>
                      <a:r>
                        <a:rPr lang="zh-TW" sz="1600" kern="100" dirty="0">
                          <a:effectLst/>
                          <a:highlight>
                            <a:srgbClr val="FFFF00"/>
                          </a:highlight>
                        </a:rPr>
                        <a:t>（</a:t>
                      </a:r>
                      <a:r>
                        <a:rPr lang="en-US" sz="1600" kern="100" dirty="0">
                          <a:effectLst/>
                          <a:highlight>
                            <a:srgbClr val="FFFF00"/>
                          </a:highlight>
                        </a:rPr>
                        <a:t>Customer-to-Manufacturer</a:t>
                      </a:r>
                      <a:r>
                        <a:rPr lang="zh-TW" sz="1600" kern="100" dirty="0">
                          <a:effectLst/>
                        </a:rPr>
                        <a:t>）、共享經濟</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985997680"/>
                  </a:ext>
                </a:extLst>
              </a:tr>
              <a:tr h="494762">
                <a:tc>
                  <a:txBody>
                    <a:bodyPr/>
                    <a:lstStyle/>
                    <a:p>
                      <a:pPr>
                        <a:lnSpc>
                          <a:spcPct val="115000"/>
                        </a:lnSpc>
                        <a:spcAft>
                          <a:spcPts val="800"/>
                        </a:spcAft>
                        <a:buNone/>
                      </a:pPr>
                      <a:r>
                        <a:rPr lang="zh-TW" sz="1600" kern="100" dirty="0">
                          <a:effectLst/>
                        </a:rPr>
                        <a:t>購物平台</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去中心化電商、</a:t>
                      </a:r>
                      <a:r>
                        <a:rPr lang="en-US" sz="1600" kern="100" dirty="0">
                          <a:effectLst/>
                        </a:rPr>
                        <a:t>NFT </a:t>
                      </a:r>
                      <a:r>
                        <a:rPr lang="zh-TW" sz="1600" kern="100" dirty="0">
                          <a:effectLst/>
                        </a:rPr>
                        <a:t>商城、元宇宙商店</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210139225"/>
                  </a:ext>
                </a:extLst>
              </a:tr>
            </a:tbl>
          </a:graphicData>
        </a:graphic>
      </p:graphicFrame>
      <p:sp>
        <p:nvSpPr>
          <p:cNvPr id="4" name="Rectangle 1">
            <a:extLst>
              <a:ext uri="{FF2B5EF4-FFF2-40B4-BE49-F238E27FC236}">
                <a16:creationId xmlns:a16="http://schemas.microsoft.com/office/drawing/2014/main" id="{74FE6CD3-A393-8929-D2C9-9FB2D1EDC9FC}"/>
              </a:ext>
            </a:extLst>
          </p:cNvPr>
          <p:cNvSpPr>
            <a:spLocks noChangeArrowheads="1"/>
          </p:cNvSpPr>
          <p:nvPr/>
        </p:nvSpPr>
        <p:spPr bwMode="auto">
          <a:xfrm>
            <a:off x="316038" y="3049928"/>
            <a:ext cx="12477831" cy="52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sp>
        <p:nvSpPr>
          <p:cNvPr id="5" name="文字方塊 4">
            <a:extLst>
              <a:ext uri="{FF2B5EF4-FFF2-40B4-BE49-F238E27FC236}">
                <a16:creationId xmlns:a16="http://schemas.microsoft.com/office/drawing/2014/main" id="{ABBD3629-9A56-C4B2-6D46-508F87410F22}"/>
              </a:ext>
            </a:extLst>
          </p:cNvPr>
          <p:cNvSpPr txBox="1"/>
          <p:nvPr/>
        </p:nvSpPr>
        <p:spPr>
          <a:xfrm>
            <a:off x="420127" y="6056565"/>
            <a:ext cx="11673261" cy="584775"/>
          </a:xfrm>
          <a:prstGeom prst="rect">
            <a:avLst/>
          </a:prstGeom>
          <a:noFill/>
        </p:spPr>
        <p:txBody>
          <a:bodyPr wrap="square" rtlCol="0">
            <a:spAutoFit/>
          </a:bodyPr>
          <a:lstStyle/>
          <a:p>
            <a:r>
              <a:rPr lang="en-US" altLang="zh-TW" sz="1600" b="1" dirty="0"/>
              <a:t>EC 3.0</a:t>
            </a:r>
            <a:r>
              <a:rPr lang="zh-TW" altLang="en-US" sz="1600" dirty="0"/>
              <a:t>強調的是「</a:t>
            </a:r>
            <a:r>
              <a:rPr lang="zh-TW" altLang="en-US" sz="1600" b="1" dirty="0"/>
              <a:t>方便性與參與性</a:t>
            </a:r>
            <a:r>
              <a:rPr lang="zh-TW" altLang="en-US" sz="1600" dirty="0"/>
              <a:t>」，像是直播帶貨、個性化推薦、跨平台推播消息。</a:t>
            </a:r>
            <a:endParaRPr lang="en-US" altLang="zh-TW" sz="1600" dirty="0"/>
          </a:p>
          <a:p>
            <a:r>
              <a:rPr lang="en-US" altLang="zh-TW" sz="1600" b="1" dirty="0"/>
              <a:t>EC 4.0</a:t>
            </a:r>
            <a:r>
              <a:rPr lang="zh-TW" altLang="en-US" sz="1600" dirty="0"/>
              <a:t>的重點是「</a:t>
            </a:r>
            <a:r>
              <a:rPr lang="zh-TW" altLang="en-US" sz="1600" b="1" dirty="0">
                <a:highlight>
                  <a:srgbClr val="FFFF00"/>
                </a:highlight>
              </a:rPr>
              <a:t>智慧化、個人化、去中心化與沉浸式體驗</a:t>
            </a:r>
            <a:r>
              <a:rPr lang="zh-TW" altLang="en-US" sz="1600" dirty="0"/>
              <a:t>」</a:t>
            </a:r>
            <a:r>
              <a:rPr lang="en-US" altLang="zh-TW" sz="1600" dirty="0"/>
              <a:t>; </a:t>
            </a:r>
            <a:endParaRPr lang="zh-TW" altLang="en-US" sz="1600" dirty="0"/>
          </a:p>
        </p:txBody>
      </p:sp>
    </p:spTree>
    <p:extLst>
      <p:ext uri="{BB962C8B-B14F-4D97-AF65-F5344CB8AC3E}">
        <p14:creationId xmlns:p14="http://schemas.microsoft.com/office/powerpoint/2010/main" val="859596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327E481-D649-E3EF-3E6B-2899BA39AF0E}"/>
              </a:ext>
            </a:extLst>
          </p:cNvPr>
          <p:cNvSpPr txBox="1">
            <a:spLocks noChangeArrowheads="1"/>
          </p:cNvSpPr>
          <p:nvPr/>
        </p:nvSpPr>
        <p:spPr bwMode="auto">
          <a:xfrm>
            <a:off x="1493838" y="1"/>
            <a:ext cx="9144001"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82947" name="文字方塊 7">
            <a:extLst>
              <a:ext uri="{FF2B5EF4-FFF2-40B4-BE49-F238E27FC236}">
                <a16:creationId xmlns:a16="http://schemas.microsoft.com/office/drawing/2014/main" id="{141A2532-E1F2-BB73-B66C-993DC8E42083}"/>
              </a:ext>
            </a:extLst>
          </p:cNvPr>
          <p:cNvSpPr txBox="1">
            <a:spLocks noChangeArrowheads="1"/>
          </p:cNvSpPr>
          <p:nvPr/>
        </p:nvSpPr>
        <p:spPr bwMode="auto">
          <a:xfrm>
            <a:off x="1524000" y="76201"/>
            <a:ext cx="8885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用區塊鏈改善供應鏈</a:t>
            </a:r>
            <a:r>
              <a:rPr lang="en-US" altLang="zh-TW" sz="2400" b="1" dirty="0">
                <a:solidFill>
                  <a:schemeClr val="bg1"/>
                </a:solidFill>
                <a:latin typeface="Tahoma" panose="020B0604030504040204" pitchFamily="34" charset="0"/>
                <a:ea typeface="新細明體" panose="02020500000000000000" pitchFamily="18" charset="-120"/>
              </a:rPr>
              <a:t>--</a:t>
            </a:r>
            <a:r>
              <a:rPr lang="zh-TW" altLang="zh-TW" sz="2400" b="1" dirty="0">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46084" name="文字方塊 1">
            <a:extLst>
              <a:ext uri="{FF2B5EF4-FFF2-40B4-BE49-F238E27FC236}">
                <a16:creationId xmlns:a16="http://schemas.microsoft.com/office/drawing/2014/main" id="{2F552736-0867-15A0-E1BA-193A01AB22CF}"/>
              </a:ext>
            </a:extLst>
          </p:cNvPr>
          <p:cNvSpPr txBox="1">
            <a:spLocks noChangeArrowheads="1"/>
          </p:cNvSpPr>
          <p:nvPr/>
        </p:nvSpPr>
        <p:spPr bwMode="auto">
          <a:xfrm>
            <a:off x="638175" y="838200"/>
            <a:ext cx="11050721" cy="3877985"/>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3. Agree on the business rules and calculations.</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600" b="1" dirty="0">
                <a:solidFill>
                  <a:srgbClr val="7030A0"/>
                </a:solidFill>
                <a:latin typeface="Microsoft YaHei" panose="020B0503020204020204" pitchFamily="34" charset="-122"/>
                <a:ea typeface="Microsoft YaHei" panose="020B0503020204020204" pitchFamily="34" charset="-122"/>
              </a:rPr>
              <a:t>同意</a:t>
            </a:r>
            <a:r>
              <a:rPr lang="zh-TW" altLang="zh-TW" sz="1600" b="1" dirty="0">
                <a:solidFill>
                  <a:srgbClr val="7030A0"/>
                </a:solidFill>
                <a:highlight>
                  <a:srgbClr val="FFFF00"/>
                </a:highlight>
                <a:latin typeface="Microsoft YaHei" panose="020B0503020204020204" pitchFamily="34" charset="-122"/>
                <a:ea typeface="Microsoft YaHei" panose="020B0503020204020204" pitchFamily="34" charset="-122"/>
              </a:rPr>
              <a:t>業務規則</a:t>
            </a:r>
            <a:r>
              <a:rPr lang="zh-TW" altLang="zh-TW" sz="1600" b="1" dirty="0">
                <a:solidFill>
                  <a:srgbClr val="7030A0"/>
                </a:solidFill>
                <a:latin typeface="Microsoft YaHei" panose="020B0503020204020204" pitchFamily="34" charset="-122"/>
                <a:ea typeface="Microsoft YaHei" panose="020B0503020204020204" pitchFamily="34" charset="-122"/>
              </a:rPr>
              <a:t>與計算值</a:t>
            </a:r>
            <a:endParaRPr lang="en-US" altLang="zh-TW" sz="1600" b="1"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Any complex business has both fixed and variable processes and costs and they are rarely, if ever, the same for any two companies. A fundamental prerequisite for creating a blockchain-enabled system is to get the parties to agree to all the calculations and business rules that the network will employ.</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800" dirty="0">
                <a:solidFill>
                  <a:srgbClr val="7030A0"/>
                </a:solidFill>
                <a:latin typeface="Microsoft YaHei" panose="020B0503020204020204" pitchFamily="34" charset="-122"/>
                <a:ea typeface="Microsoft YaHei" panose="020B0503020204020204" pitchFamily="34" charset="-122"/>
              </a:rPr>
              <a:t>任何複雜的業務，</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都有固定的與變動的兩種流程</a:t>
            </a:r>
            <a:r>
              <a:rPr lang="zh-TW" altLang="zh-TW" sz="1800" dirty="0">
                <a:solidFill>
                  <a:srgbClr val="7030A0"/>
                </a:solidFill>
                <a:latin typeface="Microsoft YaHei" panose="020B0503020204020204" pitchFamily="34" charset="-122"/>
                <a:ea typeface="Microsoft YaHei" panose="020B0503020204020204" pitchFamily="34" charset="-122"/>
              </a:rPr>
              <a:t>和成本，而對於任何兩家公司來說，這些流程和成本很少是相同的，甚至根本不同。若要建立</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區塊鏈運作的</a:t>
            </a:r>
            <a:r>
              <a:rPr lang="zh-TW" altLang="zh-TW" sz="1800" dirty="0">
                <a:solidFill>
                  <a:srgbClr val="7030A0"/>
                </a:solidFill>
                <a:latin typeface="Microsoft YaHei" panose="020B0503020204020204" pitchFamily="34" charset="-122"/>
                <a:ea typeface="Microsoft YaHei" panose="020B0503020204020204" pitchFamily="34" charset="-122"/>
              </a:rPr>
              <a:t>系統，基本前提是讓各方對該網路</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將採用的所有計算值和業務規則</a:t>
            </a:r>
            <a:r>
              <a:rPr lang="zh-TW" altLang="zh-TW" sz="1800" dirty="0">
                <a:solidFill>
                  <a:srgbClr val="7030A0"/>
                </a:solidFill>
                <a:latin typeface="Microsoft YaHei" panose="020B0503020204020204" pitchFamily="34" charset="-122"/>
                <a:ea typeface="Microsoft YaHei" panose="020B0503020204020204" pitchFamily="34" charset="-122"/>
              </a:rPr>
              <a:t>，都一致同意。</a:t>
            </a:r>
            <a:endParaRPr lang="zh-TW" altLang="zh-TW" sz="1600"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600" dirty="0">
                <a:solidFill>
                  <a:schemeClr val="tx2"/>
                </a:solidFill>
                <a:latin typeface="Microsoft YaHei" panose="020B0503020204020204" pitchFamily="34" charset="-122"/>
                <a:ea typeface="Microsoft YaHei" panose="020B0503020204020204" pitchFamily="34" charset="-122"/>
              </a:rPr>
              <a:t> </a:t>
            </a:r>
            <a:endParaRPr lang="zh-TW" altLang="zh-TW" sz="1600"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zh-TW" altLang="en-US" sz="1600" b="1" dirty="0">
              <a:solidFill>
                <a:schemeClr val="tx2"/>
              </a:solidFill>
              <a:latin typeface="Microsoft YaHei" panose="020B0503020204020204" pitchFamily="34" charset="-122"/>
              <a:ea typeface="Microsoft YaHei" panose="020B0503020204020204" pitchFamily="34" charset="-122"/>
            </a:endParaRPr>
          </a:p>
        </p:txBody>
      </p:sp>
    </p:spTree>
  </p:cSld>
  <p:clrMapOvr>
    <a:masterClrMapping/>
  </p:clrMapOvr>
  <p:transition>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8B1B143-83DD-D507-F389-AC5D85BCAE02}"/>
              </a:ext>
            </a:extLst>
          </p:cNvPr>
          <p:cNvSpPr txBox="1">
            <a:spLocks noChangeArrowheads="1"/>
          </p:cNvSpPr>
          <p:nvPr/>
        </p:nvSpPr>
        <p:spPr bwMode="auto">
          <a:xfrm>
            <a:off x="59821" y="0"/>
            <a:ext cx="12132179" cy="461665"/>
          </a:xfrm>
          <a:prstGeom prst="rect">
            <a:avLst/>
          </a:prstGeom>
          <a:solidFill>
            <a:srgbClr val="08045C"/>
          </a:solidFill>
          <a:ln w="9525">
            <a:noFill/>
            <a:miter lim="800000"/>
            <a:headEnd/>
            <a:tailEnd/>
          </a:ln>
        </p:spPr>
        <p:txBody>
          <a:bodyPr wrap="square">
            <a:spAutoFit/>
          </a:bodyPr>
          <a:lstStyle/>
          <a:p>
            <a:pPr>
              <a:defRPr/>
            </a:pPr>
            <a:r>
              <a:rPr lang="zh-TW" altLang="en-US" sz="2400" b="1" kern="0" dirty="0">
                <a:solidFill>
                  <a:schemeClr val="bg1"/>
                </a:solidFill>
                <a:latin typeface="+mj-lt"/>
                <a:ea typeface="新細明體" pitchFamily="18" charset="-120"/>
                <a:cs typeface="+mj-cs"/>
              </a:rPr>
              <a:t>                            </a:t>
            </a:r>
            <a:r>
              <a:rPr lang="en-US" altLang="zh-TW" sz="2400" b="1" kern="0" dirty="0">
                <a:solidFill>
                  <a:schemeClr val="bg1"/>
                </a:solidFill>
                <a:latin typeface="+mj-lt"/>
                <a:ea typeface="新細明體" pitchFamily="18" charset="-120"/>
                <a:cs typeface="+mj-cs"/>
              </a:rPr>
              <a:t>XML</a:t>
            </a:r>
            <a:r>
              <a:rPr lang="zh-TW" altLang="en-US" sz="2400" b="1" kern="0" dirty="0">
                <a:solidFill>
                  <a:schemeClr val="bg1"/>
                </a:solidFill>
                <a:latin typeface="+mj-lt"/>
                <a:ea typeface="新細明體" pitchFamily="18" charset="-120"/>
                <a:cs typeface="+mj-cs"/>
              </a:rPr>
              <a:t> 格式 </a:t>
            </a:r>
            <a:r>
              <a:rPr lang="en-US" altLang="zh-TW" sz="2400" b="1" kern="0" dirty="0">
                <a:solidFill>
                  <a:schemeClr val="bg1"/>
                </a:solidFill>
                <a:latin typeface="+mj-lt"/>
                <a:ea typeface="新細明體" pitchFamily="18" charset="-120"/>
                <a:cs typeface="+mj-cs"/>
              </a:rPr>
              <a:t>:</a:t>
            </a:r>
            <a:r>
              <a:rPr lang="zh-TW" altLang="en-US" sz="2400" b="1" kern="0" dirty="0">
                <a:solidFill>
                  <a:schemeClr val="bg1"/>
                </a:solidFill>
                <a:latin typeface="+mj-lt"/>
                <a:ea typeface="新細明體" pitchFamily="18" charset="-120"/>
                <a:cs typeface="+mj-cs"/>
              </a:rPr>
              <a:t> </a:t>
            </a:r>
            <a:r>
              <a:rPr lang="en-US" altLang="zh-TW" sz="2400" b="1" kern="0" dirty="0">
                <a:solidFill>
                  <a:schemeClr val="bg1"/>
                </a:solidFill>
                <a:latin typeface="+mj-lt"/>
                <a:ea typeface="新細明體" pitchFamily="18" charset="-120"/>
                <a:cs typeface="+mj-cs"/>
                <a:hlinkClick r:id="rId3">
                  <a:extLst>
                    <a:ext uri="{A12FA001-AC4F-418D-AE19-62706E023703}">
                      <ahyp:hlinkClr xmlns:ahyp="http://schemas.microsoft.com/office/drawing/2018/hyperlinkcolor" val="tx"/>
                    </a:ext>
                  </a:extLst>
                </a:hlinkClick>
              </a:rPr>
              <a:t>https://codebeautify.org/jsonviewer</a:t>
            </a:r>
            <a:endParaRPr lang="en-US" altLang="zh-TW" sz="2400" b="1" kern="0" dirty="0">
              <a:solidFill>
                <a:schemeClr val="bg1"/>
              </a:solidFill>
              <a:latin typeface="+mj-lt"/>
              <a:ea typeface="新細明體" pitchFamily="18" charset="-120"/>
              <a:cs typeface="+mj-cs"/>
            </a:endParaRPr>
          </a:p>
        </p:txBody>
      </p:sp>
      <p:pic>
        <p:nvPicPr>
          <p:cNvPr id="171011" name="圖片 1">
            <a:extLst>
              <a:ext uri="{FF2B5EF4-FFF2-40B4-BE49-F238E27FC236}">
                <a16:creationId xmlns:a16="http://schemas.microsoft.com/office/drawing/2014/main" id="{8C76F2D4-E93B-421A-82D6-151864643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99" y="574348"/>
            <a:ext cx="880427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a:extLst>
              <a:ext uri="{FF2B5EF4-FFF2-40B4-BE49-F238E27FC236}">
                <a16:creationId xmlns:a16="http://schemas.microsoft.com/office/drawing/2014/main" id="{56D23B1F-760E-76E8-1530-AD2786C65EEB}"/>
              </a:ext>
            </a:extLst>
          </p:cNvPr>
          <p:cNvPicPr>
            <a:picLocks noChangeAspect="1"/>
          </p:cNvPicPr>
          <p:nvPr/>
        </p:nvPicPr>
        <p:blipFill>
          <a:blip r:embed="rId5"/>
          <a:srcRect r="1102" b="12316"/>
          <a:stretch/>
        </p:blipFill>
        <p:spPr>
          <a:xfrm>
            <a:off x="4401083" y="3381775"/>
            <a:ext cx="6970369" cy="347622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1F7B94E-9154-97DA-4CE5-9171BA17C33A}"/>
              </a:ext>
            </a:extLst>
          </p:cNvPr>
          <p:cNvSpPr>
            <a:spLocks noGrp="1" noChangeArrowheads="1"/>
          </p:cNvSpPr>
          <p:nvPr>
            <p:ph type="title"/>
          </p:nvPr>
        </p:nvSpPr>
        <p:spPr>
          <a:xfrm>
            <a:off x="-17691" y="-16329"/>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br>
              <a:rPr lang="en-US" altLang="zh-TW" sz="3200" dirty="0">
                <a:solidFill>
                  <a:schemeClr val="bg1"/>
                </a:solidFill>
                <a:ea typeface="新細明體" panose="02020500000000000000" pitchFamily="18" charset="-120"/>
              </a:rPr>
            </a:br>
            <a:r>
              <a:rPr lang="zh-TW" altLang="en-US" sz="3200" dirty="0">
                <a:solidFill>
                  <a:schemeClr val="bg1"/>
                </a:solidFill>
                <a:ea typeface="新細明體" panose="02020500000000000000" pitchFamily="18" charset="-120"/>
              </a:rPr>
              <a:t>                           </a:t>
            </a:r>
            <a:r>
              <a:rPr lang="en-US" altLang="zh-TW" sz="2000" dirty="0">
                <a:solidFill>
                  <a:schemeClr val="bg1"/>
                </a:solidFill>
              </a:rPr>
              <a:t>XML </a:t>
            </a:r>
            <a:r>
              <a:rPr lang="zh-TW" altLang="en-US" sz="2000" dirty="0">
                <a:solidFill>
                  <a:schemeClr val="bg1"/>
                </a:solidFill>
              </a:rPr>
              <a:t>活化電子商務架構</a:t>
            </a:r>
            <a:r>
              <a:rPr lang="en-US" altLang="zh-TW" sz="2000" dirty="0">
                <a:solidFill>
                  <a:schemeClr val="bg1"/>
                </a:solidFill>
              </a:rPr>
              <a:t>: </a:t>
            </a:r>
            <a:r>
              <a:rPr lang="zh-TW" altLang="en-US" sz="2000" dirty="0">
                <a:solidFill>
                  <a:schemeClr val="bg1"/>
                </a:solidFill>
              </a:rPr>
              <a:t>以</a:t>
            </a:r>
            <a:r>
              <a:rPr lang="en-US" altLang="zh-TW" sz="2000" dirty="0" err="1">
                <a:solidFill>
                  <a:schemeClr val="bg1"/>
                </a:solidFill>
              </a:rPr>
              <a:t>RosettaNet</a:t>
            </a:r>
            <a:r>
              <a:rPr lang="zh-TW" altLang="en-US" sz="2000" dirty="0">
                <a:solidFill>
                  <a:schemeClr val="bg1"/>
                </a:solidFill>
              </a:rPr>
              <a:t> 為例</a:t>
            </a:r>
            <a:br>
              <a:rPr lang="en-US" altLang="zh-TW" sz="2000" dirty="0">
                <a:solidFill>
                  <a:schemeClr val="bg1"/>
                </a:solidFill>
              </a:rPr>
            </a:br>
            <a:r>
              <a:rPr lang="zh-TW" altLang="en-US" sz="3200" dirty="0">
                <a:solidFill>
                  <a:schemeClr val="bg1"/>
                </a:solidFill>
                <a:ea typeface="新細明體" panose="02020500000000000000" pitchFamily="18" charset="-120"/>
              </a:rPr>
              <a:t>                  </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5A4109B1-A7C5-7221-8AC0-DFD3302F037B}"/>
              </a:ext>
            </a:extLst>
          </p:cNvPr>
          <p:cNvSpPr>
            <a:spLocks noGrp="1" noChangeArrowheads="1"/>
          </p:cNvSpPr>
          <p:nvPr>
            <p:ph type="body" idx="1"/>
          </p:nvPr>
        </p:nvSpPr>
        <p:spPr>
          <a:xfrm>
            <a:off x="272141" y="564431"/>
            <a:ext cx="11340193" cy="5185920"/>
          </a:xfrm>
        </p:spPr>
        <p:txBody>
          <a:bodyPr>
            <a:normAutofit/>
          </a:bodyPr>
          <a:lstStyle/>
          <a:p>
            <a:pPr algn="l"/>
            <a:r>
              <a:rPr lang="en-US" altLang="zh-TW" sz="1800" b="1" dirty="0" err="1">
                <a:solidFill>
                  <a:srgbClr val="0066CC"/>
                </a:solidFill>
                <a:effectLst/>
                <a:latin typeface="新細明體" panose="02020500000000000000" pitchFamily="18" charset="-120"/>
                <a:ea typeface="新細明體" panose="02020500000000000000" pitchFamily="18" charset="-120"/>
              </a:rPr>
              <a:t>RosettaNet</a:t>
            </a:r>
            <a:r>
              <a:rPr lang="en-US" altLang="zh-TW" sz="1800" b="1" dirty="0">
                <a:solidFill>
                  <a:srgbClr val="0066CC"/>
                </a:solidFill>
                <a:effectLst/>
                <a:latin typeface="新細明體" panose="02020500000000000000" pitchFamily="18" charset="-120"/>
                <a:ea typeface="新細明體" panose="02020500000000000000" pitchFamily="18" charset="-120"/>
              </a:rPr>
              <a:t> </a:t>
            </a:r>
            <a:r>
              <a:rPr lang="zh-TW" altLang="en-US" sz="1800" b="1" dirty="0">
                <a:solidFill>
                  <a:srgbClr val="0066CC"/>
                </a:solidFill>
                <a:effectLst/>
                <a:latin typeface="新細明體" panose="02020500000000000000" pitchFamily="18" charset="-120"/>
                <a:ea typeface="新細明體" panose="02020500000000000000" pitchFamily="18" charset="-120"/>
              </a:rPr>
              <a:t>委員會的成立</a:t>
            </a:r>
            <a:endParaRPr lang="en-US" altLang="zh-TW" sz="1800" b="1" dirty="0">
              <a:solidFill>
                <a:srgbClr val="0066CC"/>
              </a:solidFill>
              <a:effectLst/>
              <a:latin typeface="新細明體" panose="02020500000000000000" pitchFamily="18" charset="-120"/>
              <a:ea typeface="新細明體" panose="02020500000000000000" pitchFamily="18" charset="-120"/>
            </a:endParaRPr>
          </a:p>
          <a:p>
            <a:pPr algn="l"/>
            <a:endParaRPr lang="zh-TW" altLang="en-US" sz="1800" b="1" dirty="0">
              <a:solidFill>
                <a:srgbClr val="0066CC"/>
              </a:solidFill>
              <a:effectLst/>
              <a:latin typeface="新細明體" panose="02020500000000000000" pitchFamily="18" charset="-120"/>
              <a:ea typeface="新細明體" panose="02020500000000000000" pitchFamily="18" charset="-120"/>
            </a:endParaRPr>
          </a:p>
          <a:p>
            <a:pPr indent="0" algn="l">
              <a:buNone/>
            </a:pPr>
            <a:r>
              <a:rPr lang="zh-TW" altLang="en-US" sz="1800" b="0" i="0" dirty="0">
                <a:solidFill>
                  <a:srgbClr val="003399"/>
                </a:solidFill>
                <a:effectLst/>
                <a:latin typeface="Trebuchet MS" panose="020B0603020202020204" pitchFamily="34" charset="0"/>
              </a:rPr>
              <a:t>      </a:t>
            </a:r>
            <a:r>
              <a:rPr lang="en-US" altLang="zh-TW" sz="1600" b="0" i="0" dirty="0">
                <a:solidFill>
                  <a:srgbClr val="003399"/>
                </a:solidFill>
                <a:effectLst/>
                <a:highlight>
                  <a:srgbClr val="FFFF00"/>
                </a:highlight>
                <a:latin typeface="Trebuchet MS" panose="020B0603020202020204" pitchFamily="34" charset="0"/>
              </a:rPr>
              <a:t>B2B </a:t>
            </a:r>
            <a:r>
              <a:rPr lang="zh-TW" altLang="en-US" sz="1600" b="0" i="0" dirty="0">
                <a:solidFill>
                  <a:srgbClr val="003399"/>
                </a:solidFill>
                <a:effectLst/>
                <a:highlight>
                  <a:srgbClr val="FFFF00"/>
                </a:highlight>
                <a:latin typeface="Trebuchet MS" panose="020B0603020202020204" pitchFamily="34" charset="0"/>
              </a:rPr>
              <a:t>電子商務</a:t>
            </a:r>
            <a:r>
              <a:rPr lang="zh-TW" altLang="en-US" sz="1600" b="0" i="0" dirty="0">
                <a:solidFill>
                  <a:srgbClr val="003399"/>
                </a:solidFill>
                <a:effectLst/>
                <a:latin typeface="Trebuchet MS" panose="020B0603020202020204" pitchFamily="34" charset="0"/>
              </a:rPr>
              <a:t>在 </a:t>
            </a:r>
            <a:r>
              <a:rPr lang="en-US" altLang="zh-TW" sz="1600" b="0" i="0" dirty="0">
                <a:solidFill>
                  <a:srgbClr val="003399"/>
                </a:solidFill>
                <a:effectLst/>
                <a:latin typeface="Trebuchet MS" panose="020B0603020202020204" pitchFamily="34" charset="0"/>
              </a:rPr>
              <a:t>90 </a:t>
            </a:r>
            <a:r>
              <a:rPr lang="zh-TW" altLang="en-US" sz="1600" b="0" i="0" dirty="0">
                <a:solidFill>
                  <a:srgbClr val="003399"/>
                </a:solidFill>
                <a:effectLst/>
                <a:latin typeface="Trebuchet MS" panose="020B0603020202020204" pitchFamily="34" charset="0"/>
              </a:rPr>
              <a:t>年代中期迅速興起，企業資料大量透過</a:t>
            </a:r>
            <a:r>
              <a:rPr lang="zh-TW" altLang="en-US" sz="1600" b="0" i="0" dirty="0">
                <a:solidFill>
                  <a:srgbClr val="003399"/>
                </a:solidFill>
                <a:effectLst/>
                <a:highlight>
                  <a:srgbClr val="FFFF00"/>
                </a:highlight>
                <a:latin typeface="Trebuchet MS" panose="020B0603020202020204" pitchFamily="34" charset="0"/>
              </a:rPr>
              <a:t>網際網路</a:t>
            </a:r>
            <a:r>
              <a:rPr lang="zh-TW" altLang="en-US" sz="1600" b="0" i="0" dirty="0">
                <a:solidFill>
                  <a:srgbClr val="003399"/>
                </a:solidFill>
                <a:effectLst/>
                <a:latin typeface="Trebuchet MS" panose="020B0603020202020204" pitchFamily="34" charset="0"/>
              </a:rPr>
              <a:t>與其</a:t>
            </a:r>
            <a:r>
              <a:rPr lang="zh-TW" altLang="en-US" sz="1600" b="0" i="0" dirty="0">
                <a:solidFill>
                  <a:srgbClr val="003399"/>
                </a:solidFill>
                <a:effectLst/>
                <a:highlight>
                  <a:srgbClr val="FFFF00"/>
                </a:highlight>
                <a:latin typeface="Trebuchet MS" panose="020B0603020202020204" pitchFamily="34" charset="0"/>
              </a:rPr>
              <a:t>客戶、供應商間交換及整合，逐漸突顯出產業供應鏈資訊交換標準</a:t>
            </a:r>
            <a:r>
              <a:rPr lang="zh-TW" altLang="en-US" sz="1600" b="0" i="0" dirty="0">
                <a:solidFill>
                  <a:srgbClr val="003399"/>
                </a:solidFill>
                <a:effectLst/>
                <a:latin typeface="Trebuchet MS" panose="020B0603020202020204" pitchFamily="34" charset="0"/>
              </a:rPr>
              <a:t>的重要性，</a:t>
            </a:r>
            <a:r>
              <a:rPr lang="zh-TW" altLang="en-US" sz="1600" b="0" i="0" dirty="0">
                <a:solidFill>
                  <a:srgbClr val="003399"/>
                </a:solidFill>
                <a:effectLst/>
                <a:highlight>
                  <a:srgbClr val="FFFF00"/>
                </a:highlight>
                <a:latin typeface="Trebuchet MS" panose="020B0603020202020204" pitchFamily="34" charset="0"/>
              </a:rPr>
              <a:t>尤其在資訊、電子等高科技產業，其需求更為迫切</a:t>
            </a:r>
            <a:r>
              <a:rPr lang="zh-TW" altLang="en-US" sz="1600" b="0" i="0" dirty="0">
                <a:solidFill>
                  <a:srgbClr val="003399"/>
                </a:solidFill>
                <a:effectLst/>
                <a:latin typeface="Trebuchet MS" panose="020B0603020202020204" pitchFamily="34" charset="0"/>
              </a:rPr>
              <a:t>。</a:t>
            </a:r>
            <a:r>
              <a:rPr lang="en-US" altLang="zh-TW" sz="1600" b="0" i="0" dirty="0">
                <a:solidFill>
                  <a:srgbClr val="003399"/>
                </a:solidFill>
                <a:effectLst/>
                <a:latin typeface="Trebuchet MS" panose="020B0603020202020204" pitchFamily="34" charset="0"/>
              </a:rPr>
              <a:t>1998 </a:t>
            </a:r>
            <a:r>
              <a:rPr lang="zh-TW" altLang="en-US" sz="1600" b="0" i="0" dirty="0">
                <a:solidFill>
                  <a:srgbClr val="003399"/>
                </a:solidFill>
                <a:effectLst/>
                <a:latin typeface="Trebuchet MS" panose="020B0603020202020204" pitchFamily="34" charset="0"/>
              </a:rPr>
              <a:t>年 </a:t>
            </a:r>
            <a:r>
              <a:rPr lang="en-US" altLang="zh-TW" sz="1600" b="0" i="0" dirty="0">
                <a:solidFill>
                  <a:srgbClr val="003399"/>
                </a:solidFill>
                <a:effectLst/>
                <a:latin typeface="Trebuchet MS" panose="020B0603020202020204" pitchFamily="34" charset="0"/>
              </a:rPr>
              <a:t>2 </a:t>
            </a:r>
            <a:r>
              <a:rPr lang="zh-TW" altLang="en-US" sz="1600" b="0" i="0" dirty="0">
                <a:solidFill>
                  <a:srgbClr val="003399"/>
                </a:solidFill>
                <a:effectLst/>
                <a:latin typeface="Trebuchet MS" panose="020B0603020202020204" pitchFamily="34" charset="0"/>
              </a:rPr>
              <a:t>月 </a:t>
            </a:r>
            <a:r>
              <a:rPr lang="en-US" altLang="zh-TW" sz="1600" b="0" i="0" dirty="0">
                <a:solidFill>
                  <a:srgbClr val="003399"/>
                </a:solidFill>
                <a:effectLst/>
                <a:latin typeface="Trebuchet MS" panose="020B0603020202020204" pitchFamily="34" charset="0"/>
              </a:rPr>
              <a:t>Ingram Micro </a:t>
            </a:r>
            <a:r>
              <a:rPr lang="zh-TW" altLang="en-US" sz="1600" b="0" i="0" dirty="0">
                <a:solidFill>
                  <a:srgbClr val="003399"/>
                </a:solidFill>
                <a:effectLst/>
                <a:latin typeface="Trebuchet MS" panose="020B0603020202020204" pitchFamily="34" charset="0"/>
              </a:rPr>
              <a:t>號召 </a:t>
            </a:r>
            <a:r>
              <a:rPr lang="en-US" altLang="zh-TW" sz="1600" b="0" i="0" dirty="0">
                <a:solidFill>
                  <a:srgbClr val="003399"/>
                </a:solidFill>
                <a:effectLst/>
                <a:latin typeface="Trebuchet MS" panose="020B0603020202020204" pitchFamily="34" charset="0"/>
              </a:rPr>
              <a:t>IBM</a:t>
            </a:r>
            <a:r>
              <a:rPr lang="zh-TW" altLang="en-US" sz="1600" b="0" i="0" dirty="0">
                <a:solidFill>
                  <a:srgbClr val="003399"/>
                </a:solidFill>
                <a:effectLst/>
                <a:latin typeface="Trebuchet MS" panose="020B0603020202020204" pitchFamily="34" charset="0"/>
              </a:rPr>
              <a:t>、</a:t>
            </a:r>
            <a:r>
              <a:rPr lang="en-US" altLang="zh-TW" sz="1600" b="0" i="0" dirty="0">
                <a:solidFill>
                  <a:srgbClr val="003399"/>
                </a:solidFill>
                <a:effectLst/>
                <a:latin typeface="Trebuchet MS" panose="020B0603020202020204" pitchFamily="34" charset="0"/>
              </a:rPr>
              <a:t>HP</a:t>
            </a:r>
            <a:r>
              <a:rPr lang="zh-TW" altLang="en-US" sz="1600" b="0" i="0" dirty="0">
                <a:solidFill>
                  <a:srgbClr val="003399"/>
                </a:solidFill>
                <a:effectLst/>
                <a:latin typeface="Trebuchet MS" panose="020B0603020202020204" pitchFamily="34" charset="0"/>
              </a:rPr>
              <a:t>、</a:t>
            </a:r>
            <a:r>
              <a:rPr lang="en-US" altLang="zh-TW" sz="1600" b="0" i="0" dirty="0">
                <a:solidFill>
                  <a:srgbClr val="003399"/>
                </a:solidFill>
                <a:effectLst/>
                <a:latin typeface="Trebuchet MS" panose="020B0603020202020204" pitchFamily="34" charset="0"/>
              </a:rPr>
              <a:t>Intel</a:t>
            </a:r>
            <a:r>
              <a:rPr lang="zh-TW" altLang="en-US" sz="1600" b="0" i="0" dirty="0">
                <a:solidFill>
                  <a:srgbClr val="003399"/>
                </a:solidFill>
                <a:effectLst/>
                <a:latin typeface="Trebuchet MS" panose="020B0603020202020204" pitchFamily="34" charset="0"/>
              </a:rPr>
              <a:t>、</a:t>
            </a:r>
            <a:r>
              <a:rPr lang="en-US" altLang="zh-TW" sz="1600" b="0" i="0" dirty="0">
                <a:solidFill>
                  <a:srgbClr val="003399"/>
                </a:solidFill>
                <a:effectLst/>
                <a:latin typeface="Trebuchet MS" panose="020B0603020202020204" pitchFamily="34" charset="0"/>
              </a:rPr>
              <a:t>Microsoft </a:t>
            </a:r>
            <a:r>
              <a:rPr lang="zh-TW" altLang="en-US" sz="1600" b="0" i="0" dirty="0">
                <a:solidFill>
                  <a:srgbClr val="003399"/>
                </a:solidFill>
                <a:effectLst/>
                <a:latin typeface="Trebuchet MS" panose="020B0603020202020204" pitchFamily="34" charset="0"/>
              </a:rPr>
              <a:t>等 </a:t>
            </a:r>
            <a:r>
              <a:rPr lang="en-US" altLang="zh-TW" sz="1600" b="0" i="0" dirty="0">
                <a:solidFill>
                  <a:srgbClr val="003399"/>
                </a:solidFill>
                <a:effectLst/>
                <a:highlight>
                  <a:srgbClr val="FFFF00"/>
                </a:highlight>
                <a:latin typeface="Trebuchet MS" panose="020B0603020202020204" pitchFamily="34" charset="0"/>
              </a:rPr>
              <a:t>40 </a:t>
            </a:r>
            <a:r>
              <a:rPr lang="zh-TW" altLang="en-US" sz="1600" b="0" i="0" dirty="0">
                <a:solidFill>
                  <a:srgbClr val="003399"/>
                </a:solidFill>
                <a:effectLst/>
                <a:highlight>
                  <a:srgbClr val="FFFF00"/>
                </a:highlight>
                <a:latin typeface="Trebuchet MS" panose="020B0603020202020204" pitchFamily="34" charset="0"/>
              </a:rPr>
              <a:t>家</a:t>
            </a:r>
            <a:r>
              <a:rPr lang="zh-TW" altLang="en-US" sz="1600" b="0" i="0" dirty="0">
                <a:solidFill>
                  <a:srgbClr val="003399"/>
                </a:solidFill>
                <a:effectLst/>
                <a:latin typeface="Trebuchet MS" panose="020B0603020202020204" pitchFamily="34" charset="0"/>
              </a:rPr>
              <a:t>資訊 </a:t>
            </a:r>
            <a:r>
              <a:rPr lang="en-US" altLang="zh-TW" sz="1600" b="0" i="0" dirty="0">
                <a:solidFill>
                  <a:srgbClr val="003399"/>
                </a:solidFill>
                <a:effectLst/>
                <a:latin typeface="Trebuchet MS" panose="020B0603020202020204" pitchFamily="34" charset="0"/>
              </a:rPr>
              <a:t>( IT ) </a:t>
            </a:r>
            <a:r>
              <a:rPr lang="zh-TW" altLang="en-US" sz="1600" b="0" i="0" dirty="0">
                <a:solidFill>
                  <a:srgbClr val="003399"/>
                </a:solidFill>
                <a:effectLst/>
                <a:latin typeface="Trebuchet MS" panose="020B0603020202020204" pitchFamily="34" charset="0"/>
              </a:rPr>
              <a:t>大廠，籌組 </a:t>
            </a:r>
            <a:r>
              <a:rPr lang="en-US" altLang="zh-TW" sz="1600" b="0" i="0" dirty="0" err="1">
                <a:solidFill>
                  <a:srgbClr val="003399"/>
                </a:solidFill>
                <a:effectLst/>
                <a:latin typeface="Trebuchet MS" panose="020B0603020202020204" pitchFamily="34" charset="0"/>
              </a:rPr>
              <a:t>RosettaNet</a:t>
            </a:r>
            <a:r>
              <a:rPr lang="en-US" altLang="zh-TW" sz="1600" b="0" i="0" dirty="0">
                <a:solidFill>
                  <a:srgbClr val="003399"/>
                </a:solidFill>
                <a:effectLst/>
                <a:latin typeface="Trebuchet MS" panose="020B0603020202020204" pitchFamily="34" charset="0"/>
              </a:rPr>
              <a:t> </a:t>
            </a:r>
            <a:r>
              <a:rPr lang="zh-TW" altLang="en-US" sz="1600" b="0" i="0" dirty="0">
                <a:solidFill>
                  <a:srgbClr val="003399"/>
                </a:solidFill>
                <a:effectLst/>
                <a:latin typeface="Trebuchet MS" panose="020B0603020202020204" pitchFamily="34" charset="0"/>
              </a:rPr>
              <a:t>標準組織，來解決</a:t>
            </a:r>
            <a:r>
              <a:rPr lang="en-US" altLang="zh-TW" sz="1600" b="0" i="0" dirty="0">
                <a:solidFill>
                  <a:srgbClr val="003399"/>
                </a:solidFill>
                <a:effectLst/>
                <a:highlight>
                  <a:srgbClr val="FFFF00"/>
                </a:highlight>
                <a:latin typeface="Trebuchet MS" panose="020B0603020202020204" pitchFamily="34" charset="0"/>
              </a:rPr>
              <a:t>B2B</a:t>
            </a:r>
            <a:r>
              <a:rPr lang="zh-TW" altLang="en-US" sz="1600" b="0" i="0" dirty="0">
                <a:solidFill>
                  <a:srgbClr val="003399"/>
                </a:solidFill>
                <a:effectLst/>
                <a:highlight>
                  <a:srgbClr val="FFFF00"/>
                </a:highlight>
                <a:latin typeface="Trebuchet MS" panose="020B0603020202020204" pitchFamily="34" charset="0"/>
              </a:rPr>
              <a:t>電子商務</a:t>
            </a:r>
            <a:r>
              <a:rPr lang="zh-TW" altLang="en-US" sz="1600" b="0" i="0" dirty="0">
                <a:solidFill>
                  <a:srgbClr val="003399"/>
                </a:solidFill>
                <a:effectLst/>
                <a:latin typeface="Trebuchet MS" panose="020B0603020202020204" pitchFamily="34" charset="0"/>
              </a:rPr>
              <a:t>的溝通問題，有了這些產業龍頭的背書，</a:t>
            </a:r>
            <a:r>
              <a:rPr lang="en-US" altLang="zh-TW" sz="1600" b="0" i="0" dirty="0" err="1">
                <a:solidFill>
                  <a:srgbClr val="003399"/>
                </a:solidFill>
                <a:effectLst/>
                <a:latin typeface="Trebuchet MS" panose="020B0603020202020204" pitchFamily="34" charset="0"/>
              </a:rPr>
              <a:t>RosettaNet</a:t>
            </a:r>
            <a:r>
              <a:rPr lang="zh-TW" altLang="en-US" sz="1600" b="0" i="0" dirty="0">
                <a:solidFill>
                  <a:srgbClr val="003399"/>
                </a:solidFill>
                <a:effectLst/>
                <a:latin typeface="Trebuchet MS" panose="020B0603020202020204" pitchFamily="34" charset="0"/>
              </a:rPr>
              <a:t>標準的影響力不言可喻。</a:t>
            </a:r>
            <a:r>
              <a:rPr lang="en-US" altLang="zh-TW" sz="1600" b="0" i="0" dirty="0" err="1">
                <a:solidFill>
                  <a:srgbClr val="003399"/>
                </a:solidFill>
                <a:effectLst/>
                <a:latin typeface="Trebuchet MS" panose="020B0603020202020204" pitchFamily="34" charset="0"/>
              </a:rPr>
              <a:t>RosettaNet</a:t>
            </a:r>
            <a:r>
              <a:rPr lang="en-US" altLang="zh-TW" sz="1600" b="0" i="0" dirty="0">
                <a:solidFill>
                  <a:srgbClr val="003399"/>
                </a:solidFill>
                <a:effectLst/>
                <a:latin typeface="Trebuchet MS" panose="020B0603020202020204" pitchFamily="34" charset="0"/>
              </a:rPr>
              <a:t> </a:t>
            </a:r>
            <a:r>
              <a:rPr lang="zh-TW" altLang="en-US" sz="1600" b="0" i="0" dirty="0">
                <a:solidFill>
                  <a:srgbClr val="003399"/>
                </a:solidFill>
                <a:effectLst/>
                <a:latin typeface="Trebuchet MS" panose="020B0603020202020204" pitchFamily="34" charset="0"/>
              </a:rPr>
              <a:t>組織為一</a:t>
            </a:r>
            <a:r>
              <a:rPr lang="zh-TW" altLang="en-US" sz="1600" b="0" i="0" dirty="0">
                <a:solidFill>
                  <a:srgbClr val="003399"/>
                </a:solidFill>
                <a:effectLst/>
                <a:highlight>
                  <a:srgbClr val="FFFF00"/>
                </a:highlight>
                <a:latin typeface="Trebuchet MS" panose="020B0603020202020204" pitchFamily="34" charset="0"/>
              </a:rPr>
              <a:t>非營利獨立運作之產業協會 </a:t>
            </a:r>
            <a:r>
              <a:rPr lang="en-US" altLang="zh-TW" sz="1600" b="0" i="0" dirty="0">
                <a:solidFill>
                  <a:srgbClr val="003399"/>
                </a:solidFill>
                <a:effectLst/>
                <a:highlight>
                  <a:srgbClr val="FFFF00"/>
                </a:highlight>
                <a:latin typeface="Trebuchet MS" panose="020B0603020202020204" pitchFamily="34" charset="0"/>
              </a:rPr>
              <a:t>( Consortium )</a:t>
            </a:r>
            <a:r>
              <a:rPr lang="zh-TW" altLang="en-US" sz="1600" b="0" i="0" dirty="0">
                <a:solidFill>
                  <a:srgbClr val="003399"/>
                </a:solidFill>
                <a:effectLst/>
                <a:highlight>
                  <a:srgbClr val="FFFF00"/>
                </a:highlight>
                <a:latin typeface="Trebuchet MS" panose="020B0603020202020204" pitchFamily="34" charset="0"/>
              </a:rPr>
              <a:t>，成立宗旨在於整合、推動及導入全球性 </a:t>
            </a:r>
            <a:r>
              <a:rPr lang="en-US" altLang="zh-TW" sz="1600" b="0" i="0" dirty="0">
                <a:solidFill>
                  <a:srgbClr val="003399"/>
                </a:solidFill>
                <a:effectLst/>
                <a:highlight>
                  <a:srgbClr val="FFFF00"/>
                </a:highlight>
                <a:latin typeface="Trebuchet MS" panose="020B0603020202020204" pitchFamily="34" charset="0"/>
              </a:rPr>
              <a:t>B2B </a:t>
            </a:r>
            <a:r>
              <a:rPr lang="zh-TW" altLang="en-US" sz="1600" b="0" i="0" dirty="0">
                <a:solidFill>
                  <a:srgbClr val="003399"/>
                </a:solidFill>
                <a:effectLst/>
                <a:highlight>
                  <a:srgbClr val="FFFF00"/>
                </a:highlight>
                <a:latin typeface="Trebuchet MS" panose="020B0603020202020204" pitchFamily="34" charset="0"/>
              </a:rPr>
              <a:t>電子商務的流程標準</a:t>
            </a:r>
            <a:r>
              <a:rPr lang="zh-TW" altLang="en-US" sz="1600" b="0" i="0" dirty="0">
                <a:solidFill>
                  <a:srgbClr val="003399"/>
                </a:solidFill>
                <a:effectLst/>
                <a:latin typeface="Trebuchet MS" panose="020B0603020202020204" pitchFamily="34" charset="0"/>
              </a:rPr>
              <a:t>。</a:t>
            </a:r>
            <a:r>
              <a:rPr lang="en-US" altLang="zh-TW" sz="1600" b="0" i="0" dirty="0" err="1">
                <a:solidFill>
                  <a:srgbClr val="003399"/>
                </a:solidFill>
                <a:effectLst/>
                <a:latin typeface="Trebuchet MS" panose="020B0603020202020204" pitchFamily="34" charset="0"/>
              </a:rPr>
              <a:t>RosettaNet</a:t>
            </a:r>
            <a:r>
              <a:rPr lang="en-US" altLang="zh-TW" sz="1600" b="0" i="0" dirty="0">
                <a:solidFill>
                  <a:srgbClr val="003399"/>
                </a:solidFill>
                <a:effectLst/>
                <a:latin typeface="Trebuchet MS" panose="020B0603020202020204" pitchFamily="34" charset="0"/>
              </a:rPr>
              <a:t> </a:t>
            </a:r>
            <a:r>
              <a:rPr lang="zh-TW" altLang="en-US" sz="1600" b="0" i="0" dirty="0">
                <a:solidFill>
                  <a:srgbClr val="003399"/>
                </a:solidFill>
                <a:effectLst/>
                <a:latin typeface="Trebuchet MS" panose="020B0603020202020204" pitchFamily="34" charset="0"/>
              </a:rPr>
              <a:t>的會員夥伴包括全球高科技產業供應鏈中的主要廠商、解決方案提供者，以及協助導入</a:t>
            </a:r>
            <a:r>
              <a:rPr lang="en-US" altLang="zh-TW" sz="1600" b="0" i="0" dirty="0" err="1">
                <a:solidFill>
                  <a:srgbClr val="003399"/>
                </a:solidFill>
                <a:effectLst/>
                <a:latin typeface="Trebuchet MS" panose="020B0603020202020204" pitchFamily="34" charset="0"/>
              </a:rPr>
              <a:t>RosettaNet</a:t>
            </a:r>
            <a:r>
              <a:rPr lang="en-US" altLang="zh-TW" sz="1600" b="0" i="0" dirty="0">
                <a:solidFill>
                  <a:srgbClr val="003399"/>
                </a:solidFill>
                <a:effectLst/>
                <a:latin typeface="Trebuchet MS" panose="020B0603020202020204" pitchFamily="34" charset="0"/>
              </a:rPr>
              <a:t> </a:t>
            </a:r>
            <a:r>
              <a:rPr lang="zh-TW" altLang="en-US" sz="1600" b="0" i="0" dirty="0">
                <a:solidFill>
                  <a:srgbClr val="003399"/>
                </a:solidFill>
                <a:effectLst/>
                <a:latin typeface="Trebuchet MS" panose="020B0603020202020204" pitchFamily="34" charset="0"/>
              </a:rPr>
              <a:t>標準的軟體供應商。</a:t>
            </a:r>
            <a:endParaRPr lang="en-US" altLang="zh-TW" sz="1600" b="0" i="0" dirty="0">
              <a:solidFill>
                <a:srgbClr val="003399"/>
              </a:solidFill>
              <a:effectLst/>
              <a:latin typeface="Trebuchet MS" panose="020B0603020202020204" pitchFamily="34" charset="0"/>
            </a:endParaRPr>
          </a:p>
          <a:p>
            <a:pPr indent="0" algn="l">
              <a:buNone/>
            </a:pPr>
            <a:endParaRPr lang="en-US" altLang="zh-TW" sz="1600" b="0" i="0" dirty="0">
              <a:solidFill>
                <a:srgbClr val="003399"/>
              </a:solidFill>
              <a:effectLst/>
              <a:latin typeface="Trebuchet MS" panose="020B0603020202020204" pitchFamily="34" charset="0"/>
            </a:endParaRPr>
          </a:p>
          <a:p>
            <a:pPr algn="l"/>
            <a:endParaRPr lang="en-US" altLang="zh-TW" sz="2000" b="1" dirty="0">
              <a:solidFill>
                <a:srgbClr val="0070C0"/>
              </a:solidFill>
              <a:ea typeface="新細明體" panose="02020500000000000000" pitchFamily="18" charset="-120"/>
            </a:endParaRPr>
          </a:p>
        </p:txBody>
      </p:sp>
    </p:spTree>
    <p:extLst>
      <p:ext uri="{BB962C8B-B14F-4D97-AF65-F5344CB8AC3E}">
        <p14:creationId xmlns:p14="http://schemas.microsoft.com/office/powerpoint/2010/main" val="30854656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22D6B-E055-5986-675B-2624B36690A5}"/>
            </a:ext>
          </a:extLst>
        </p:cNvPr>
        <p:cNvGrpSpPr/>
        <p:nvPr/>
      </p:nvGrpSpPr>
      <p:grpSpPr>
        <a:xfrm>
          <a:off x="0" y="0"/>
          <a:ext cx="0" cy="0"/>
          <a:chOff x="0" y="0"/>
          <a:chExt cx="0" cy="0"/>
        </a:xfrm>
      </p:grpSpPr>
      <p:sp>
        <p:nvSpPr>
          <p:cNvPr id="88066" name="Rectangle 2">
            <a:extLst>
              <a:ext uri="{FF2B5EF4-FFF2-40B4-BE49-F238E27FC236}">
                <a16:creationId xmlns:a16="http://schemas.microsoft.com/office/drawing/2014/main" id="{9F0D8B67-23CE-6F90-84B4-1B1A01DA59B5}"/>
              </a:ext>
            </a:extLst>
          </p:cNvPr>
          <p:cNvSpPr>
            <a:spLocks noGrp="1" noChangeArrowheads="1"/>
          </p:cNvSpPr>
          <p:nvPr>
            <p:ph type="title"/>
          </p:nvPr>
        </p:nvSpPr>
        <p:spPr>
          <a:xfrm>
            <a:off x="-17691" y="-16329"/>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br>
              <a:rPr lang="en-US" altLang="zh-TW" sz="3200" dirty="0">
                <a:solidFill>
                  <a:schemeClr val="bg1"/>
                </a:solidFill>
                <a:ea typeface="新細明體" panose="02020500000000000000" pitchFamily="18" charset="-120"/>
              </a:rPr>
            </a:br>
            <a:r>
              <a:rPr lang="en-US" altLang="zh-TW" sz="2000" dirty="0">
                <a:solidFill>
                  <a:schemeClr val="bg1"/>
                </a:solidFill>
              </a:rPr>
              <a:t>XML </a:t>
            </a:r>
            <a:r>
              <a:rPr lang="zh-TW" altLang="en-US" sz="2000" dirty="0">
                <a:solidFill>
                  <a:schemeClr val="bg1"/>
                </a:solidFill>
              </a:rPr>
              <a:t>活化電子商務架構</a:t>
            </a:r>
            <a:r>
              <a:rPr lang="en-US" altLang="zh-TW" sz="2000" dirty="0">
                <a:solidFill>
                  <a:schemeClr val="bg1"/>
                </a:solidFill>
              </a:rPr>
              <a:t>: </a:t>
            </a:r>
            <a:r>
              <a:rPr lang="zh-TW" altLang="en-US" sz="2000" dirty="0">
                <a:solidFill>
                  <a:schemeClr val="bg1"/>
                </a:solidFill>
              </a:rPr>
              <a:t>以</a:t>
            </a:r>
            <a:r>
              <a:rPr lang="en-US" altLang="zh-TW" sz="2000" dirty="0" err="1">
                <a:solidFill>
                  <a:schemeClr val="bg1"/>
                </a:solidFill>
              </a:rPr>
              <a:t>RosettaNet</a:t>
            </a:r>
            <a:r>
              <a:rPr lang="zh-TW" altLang="en-US" sz="2000" dirty="0">
                <a:solidFill>
                  <a:schemeClr val="bg1"/>
                </a:solidFill>
              </a:rPr>
              <a:t> 為例</a:t>
            </a:r>
            <a:br>
              <a:rPr lang="en-US" altLang="zh-TW" sz="2000" dirty="0">
                <a:solidFill>
                  <a:schemeClr val="bg1"/>
                </a:solidFill>
              </a:rPr>
            </a:br>
            <a:r>
              <a:rPr lang="zh-TW" altLang="en-US" sz="3200" dirty="0">
                <a:solidFill>
                  <a:schemeClr val="bg1"/>
                </a:solidFill>
                <a:ea typeface="新細明體" panose="02020500000000000000" pitchFamily="18" charset="-120"/>
              </a:rPr>
              <a:t>                  </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F82ECBB5-9011-F799-BE13-A5970849629F}"/>
              </a:ext>
            </a:extLst>
          </p:cNvPr>
          <p:cNvSpPr>
            <a:spLocks noGrp="1" noChangeArrowheads="1"/>
          </p:cNvSpPr>
          <p:nvPr>
            <p:ph type="body" idx="1"/>
          </p:nvPr>
        </p:nvSpPr>
        <p:spPr>
          <a:xfrm>
            <a:off x="272141" y="564431"/>
            <a:ext cx="5374515" cy="5657260"/>
          </a:xfrm>
        </p:spPr>
        <p:txBody>
          <a:bodyPr>
            <a:normAutofit/>
          </a:bodyPr>
          <a:lstStyle/>
          <a:p>
            <a:pPr marL="0" indent="0" algn="l">
              <a:buNone/>
            </a:pPr>
            <a:r>
              <a:rPr lang="en-US" altLang="zh-TW" sz="1800" b="1" dirty="0">
                <a:solidFill>
                  <a:srgbClr val="0066CC"/>
                </a:solidFill>
                <a:effectLst/>
                <a:latin typeface="新細明體" panose="02020500000000000000" pitchFamily="18" charset="-120"/>
                <a:ea typeface="新細明體" panose="02020500000000000000" pitchFamily="18" charset="-120"/>
              </a:rPr>
              <a:t> </a:t>
            </a:r>
            <a:endParaRPr lang="en-US" altLang="zh-TW" sz="1600" b="0" i="0" dirty="0">
              <a:solidFill>
                <a:srgbClr val="003399"/>
              </a:solidFill>
              <a:effectLst/>
              <a:latin typeface="Trebuchet MS" panose="020B0603020202020204" pitchFamily="34" charset="0"/>
            </a:endParaRPr>
          </a:p>
          <a:p>
            <a:pPr algn="l"/>
            <a:r>
              <a:rPr lang="en-US" altLang="zh-TW" sz="2000" b="1" dirty="0" err="1">
                <a:solidFill>
                  <a:srgbClr val="0066CC"/>
                </a:solidFill>
                <a:effectLst/>
                <a:latin typeface="新細明體" panose="02020500000000000000" pitchFamily="18" charset="-120"/>
                <a:ea typeface="新細明體" panose="02020500000000000000" pitchFamily="18" charset="-120"/>
              </a:rPr>
              <a:t>RosettaNet</a:t>
            </a:r>
            <a:r>
              <a:rPr lang="zh-TW" altLang="en-US" sz="2000" b="1" dirty="0">
                <a:solidFill>
                  <a:srgbClr val="0066CC"/>
                </a:solidFill>
                <a:effectLst/>
                <a:latin typeface="新細明體" panose="02020500000000000000" pitchFamily="18" charset="-120"/>
                <a:ea typeface="新細明體" panose="02020500000000000000" pitchFamily="18" charset="-120"/>
              </a:rPr>
              <a:t>的分類</a:t>
            </a:r>
          </a:p>
          <a:p>
            <a:pPr indent="0" algn="l">
              <a:buNone/>
            </a:pPr>
            <a:r>
              <a:rPr lang="en-US" altLang="zh-TW" sz="1600" b="0" i="0" dirty="0">
                <a:solidFill>
                  <a:srgbClr val="003399"/>
                </a:solidFill>
                <a:effectLst/>
                <a:latin typeface="Trebuchet MS" panose="020B0603020202020204" pitchFamily="34" charset="0"/>
              </a:rPr>
              <a:t>       </a:t>
            </a:r>
            <a:r>
              <a:rPr lang="en-US" altLang="zh-TW" sz="1600" b="0" i="0" dirty="0" err="1">
                <a:solidFill>
                  <a:srgbClr val="003399"/>
                </a:solidFill>
                <a:effectLst/>
                <a:latin typeface="Trebuchet MS" panose="020B0603020202020204" pitchFamily="34" charset="0"/>
              </a:rPr>
              <a:t>RosettaNet</a:t>
            </a:r>
            <a:r>
              <a:rPr lang="zh-TW" altLang="en-US" sz="1600" b="0" i="0" dirty="0">
                <a:solidFill>
                  <a:srgbClr val="003399"/>
                </a:solidFill>
                <a:effectLst/>
                <a:latin typeface="Trebuchet MS" panose="020B0603020202020204" pitchFamily="34" charset="0"/>
              </a:rPr>
              <a:t>標準將</a:t>
            </a:r>
            <a:r>
              <a:rPr lang="zh-TW" altLang="en-US" sz="1600" b="0" i="0" dirty="0">
                <a:solidFill>
                  <a:srgbClr val="003399"/>
                </a:solidFill>
                <a:effectLst/>
                <a:highlight>
                  <a:srgbClr val="FFFF00"/>
                </a:highlight>
                <a:latin typeface="Trebuchet MS" panose="020B0603020202020204" pitchFamily="34" charset="0"/>
              </a:rPr>
              <a:t>供應鏈的核心商業流程</a:t>
            </a:r>
            <a:r>
              <a:rPr lang="zh-TW" altLang="en-US" sz="1600" b="0" i="0" dirty="0">
                <a:solidFill>
                  <a:srgbClr val="003399"/>
                </a:solidFill>
                <a:effectLst/>
                <a:latin typeface="Trebuchet MS" panose="020B0603020202020204" pitchFamily="34" charset="0"/>
              </a:rPr>
              <a:t>歸類為</a:t>
            </a:r>
            <a:r>
              <a:rPr lang="zh-TW" altLang="en-US" sz="1600" b="0" i="0" dirty="0">
                <a:solidFill>
                  <a:srgbClr val="003399"/>
                </a:solidFill>
                <a:effectLst/>
                <a:highlight>
                  <a:srgbClr val="FFFF00"/>
                </a:highlight>
                <a:latin typeface="Trebuchet MS" panose="020B0603020202020204" pitchFamily="34" charset="0"/>
              </a:rPr>
              <a:t>八大群組</a:t>
            </a:r>
            <a:r>
              <a:rPr lang="zh-TW" altLang="en-US" sz="1600" b="0" i="0" dirty="0">
                <a:solidFill>
                  <a:srgbClr val="003399"/>
                </a:solidFill>
                <a:effectLst/>
                <a:latin typeface="Trebuchet MS" panose="020B0603020202020204" pitchFamily="34" charset="0"/>
              </a:rPr>
              <a:t> </a:t>
            </a:r>
            <a:r>
              <a:rPr lang="en-US" altLang="zh-TW" sz="1600" b="0" i="0" dirty="0">
                <a:solidFill>
                  <a:srgbClr val="003399"/>
                </a:solidFill>
                <a:effectLst/>
                <a:latin typeface="Trebuchet MS" panose="020B0603020202020204" pitchFamily="34" charset="0"/>
              </a:rPr>
              <a:t>( Clusters )</a:t>
            </a:r>
            <a:r>
              <a:rPr lang="zh-TW" altLang="en-US" sz="1600" b="0" i="0" dirty="0">
                <a:solidFill>
                  <a:srgbClr val="003399"/>
                </a:solidFill>
                <a:effectLst/>
                <a:latin typeface="Trebuchet MS" panose="020B0603020202020204" pitchFamily="34" charset="0"/>
              </a:rPr>
              <a:t>，包括 </a:t>
            </a:r>
            <a:r>
              <a:rPr lang="en-US" altLang="zh-TW" sz="1600" b="0" i="0" dirty="0" err="1">
                <a:solidFill>
                  <a:srgbClr val="003399"/>
                </a:solidFill>
                <a:effectLst/>
                <a:latin typeface="Trebuchet MS" panose="020B0603020202020204" pitchFamily="34" charset="0"/>
              </a:rPr>
              <a:t>RosettaNet</a:t>
            </a:r>
            <a:r>
              <a:rPr lang="zh-TW" altLang="en-US" sz="1600" b="0" i="0" dirty="0">
                <a:solidFill>
                  <a:srgbClr val="003399"/>
                </a:solidFill>
                <a:effectLst/>
                <a:latin typeface="Trebuchet MS" panose="020B0603020202020204" pitchFamily="34" charset="0"/>
              </a:rPr>
              <a:t>的支援、夥伴</a:t>
            </a:r>
            <a:r>
              <a:rPr lang="en-US" altLang="zh-TW" sz="1600" b="0" i="0" dirty="0">
                <a:solidFill>
                  <a:srgbClr val="003399"/>
                </a:solidFill>
                <a:effectLst/>
                <a:latin typeface="Trebuchet MS" panose="020B0603020202020204" pitchFamily="34" charset="0"/>
              </a:rPr>
              <a:t>/</a:t>
            </a:r>
            <a:r>
              <a:rPr lang="zh-TW" altLang="en-US" sz="1600" b="0" i="0" dirty="0">
                <a:solidFill>
                  <a:srgbClr val="003399"/>
                </a:solidFill>
                <a:effectLst/>
                <a:latin typeface="Trebuchet MS" panose="020B0603020202020204" pitchFamily="34" charset="0"/>
              </a:rPr>
              <a:t>產品與服務的檢視、產品資訊、訂單管理、存貨管理、行銷資訊管理、服務與支援、以及生產製造，</a:t>
            </a:r>
            <a:r>
              <a:rPr lang="zh-TW" altLang="en-US" sz="1600" b="0" i="0" dirty="0">
                <a:solidFill>
                  <a:srgbClr val="003399"/>
                </a:solidFill>
                <a:effectLst/>
                <a:highlight>
                  <a:srgbClr val="FFFF00"/>
                </a:highlight>
                <a:latin typeface="Trebuchet MS" panose="020B0603020202020204" pitchFamily="34" charset="0"/>
              </a:rPr>
              <a:t>每一群組再細分成數個作業環節 </a:t>
            </a:r>
            <a:r>
              <a:rPr lang="en-US" altLang="zh-TW" sz="1600" b="0" i="0" dirty="0">
                <a:solidFill>
                  <a:srgbClr val="003399"/>
                </a:solidFill>
                <a:effectLst/>
                <a:highlight>
                  <a:srgbClr val="FFFF00"/>
                </a:highlight>
                <a:latin typeface="Trebuchet MS" panose="020B0603020202020204" pitchFamily="34" charset="0"/>
              </a:rPr>
              <a:t>( Segments )</a:t>
            </a:r>
            <a:r>
              <a:rPr lang="zh-TW" altLang="en-US" sz="1600" b="0" i="0" dirty="0">
                <a:solidFill>
                  <a:srgbClr val="003399"/>
                </a:solidFill>
                <a:effectLst/>
                <a:highlight>
                  <a:srgbClr val="FFFF00"/>
                </a:highlight>
                <a:latin typeface="Trebuchet MS" panose="020B0603020202020204" pitchFamily="34" charset="0"/>
              </a:rPr>
              <a:t>，環節下便是單一的作業程序</a:t>
            </a:r>
            <a:r>
              <a:rPr lang="zh-TW" altLang="en-US" sz="1600" dirty="0">
                <a:solidFill>
                  <a:srgbClr val="003399"/>
                </a:solidFill>
                <a:highlight>
                  <a:srgbClr val="FFFF00"/>
                </a:highlight>
                <a:latin typeface="Trebuchet MS" panose="020B0603020202020204" pitchFamily="34" charset="0"/>
              </a:rPr>
              <a:t>標準 </a:t>
            </a:r>
            <a:r>
              <a:rPr lang="en-US" altLang="zh-TW" sz="1600" dirty="0">
                <a:solidFill>
                  <a:srgbClr val="003399"/>
                </a:solidFill>
                <a:highlight>
                  <a:srgbClr val="FFFF00"/>
                </a:highlight>
                <a:latin typeface="Trebuchet MS" panose="020B0603020202020204" pitchFamily="34" charset="0"/>
              </a:rPr>
              <a:t>(Partner Interface Process, PIPs )</a:t>
            </a:r>
            <a:r>
              <a:rPr lang="zh-TW" altLang="en-US" sz="1600" dirty="0">
                <a:solidFill>
                  <a:srgbClr val="003399"/>
                </a:solidFill>
                <a:highlight>
                  <a:srgbClr val="FFFF00"/>
                </a:highlight>
                <a:latin typeface="Trebuchet MS" panose="020B0603020202020204" pitchFamily="34" charset="0"/>
              </a:rPr>
              <a:t>。</a:t>
            </a:r>
            <a:endParaRPr lang="en-US" altLang="zh-TW" sz="1600" dirty="0">
              <a:solidFill>
                <a:srgbClr val="003399"/>
              </a:solidFill>
              <a:highlight>
                <a:srgbClr val="FFFF00"/>
              </a:highlight>
              <a:latin typeface="Trebuchet MS" panose="020B0603020202020204" pitchFamily="34" charset="0"/>
            </a:endParaRPr>
          </a:p>
          <a:p>
            <a:pPr indent="0" algn="l">
              <a:buNone/>
            </a:pPr>
            <a:endParaRPr lang="en-US" altLang="zh-TW" sz="1600" dirty="0">
              <a:solidFill>
                <a:srgbClr val="003399"/>
              </a:solidFill>
              <a:highlight>
                <a:srgbClr val="FFFF00"/>
              </a:highlight>
              <a:latin typeface="Trebuchet MS" panose="020B0603020202020204" pitchFamily="34" charset="0"/>
            </a:endParaRPr>
          </a:p>
          <a:p>
            <a:pPr indent="0" algn="l">
              <a:buNone/>
            </a:pPr>
            <a:r>
              <a:rPr lang="en-US" altLang="zh-TW" sz="1600" dirty="0">
                <a:solidFill>
                  <a:srgbClr val="003399"/>
                </a:solidFill>
                <a:highlight>
                  <a:srgbClr val="FFFF00"/>
                </a:highlight>
                <a:latin typeface="Trebuchet MS" panose="020B0603020202020204" pitchFamily="34" charset="0"/>
              </a:rPr>
              <a:t>PIPs </a:t>
            </a:r>
            <a:r>
              <a:rPr lang="zh-TW" altLang="en-US" sz="1600" dirty="0">
                <a:solidFill>
                  <a:srgbClr val="003399"/>
                </a:solidFill>
                <a:highlight>
                  <a:srgbClr val="FFFF00"/>
                </a:highlight>
                <a:latin typeface="Trebuchet MS" panose="020B0603020202020204" pitchFamily="34" charset="0"/>
              </a:rPr>
              <a:t>是系統與系統間以 </a:t>
            </a:r>
            <a:r>
              <a:rPr lang="en-US" altLang="zh-TW" sz="1600" dirty="0">
                <a:solidFill>
                  <a:srgbClr val="003399"/>
                </a:solidFill>
                <a:highlight>
                  <a:srgbClr val="FFFF00"/>
                </a:highlight>
                <a:latin typeface="Trebuchet MS" panose="020B0603020202020204" pitchFamily="34" charset="0"/>
              </a:rPr>
              <a:t>XML </a:t>
            </a:r>
            <a:r>
              <a:rPr lang="zh-TW" altLang="en-US" sz="1600" dirty="0">
                <a:solidFill>
                  <a:srgbClr val="003399"/>
                </a:solidFill>
                <a:highlight>
                  <a:srgbClr val="FFFF00"/>
                </a:highlight>
                <a:latin typeface="Trebuchet MS" panose="020B0603020202020204" pitchFamily="34" charset="0"/>
              </a:rPr>
              <a:t>為基礎的對話模式，用來定義供應鏈成員間的標準作業程序，由 </a:t>
            </a:r>
            <a:r>
              <a:rPr lang="en-US" altLang="zh-TW" sz="1600" dirty="0" err="1">
                <a:solidFill>
                  <a:srgbClr val="003399"/>
                </a:solidFill>
                <a:highlight>
                  <a:srgbClr val="FFFF00"/>
                </a:highlight>
                <a:latin typeface="Trebuchet MS" panose="020B0603020202020204" pitchFamily="34" charset="0"/>
              </a:rPr>
              <a:t>RosettaNet</a:t>
            </a:r>
            <a:r>
              <a:rPr lang="en-US" altLang="zh-TW" sz="1600" dirty="0">
                <a:solidFill>
                  <a:srgbClr val="003399"/>
                </a:solidFill>
                <a:highlight>
                  <a:srgbClr val="FFFF00"/>
                </a:highlight>
                <a:latin typeface="Trebuchet MS" panose="020B0603020202020204" pitchFamily="34" charset="0"/>
              </a:rPr>
              <a:t> </a:t>
            </a:r>
            <a:r>
              <a:rPr lang="zh-TW" altLang="en-US" sz="1600" dirty="0">
                <a:solidFill>
                  <a:srgbClr val="003399"/>
                </a:solidFill>
                <a:highlight>
                  <a:srgbClr val="FFFF00"/>
                </a:highlight>
                <a:latin typeface="Trebuchet MS" panose="020B0603020202020204" pitchFamily="34" charset="0"/>
              </a:rPr>
              <a:t>會員所共同</a:t>
            </a:r>
            <a:r>
              <a:rPr lang="zh-TW" altLang="en-US" sz="1600" b="0" i="0" dirty="0">
                <a:solidFill>
                  <a:srgbClr val="003399"/>
                </a:solidFill>
                <a:effectLst/>
                <a:latin typeface="Trebuchet MS" panose="020B0603020202020204" pitchFamily="34" charset="0"/>
              </a:rPr>
              <a:t>研擬出來，提供導入 </a:t>
            </a:r>
            <a:r>
              <a:rPr lang="en-US" altLang="zh-TW" sz="1600" b="0" i="0" dirty="0" err="1">
                <a:solidFill>
                  <a:srgbClr val="003399"/>
                </a:solidFill>
                <a:effectLst/>
                <a:latin typeface="Trebuchet MS" panose="020B0603020202020204" pitchFamily="34" charset="0"/>
              </a:rPr>
              <a:t>RosettaNet</a:t>
            </a:r>
            <a:r>
              <a:rPr lang="en-US" altLang="zh-TW" sz="1600" b="0" i="0" dirty="0">
                <a:solidFill>
                  <a:srgbClr val="003399"/>
                </a:solidFill>
                <a:effectLst/>
                <a:latin typeface="Trebuchet MS" panose="020B0603020202020204" pitchFamily="34" charset="0"/>
              </a:rPr>
              <a:t> </a:t>
            </a:r>
            <a:r>
              <a:rPr lang="zh-TW" altLang="en-US" sz="1600" b="0" i="0" dirty="0">
                <a:solidFill>
                  <a:srgbClr val="003399"/>
                </a:solidFill>
                <a:effectLst/>
                <a:latin typeface="Trebuchet MS" panose="020B0603020202020204" pitchFamily="34" charset="0"/>
              </a:rPr>
              <a:t>標準所需的模式及文件。</a:t>
            </a:r>
            <a:endParaRPr lang="en-US" altLang="zh-TW" sz="1600" b="0" i="0" dirty="0">
              <a:solidFill>
                <a:srgbClr val="003399"/>
              </a:solidFill>
              <a:effectLst/>
              <a:latin typeface="Trebuchet MS" panose="020B0603020202020204" pitchFamily="34" charset="0"/>
            </a:endParaRPr>
          </a:p>
          <a:p>
            <a:pPr indent="0" algn="l">
              <a:buNone/>
            </a:pPr>
            <a:endParaRPr lang="en-US" altLang="zh-TW" sz="1600" dirty="0">
              <a:solidFill>
                <a:srgbClr val="003399"/>
              </a:solidFill>
              <a:latin typeface="Trebuchet MS" panose="020B0603020202020204" pitchFamily="34" charset="0"/>
            </a:endParaRPr>
          </a:p>
          <a:p>
            <a:pPr indent="0" algn="l">
              <a:buNone/>
            </a:pPr>
            <a:r>
              <a:rPr lang="zh-TW" altLang="en-US" sz="1600" b="0" i="0" dirty="0">
                <a:solidFill>
                  <a:srgbClr val="003399"/>
                </a:solidFill>
                <a:effectLst/>
                <a:latin typeface="Trebuchet MS" panose="020B0603020202020204" pitchFamily="34" charset="0"/>
              </a:rPr>
              <a:t>目前 </a:t>
            </a:r>
            <a:r>
              <a:rPr lang="en-US" altLang="zh-TW" sz="1600" b="0" i="0" dirty="0" err="1">
                <a:solidFill>
                  <a:srgbClr val="003399"/>
                </a:solidFill>
                <a:effectLst/>
                <a:latin typeface="Trebuchet MS" panose="020B0603020202020204" pitchFamily="34" charset="0"/>
              </a:rPr>
              <a:t>RosettaNet</a:t>
            </a:r>
            <a:r>
              <a:rPr lang="en-US" altLang="zh-TW" sz="1600" b="0" i="0" dirty="0">
                <a:solidFill>
                  <a:srgbClr val="003399"/>
                </a:solidFill>
                <a:effectLst/>
                <a:latin typeface="Trebuchet MS" panose="020B0603020202020204" pitchFamily="34" charset="0"/>
              </a:rPr>
              <a:t> </a:t>
            </a:r>
            <a:r>
              <a:rPr lang="zh-TW" altLang="en-US" sz="1600" b="0" i="0" dirty="0">
                <a:solidFill>
                  <a:srgbClr val="003399"/>
                </a:solidFill>
                <a:effectLst/>
                <a:latin typeface="Trebuchet MS" panose="020B0603020202020204" pitchFamily="34" charset="0"/>
              </a:rPr>
              <a:t>組織已經制定出了</a:t>
            </a:r>
            <a:r>
              <a:rPr lang="en-US" altLang="zh-TW" sz="1600" b="0" i="0" dirty="0">
                <a:solidFill>
                  <a:srgbClr val="003399"/>
                </a:solidFill>
                <a:effectLst/>
                <a:highlight>
                  <a:srgbClr val="FFFF00"/>
                </a:highlight>
                <a:latin typeface="Trebuchet MS" panose="020B0603020202020204" pitchFamily="34" charset="0"/>
              </a:rPr>
              <a:t>100</a:t>
            </a:r>
            <a:r>
              <a:rPr lang="zh-TW" altLang="en-US" sz="1600" b="0" i="0" dirty="0">
                <a:solidFill>
                  <a:srgbClr val="003399"/>
                </a:solidFill>
                <a:effectLst/>
                <a:highlight>
                  <a:srgbClr val="FFFF00"/>
                </a:highlight>
                <a:latin typeface="Trebuchet MS" panose="020B0603020202020204" pitchFamily="34" charset="0"/>
              </a:rPr>
              <a:t>多個 </a:t>
            </a:r>
            <a:r>
              <a:rPr lang="en-US" altLang="zh-TW" sz="1600" b="0" i="0" dirty="0">
                <a:solidFill>
                  <a:srgbClr val="003399"/>
                </a:solidFill>
                <a:effectLst/>
                <a:highlight>
                  <a:srgbClr val="FFFF00"/>
                </a:highlight>
                <a:latin typeface="Trebuchet MS" panose="020B0603020202020204" pitchFamily="34" charset="0"/>
              </a:rPr>
              <a:t>PIPs</a:t>
            </a:r>
            <a:r>
              <a:rPr lang="zh-TW" altLang="en-US" sz="1600" b="0" i="0" dirty="0">
                <a:solidFill>
                  <a:srgbClr val="003399"/>
                </a:solidFill>
                <a:effectLst/>
                <a:highlight>
                  <a:srgbClr val="FFFF00"/>
                </a:highlight>
                <a:latin typeface="Trebuchet MS" panose="020B0603020202020204" pitchFamily="34" charset="0"/>
              </a:rPr>
              <a:t>，最受業界普遍應用的是 </a:t>
            </a:r>
            <a:r>
              <a:rPr lang="en-US" altLang="zh-TW" sz="1600" b="0" i="0" dirty="0">
                <a:solidFill>
                  <a:srgbClr val="003399"/>
                </a:solidFill>
                <a:effectLst/>
                <a:highlight>
                  <a:srgbClr val="FFFF00"/>
                </a:highlight>
                <a:latin typeface="Trebuchet MS" panose="020B0603020202020204" pitchFamily="34" charset="0"/>
              </a:rPr>
              <a:t>3A4</a:t>
            </a:r>
            <a:r>
              <a:rPr lang="zh-TW" altLang="en-US" sz="1600" b="0" i="0" dirty="0">
                <a:solidFill>
                  <a:srgbClr val="003399"/>
                </a:solidFill>
                <a:effectLst/>
                <a:highlight>
                  <a:srgbClr val="FFFF00"/>
                </a:highlight>
                <a:latin typeface="Trebuchet MS" panose="020B0603020202020204" pitchFamily="34" charset="0"/>
              </a:rPr>
              <a:t>，</a:t>
            </a:r>
            <a:r>
              <a:rPr lang="zh-TW" altLang="en-US" sz="1600" b="0" i="0" dirty="0">
                <a:solidFill>
                  <a:srgbClr val="003399"/>
                </a:solidFill>
                <a:effectLst/>
                <a:latin typeface="Trebuchet MS" panose="020B0603020202020204" pitchFamily="34" charset="0"/>
              </a:rPr>
              <a:t>因為這是商務夥伴間最關鍵的</a:t>
            </a:r>
            <a:r>
              <a:rPr lang="zh-TW" altLang="en-US" sz="1600" b="1" i="0" dirty="0">
                <a:solidFill>
                  <a:srgbClr val="003399"/>
                </a:solidFill>
                <a:effectLst/>
                <a:highlight>
                  <a:srgbClr val="FFFF00"/>
                </a:highlight>
                <a:latin typeface="Trebuchet MS" panose="020B0603020202020204" pitchFamily="34" charset="0"/>
              </a:rPr>
              <a:t>訂單管理作業標準，包含下單、變更訂單內容及取消訂單三個動作</a:t>
            </a:r>
            <a:r>
              <a:rPr lang="zh-TW" altLang="en-US" sz="1600" b="0" i="0" dirty="0">
                <a:solidFill>
                  <a:srgbClr val="003399"/>
                </a:solidFill>
                <a:effectLst/>
                <a:latin typeface="Trebuchet MS" panose="020B0603020202020204" pitchFamily="34" charset="0"/>
              </a:rPr>
              <a:t>。 </a:t>
            </a:r>
            <a:endParaRPr lang="en-US" altLang="zh-TW" sz="2000" b="1" dirty="0">
              <a:solidFill>
                <a:srgbClr val="0070C0"/>
              </a:solidFill>
              <a:ea typeface="新細明體" panose="02020500000000000000" pitchFamily="18" charset="-120"/>
            </a:endParaRPr>
          </a:p>
        </p:txBody>
      </p:sp>
      <p:pic>
        <p:nvPicPr>
          <p:cNvPr id="3" name="圖片 2">
            <a:extLst>
              <a:ext uri="{FF2B5EF4-FFF2-40B4-BE49-F238E27FC236}">
                <a16:creationId xmlns:a16="http://schemas.microsoft.com/office/drawing/2014/main" id="{8D72F015-2863-ABB5-2EB2-0C926162298D}"/>
              </a:ext>
            </a:extLst>
          </p:cNvPr>
          <p:cNvPicPr>
            <a:picLocks noChangeAspect="1"/>
          </p:cNvPicPr>
          <p:nvPr/>
        </p:nvPicPr>
        <p:blipFill>
          <a:blip r:embed="rId3"/>
          <a:stretch>
            <a:fillRect/>
          </a:stretch>
        </p:blipFill>
        <p:spPr>
          <a:xfrm>
            <a:off x="6444790" y="122549"/>
            <a:ext cx="4920742" cy="6645896"/>
          </a:xfrm>
          <a:prstGeom prst="rect">
            <a:avLst/>
          </a:prstGeom>
        </p:spPr>
      </p:pic>
    </p:spTree>
    <p:extLst>
      <p:ext uri="{BB962C8B-B14F-4D97-AF65-F5344CB8AC3E}">
        <p14:creationId xmlns:p14="http://schemas.microsoft.com/office/powerpoint/2010/main" val="20441855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1F7B94E-9154-97DA-4CE5-9171BA17C33A}"/>
              </a:ext>
            </a:extLst>
          </p:cNvPr>
          <p:cNvSpPr>
            <a:spLocks noGrp="1" noChangeArrowheads="1"/>
          </p:cNvSpPr>
          <p:nvPr>
            <p:ph type="title"/>
          </p:nvPr>
        </p:nvSpPr>
        <p:spPr>
          <a:xfrm>
            <a:off x="0" y="0"/>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br>
              <a:rPr lang="en-US" altLang="zh-TW" sz="3200" dirty="0">
                <a:solidFill>
                  <a:schemeClr val="bg1"/>
                </a:solidFill>
                <a:ea typeface="新細明體" panose="02020500000000000000" pitchFamily="18" charset="-120"/>
              </a:rPr>
            </a:br>
            <a:r>
              <a:rPr lang="zh-TW" altLang="en-US" sz="3200" dirty="0">
                <a:solidFill>
                  <a:schemeClr val="bg1"/>
                </a:solidFill>
                <a:ea typeface="新細明體" panose="02020500000000000000" pitchFamily="18" charset="-120"/>
              </a:rPr>
              <a:t>                           </a:t>
            </a:r>
            <a:br>
              <a:rPr lang="en-US" altLang="zh-TW" sz="3200" dirty="0">
                <a:solidFill>
                  <a:schemeClr val="bg1"/>
                </a:solidFill>
                <a:ea typeface="新細明體" panose="02020500000000000000" pitchFamily="18" charset="-120"/>
              </a:rPr>
            </a:br>
            <a:r>
              <a:rPr lang="zh-TW" altLang="en-US" sz="32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XML </a:t>
            </a:r>
            <a:r>
              <a:rPr lang="zh-TW" altLang="en-US" sz="2000" dirty="0">
                <a:solidFill>
                  <a:schemeClr val="bg1"/>
                </a:solidFill>
                <a:ea typeface="新細明體" panose="02020500000000000000" pitchFamily="18" charset="-120"/>
              </a:rPr>
              <a:t>活化電子商務架構</a:t>
            </a: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以</a:t>
            </a:r>
            <a:r>
              <a:rPr lang="zh-TW" altLang="it-IT" sz="2000" dirty="0">
                <a:solidFill>
                  <a:schemeClr val="bg1"/>
                </a:solidFill>
                <a:ea typeface="新細明體" panose="02020500000000000000" pitchFamily="18" charset="-120"/>
              </a:rPr>
              <a:t> </a:t>
            </a:r>
            <a:r>
              <a:rPr lang="it-IT" altLang="zh-TW" sz="2000" dirty="0">
                <a:solidFill>
                  <a:schemeClr val="bg1"/>
                </a:solidFill>
                <a:ea typeface="新細明體" panose="02020500000000000000" pitchFamily="18" charset="-120"/>
              </a:rPr>
              <a:t>RosettaNet </a:t>
            </a:r>
            <a:r>
              <a:rPr lang="zh-TW" altLang="it-IT" sz="2000" dirty="0">
                <a:solidFill>
                  <a:schemeClr val="bg1"/>
                </a:solidFill>
                <a:ea typeface="新細明體" panose="02020500000000000000" pitchFamily="18" charset="-120"/>
              </a:rPr>
              <a:t>的 </a:t>
            </a:r>
            <a:r>
              <a:rPr lang="it-IT" altLang="zh-TW" sz="2000" dirty="0">
                <a:solidFill>
                  <a:schemeClr val="bg1"/>
                </a:solidFill>
                <a:ea typeface="新細明體" panose="02020500000000000000" pitchFamily="18" charset="-120"/>
              </a:rPr>
              <a:t>3A4 PIPs</a:t>
            </a:r>
            <a:r>
              <a:rPr lang="zh-TW" altLang="en-US" sz="2000" dirty="0">
                <a:solidFill>
                  <a:schemeClr val="bg1"/>
                </a:solidFill>
                <a:ea typeface="新細明體" panose="02020500000000000000" pitchFamily="18" charset="-120"/>
              </a:rPr>
              <a:t> 為例 </a:t>
            </a:r>
            <a:r>
              <a:rPr lang="en-US" altLang="zh-TW" sz="2000" dirty="0">
                <a:solidFill>
                  <a:schemeClr val="bg1"/>
                </a:solidFill>
                <a:ea typeface="新細明體" panose="02020500000000000000" pitchFamily="18" charset="-120"/>
              </a:rPr>
              <a:t>:</a:t>
            </a:r>
            <a:br>
              <a:rPr lang="en-US" altLang="zh-TW" sz="2000" dirty="0">
                <a:solidFill>
                  <a:schemeClr val="bg1"/>
                </a:solidFill>
                <a:ea typeface="新細明體" panose="02020500000000000000" pitchFamily="18" charset="-120"/>
              </a:rPr>
            </a:br>
            <a:r>
              <a:rPr lang="zh-TW" altLang="en-US" sz="3200" dirty="0">
                <a:solidFill>
                  <a:schemeClr val="bg1"/>
                </a:solidFill>
                <a:ea typeface="新細明體" panose="02020500000000000000" pitchFamily="18" charset="-120"/>
              </a:rPr>
              <a:t>  </a:t>
            </a:r>
            <a:br>
              <a:rPr lang="en-US" altLang="zh-TW" sz="3200" b="1" i="0" dirty="0">
                <a:solidFill>
                  <a:srgbClr val="003399"/>
                </a:solidFill>
                <a:effectLst/>
                <a:latin typeface="新細明體" panose="02020500000000000000" pitchFamily="18" charset="-120"/>
                <a:ea typeface="新細明體" panose="02020500000000000000" pitchFamily="18" charset="-120"/>
              </a:rPr>
            </a:br>
            <a:r>
              <a:rPr lang="zh-TW" altLang="en-US" sz="3200" dirty="0">
                <a:solidFill>
                  <a:schemeClr val="bg1"/>
                </a:solidFill>
                <a:ea typeface="新細明體" panose="02020500000000000000" pitchFamily="18" charset="-120"/>
              </a:rPr>
              <a:t> </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5A4109B1-A7C5-7221-8AC0-DFD3302F037B}"/>
              </a:ext>
            </a:extLst>
          </p:cNvPr>
          <p:cNvSpPr>
            <a:spLocks noGrp="1" noChangeArrowheads="1"/>
          </p:cNvSpPr>
          <p:nvPr>
            <p:ph type="body" idx="1"/>
          </p:nvPr>
        </p:nvSpPr>
        <p:spPr>
          <a:xfrm>
            <a:off x="272142" y="457200"/>
            <a:ext cx="11340193" cy="5861957"/>
          </a:xfrm>
        </p:spPr>
        <p:txBody>
          <a:bodyPr>
            <a:normAutofit/>
          </a:bodyPr>
          <a:lstStyle/>
          <a:p>
            <a:pPr marL="0" indent="0" algn="l">
              <a:buNone/>
            </a:pPr>
            <a:r>
              <a:rPr lang="zh-TW" altLang="en-US" sz="1800" b="1" i="1" dirty="0">
                <a:solidFill>
                  <a:srgbClr val="0066CC"/>
                </a:solidFill>
                <a:effectLst/>
                <a:latin typeface="新細明體" panose="02020500000000000000" pitchFamily="18" charset="-120"/>
                <a:ea typeface="新細明體" panose="02020500000000000000" pitchFamily="18" charset="-120"/>
              </a:rPr>
              <a:t> </a:t>
            </a:r>
            <a:endParaRPr lang="en-US" altLang="zh-TW" sz="2000" b="1" dirty="0">
              <a:solidFill>
                <a:srgbClr val="0070C0"/>
              </a:solidFill>
              <a:ea typeface="新細明體" panose="02020500000000000000" pitchFamily="18" charset="-120"/>
            </a:endParaRPr>
          </a:p>
        </p:txBody>
      </p:sp>
      <p:pic>
        <p:nvPicPr>
          <p:cNvPr id="3" name="圖片 2">
            <a:extLst>
              <a:ext uri="{FF2B5EF4-FFF2-40B4-BE49-F238E27FC236}">
                <a16:creationId xmlns:a16="http://schemas.microsoft.com/office/drawing/2014/main" id="{24C08E17-7FC7-6F0E-D229-8C82C87E52E9}"/>
              </a:ext>
            </a:extLst>
          </p:cNvPr>
          <p:cNvPicPr>
            <a:picLocks noChangeAspect="1"/>
          </p:cNvPicPr>
          <p:nvPr/>
        </p:nvPicPr>
        <p:blipFill rotWithShape="1">
          <a:blip r:embed="rId3"/>
          <a:srcRect l="40696" t="19363" r="23174" b="16754"/>
          <a:stretch/>
        </p:blipFill>
        <p:spPr>
          <a:xfrm>
            <a:off x="272142" y="400049"/>
            <a:ext cx="6353563" cy="6319157"/>
          </a:xfrm>
          <a:prstGeom prst="rect">
            <a:avLst/>
          </a:prstGeom>
        </p:spPr>
      </p:pic>
      <p:sp>
        <p:nvSpPr>
          <p:cNvPr id="2" name="文字方塊 1">
            <a:extLst>
              <a:ext uri="{FF2B5EF4-FFF2-40B4-BE49-F238E27FC236}">
                <a16:creationId xmlns:a16="http://schemas.microsoft.com/office/drawing/2014/main" id="{0C460421-7D1F-1024-E229-9E03E1A13DFE}"/>
              </a:ext>
            </a:extLst>
          </p:cNvPr>
          <p:cNvSpPr txBox="1"/>
          <p:nvPr/>
        </p:nvSpPr>
        <p:spPr>
          <a:xfrm>
            <a:off x="272142" y="3429000"/>
            <a:ext cx="2832608" cy="1323439"/>
          </a:xfrm>
          <a:prstGeom prst="rect">
            <a:avLst/>
          </a:prstGeom>
          <a:noFill/>
        </p:spPr>
        <p:txBody>
          <a:bodyPr wrap="square" rtlCol="0">
            <a:spAutoFit/>
          </a:bodyPr>
          <a:lstStyle/>
          <a:p>
            <a:r>
              <a:rPr lang="zh-TW" altLang="en-US" sz="1600" dirty="0">
                <a:highlight>
                  <a:srgbClr val="FFFF00"/>
                </a:highlight>
              </a:rPr>
              <a:t>發出採購訂單的過程通常發生在之後：</a:t>
            </a:r>
            <a:endParaRPr lang="en-US" altLang="zh-TW" sz="1600" dirty="0">
              <a:highlight>
                <a:srgbClr val="FFFF00"/>
              </a:highlight>
            </a:endParaRPr>
          </a:p>
          <a:p>
            <a:r>
              <a:rPr lang="zh-TW" altLang="en-US" sz="1600" dirty="0">
                <a:highlight>
                  <a:srgbClr val="FFFF00"/>
                </a:highlight>
              </a:rPr>
              <a:t>檢查價格和可用性</a:t>
            </a:r>
            <a:r>
              <a:rPr lang="en-US" altLang="zh-TW" sz="1600" dirty="0">
                <a:highlight>
                  <a:srgbClr val="FFFF00"/>
                </a:highlight>
              </a:rPr>
              <a:t>(PIP3A2)</a:t>
            </a:r>
          </a:p>
          <a:p>
            <a:r>
              <a:rPr lang="zh-TW" altLang="en-US" sz="1600" dirty="0">
                <a:highlight>
                  <a:srgbClr val="FFFF00"/>
                </a:highlight>
              </a:rPr>
              <a:t>請求報價</a:t>
            </a:r>
            <a:r>
              <a:rPr lang="en-US" altLang="zh-TW" sz="1600" dirty="0">
                <a:highlight>
                  <a:srgbClr val="FFFF00"/>
                </a:highlight>
              </a:rPr>
              <a:t>(PIP3A1) </a:t>
            </a:r>
          </a:p>
          <a:p>
            <a:r>
              <a:rPr lang="zh-TW" altLang="en-US" sz="1600" dirty="0">
                <a:highlight>
                  <a:srgbClr val="FFFF00"/>
                </a:highlight>
              </a:rPr>
              <a:t>轉移購物車</a:t>
            </a:r>
            <a:r>
              <a:rPr lang="en-US" altLang="zh-TW" sz="1600" dirty="0">
                <a:highlight>
                  <a:srgbClr val="FFFF00"/>
                </a:highlight>
              </a:rPr>
              <a:t>(PIP3A3)</a:t>
            </a:r>
            <a:endParaRPr lang="zh-TW" altLang="en-US" sz="1600" dirty="0">
              <a:highlight>
                <a:srgbClr val="FFFF00"/>
              </a:highlight>
            </a:endParaRPr>
          </a:p>
        </p:txBody>
      </p:sp>
      <p:sp>
        <p:nvSpPr>
          <p:cNvPr id="5" name="文字方塊 4">
            <a:extLst>
              <a:ext uri="{FF2B5EF4-FFF2-40B4-BE49-F238E27FC236}">
                <a16:creationId xmlns:a16="http://schemas.microsoft.com/office/drawing/2014/main" id="{ABE853A2-23A1-4873-0E44-A08D11E7B033}"/>
              </a:ext>
            </a:extLst>
          </p:cNvPr>
          <p:cNvSpPr txBox="1"/>
          <p:nvPr/>
        </p:nvSpPr>
        <p:spPr>
          <a:xfrm>
            <a:off x="6222380" y="834999"/>
            <a:ext cx="4570482" cy="369332"/>
          </a:xfrm>
          <a:prstGeom prst="rect">
            <a:avLst/>
          </a:prstGeom>
          <a:noFill/>
        </p:spPr>
        <p:txBody>
          <a:bodyPr wrap="none" rtlCol="0">
            <a:spAutoFit/>
          </a:bodyPr>
          <a:lstStyle/>
          <a:p>
            <a:r>
              <a:rPr lang="zh-TW" altLang="en-US" dirty="0">
                <a:highlight>
                  <a:srgbClr val="FFFF00"/>
                </a:highlight>
              </a:rPr>
              <a:t>支持交易夥伴發出和確認</a:t>
            </a:r>
            <a:r>
              <a:rPr lang="zh-TW" altLang="en-US" b="1" dirty="0">
                <a:highlight>
                  <a:srgbClr val="FFFF00"/>
                </a:highlight>
              </a:rPr>
              <a:t>新採購訂單的流程</a:t>
            </a:r>
            <a:endParaRPr lang="zh-TW" altLang="en-US" b="1" dirty="0"/>
          </a:p>
        </p:txBody>
      </p:sp>
      <p:sp>
        <p:nvSpPr>
          <p:cNvPr id="6" name="文字方塊 5">
            <a:extLst>
              <a:ext uri="{FF2B5EF4-FFF2-40B4-BE49-F238E27FC236}">
                <a16:creationId xmlns:a16="http://schemas.microsoft.com/office/drawing/2014/main" id="{11DDDEC8-60C4-D0F6-9D3D-D90CAF4EEC2E}"/>
              </a:ext>
            </a:extLst>
          </p:cNvPr>
          <p:cNvSpPr txBox="1"/>
          <p:nvPr/>
        </p:nvSpPr>
        <p:spPr>
          <a:xfrm>
            <a:off x="394806" y="2613182"/>
            <a:ext cx="543739" cy="307777"/>
          </a:xfrm>
          <a:prstGeom prst="rect">
            <a:avLst/>
          </a:prstGeom>
          <a:noFill/>
        </p:spPr>
        <p:txBody>
          <a:bodyPr wrap="none" rtlCol="0">
            <a:spAutoFit/>
          </a:bodyPr>
          <a:lstStyle/>
          <a:p>
            <a:r>
              <a:rPr lang="zh-TW" altLang="en-US" sz="1400" b="1" dirty="0">
                <a:highlight>
                  <a:srgbClr val="FFFF00"/>
                </a:highlight>
              </a:rPr>
              <a:t>買方</a:t>
            </a:r>
          </a:p>
        </p:txBody>
      </p:sp>
      <p:sp>
        <p:nvSpPr>
          <p:cNvPr id="7" name="文字方塊 6">
            <a:extLst>
              <a:ext uri="{FF2B5EF4-FFF2-40B4-BE49-F238E27FC236}">
                <a16:creationId xmlns:a16="http://schemas.microsoft.com/office/drawing/2014/main" id="{5959FCB2-69EC-1E3C-6774-241E3255AB55}"/>
              </a:ext>
            </a:extLst>
          </p:cNvPr>
          <p:cNvSpPr txBox="1"/>
          <p:nvPr/>
        </p:nvSpPr>
        <p:spPr>
          <a:xfrm>
            <a:off x="394805" y="5250896"/>
            <a:ext cx="543739" cy="307777"/>
          </a:xfrm>
          <a:prstGeom prst="rect">
            <a:avLst/>
          </a:prstGeom>
          <a:noFill/>
        </p:spPr>
        <p:txBody>
          <a:bodyPr wrap="none" rtlCol="0">
            <a:spAutoFit/>
          </a:bodyPr>
          <a:lstStyle/>
          <a:p>
            <a:r>
              <a:rPr lang="zh-TW" altLang="en-US" sz="1400" b="1" dirty="0">
                <a:highlight>
                  <a:srgbClr val="FFFF00"/>
                </a:highlight>
              </a:rPr>
              <a:t>賣方</a:t>
            </a:r>
          </a:p>
        </p:txBody>
      </p:sp>
      <p:sp>
        <p:nvSpPr>
          <p:cNvPr id="8" name="語音泡泡: 橢圓形 7">
            <a:extLst>
              <a:ext uri="{FF2B5EF4-FFF2-40B4-BE49-F238E27FC236}">
                <a16:creationId xmlns:a16="http://schemas.microsoft.com/office/drawing/2014/main" id="{1C3E673B-45EB-FBA8-731A-7AB3F38CE321}"/>
              </a:ext>
            </a:extLst>
          </p:cNvPr>
          <p:cNvSpPr/>
          <p:nvPr/>
        </p:nvSpPr>
        <p:spPr>
          <a:xfrm>
            <a:off x="6455292" y="1355246"/>
            <a:ext cx="4931575" cy="1837427"/>
          </a:xfrm>
          <a:prstGeom prst="wedgeEllipseCallout">
            <a:avLst>
              <a:gd name="adj1" fmla="val -62661"/>
              <a:gd name="adj2" fmla="val 8728"/>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600" dirty="0">
                <a:highlight>
                  <a:srgbClr val="003399"/>
                </a:highlight>
              </a:rPr>
              <a:t>發出採購訂單的流程可能發生在之後：</a:t>
            </a:r>
            <a:endParaRPr lang="en-US" altLang="zh-TW" sz="1600" dirty="0">
              <a:highlight>
                <a:srgbClr val="003399"/>
              </a:highlight>
            </a:endParaRPr>
          </a:p>
          <a:p>
            <a:endParaRPr lang="en-US" altLang="zh-TW" sz="1600" dirty="0">
              <a:highlight>
                <a:srgbClr val="003399"/>
              </a:highlight>
            </a:endParaRPr>
          </a:p>
          <a:p>
            <a:r>
              <a:rPr lang="zh-TW" altLang="en-US" sz="1600" dirty="0">
                <a:highlight>
                  <a:srgbClr val="003399"/>
                </a:highlight>
              </a:rPr>
              <a:t>更改採購訂單</a:t>
            </a:r>
            <a:r>
              <a:rPr lang="en-US" altLang="zh-TW" sz="1600" dirty="0">
                <a:highlight>
                  <a:srgbClr val="003399"/>
                </a:highlight>
              </a:rPr>
              <a:t>(PIP</a:t>
            </a:r>
            <a:r>
              <a:rPr lang="zh-TW" altLang="en-US" sz="1600" dirty="0">
                <a:highlight>
                  <a:srgbClr val="003399"/>
                </a:highlight>
              </a:rPr>
              <a:t> </a:t>
            </a:r>
            <a:r>
              <a:rPr lang="en-US" altLang="zh-TW" sz="1600" dirty="0">
                <a:highlight>
                  <a:srgbClr val="003399"/>
                </a:highlight>
              </a:rPr>
              <a:t>3A8)</a:t>
            </a:r>
          </a:p>
          <a:p>
            <a:r>
              <a:rPr lang="zh-TW" altLang="en-US" sz="1600" dirty="0">
                <a:highlight>
                  <a:srgbClr val="003399"/>
                </a:highlight>
              </a:rPr>
              <a:t>取消採購訂單</a:t>
            </a:r>
            <a:r>
              <a:rPr lang="en-US" altLang="zh-TW" sz="1600" dirty="0">
                <a:highlight>
                  <a:srgbClr val="003399"/>
                </a:highlight>
              </a:rPr>
              <a:t>(PIP 3A9)</a:t>
            </a:r>
          </a:p>
          <a:p>
            <a:r>
              <a:rPr lang="zh-TW" altLang="en-US" sz="1600" dirty="0">
                <a:highlight>
                  <a:srgbClr val="003399"/>
                </a:highlight>
              </a:rPr>
              <a:t>查詢採購訂單狀態</a:t>
            </a:r>
            <a:r>
              <a:rPr lang="en-US" altLang="zh-TW" sz="1600" dirty="0">
                <a:highlight>
                  <a:srgbClr val="003399"/>
                </a:highlight>
              </a:rPr>
              <a:t>(PIP 3A5)</a:t>
            </a:r>
          </a:p>
          <a:p>
            <a:r>
              <a:rPr lang="zh-TW" altLang="en-US" sz="1600" dirty="0">
                <a:highlight>
                  <a:srgbClr val="003399"/>
                </a:highlight>
              </a:rPr>
              <a:t>分發採購訂單狀態</a:t>
            </a:r>
            <a:r>
              <a:rPr lang="en-US" altLang="zh-TW" sz="1600" dirty="0">
                <a:highlight>
                  <a:srgbClr val="003399"/>
                </a:highlight>
              </a:rPr>
              <a:t>(PIP 3A6)</a:t>
            </a:r>
            <a:endParaRPr lang="zh-TW" altLang="en-US" sz="1600" dirty="0">
              <a:highlight>
                <a:srgbClr val="003399"/>
              </a:highlight>
            </a:endParaRPr>
          </a:p>
        </p:txBody>
      </p:sp>
      <p:sp>
        <p:nvSpPr>
          <p:cNvPr id="4" name="文字方塊 3">
            <a:extLst>
              <a:ext uri="{FF2B5EF4-FFF2-40B4-BE49-F238E27FC236}">
                <a16:creationId xmlns:a16="http://schemas.microsoft.com/office/drawing/2014/main" id="{351A9157-890E-7822-68FC-83CA06E5EAF6}"/>
              </a:ext>
            </a:extLst>
          </p:cNvPr>
          <p:cNvSpPr txBox="1"/>
          <p:nvPr/>
        </p:nvSpPr>
        <p:spPr>
          <a:xfrm>
            <a:off x="7261934" y="4412202"/>
            <a:ext cx="4116255" cy="830997"/>
          </a:xfrm>
          <a:prstGeom prst="rect">
            <a:avLst/>
          </a:prstGeom>
          <a:noFill/>
        </p:spPr>
        <p:txBody>
          <a:bodyPr wrap="none" rtlCol="0">
            <a:spAutoFit/>
          </a:bodyPr>
          <a:lstStyle/>
          <a:p>
            <a:r>
              <a:rPr lang="en-US" altLang="zh-TW" sz="1600" dirty="0"/>
              <a:t>Q:</a:t>
            </a:r>
            <a:r>
              <a:rPr lang="zh-TW" altLang="en-US" sz="1600" dirty="0"/>
              <a:t> 目前最受業界普遍應用的 </a:t>
            </a:r>
            <a:r>
              <a:rPr lang="en-US" altLang="zh-TW" sz="1600" dirty="0" err="1"/>
              <a:t>RosettaNet</a:t>
            </a:r>
            <a:r>
              <a:rPr lang="zh-TW" altLang="en-US" sz="1600" dirty="0"/>
              <a:t> </a:t>
            </a:r>
            <a:r>
              <a:rPr lang="en-US" altLang="zh-TW" sz="1600" dirty="0"/>
              <a:t>PIP</a:t>
            </a:r>
            <a:r>
              <a:rPr lang="zh-TW" altLang="en-US" sz="1600" dirty="0"/>
              <a:t>  </a:t>
            </a:r>
            <a:r>
              <a:rPr lang="en-US" altLang="zh-TW" sz="1600" dirty="0"/>
              <a:t>:</a:t>
            </a:r>
          </a:p>
          <a:p>
            <a:endParaRPr lang="en-US" altLang="zh-TW" sz="1600" dirty="0"/>
          </a:p>
          <a:p>
            <a:r>
              <a:rPr lang="zh-TW" altLang="en-US" sz="1600" dirty="0"/>
              <a:t> </a:t>
            </a:r>
            <a:r>
              <a:rPr lang="en-US" altLang="zh-TW" sz="1600" dirty="0"/>
              <a:t>A:</a:t>
            </a:r>
            <a:r>
              <a:rPr lang="zh-TW" altLang="en-US" sz="1600" dirty="0"/>
              <a:t> </a:t>
            </a:r>
            <a:r>
              <a:rPr lang="en-US" altLang="zh-TW" sz="1600" b="1" dirty="0">
                <a:highlight>
                  <a:srgbClr val="FFFF00"/>
                </a:highlight>
              </a:rPr>
              <a:t>WIP shipping notice Invoice</a:t>
            </a:r>
            <a:endParaRPr lang="zh-TW" altLang="en-US" sz="1600" b="1" dirty="0">
              <a:highlight>
                <a:srgbClr val="FFFF00"/>
              </a:highlight>
            </a:endParaRPr>
          </a:p>
        </p:txBody>
      </p:sp>
    </p:spTree>
    <p:extLst>
      <p:ext uri="{BB962C8B-B14F-4D97-AF65-F5344CB8AC3E}">
        <p14:creationId xmlns:p14="http://schemas.microsoft.com/office/powerpoint/2010/main" val="35109160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1F7B94E-9154-97DA-4CE5-9171BA17C33A}"/>
              </a:ext>
            </a:extLst>
          </p:cNvPr>
          <p:cNvSpPr>
            <a:spLocks noGrp="1" noChangeArrowheads="1"/>
          </p:cNvSpPr>
          <p:nvPr>
            <p:ph type="title"/>
          </p:nvPr>
        </p:nvSpPr>
        <p:spPr>
          <a:xfrm>
            <a:off x="0" y="0"/>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br>
              <a:rPr lang="en-US" altLang="zh-TW" sz="3200" dirty="0">
                <a:solidFill>
                  <a:schemeClr val="bg1"/>
                </a:solidFill>
                <a:ea typeface="新細明體" panose="02020500000000000000" pitchFamily="18" charset="-120"/>
              </a:rPr>
            </a:br>
            <a:r>
              <a:rPr lang="zh-TW" altLang="en-US" sz="3200" dirty="0">
                <a:solidFill>
                  <a:schemeClr val="bg1"/>
                </a:solidFill>
                <a:ea typeface="新細明體" panose="02020500000000000000" pitchFamily="18" charset="-120"/>
              </a:rPr>
              <a:t>                           </a:t>
            </a:r>
            <a:br>
              <a:rPr lang="en-US" altLang="zh-TW" sz="3200" dirty="0">
                <a:solidFill>
                  <a:schemeClr val="bg1"/>
                </a:solidFill>
                <a:ea typeface="新細明體" panose="02020500000000000000" pitchFamily="18" charset="-120"/>
              </a:rPr>
            </a:br>
            <a:r>
              <a:rPr lang="en-US" altLang="zh-TW" sz="32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XML </a:t>
            </a:r>
            <a:r>
              <a:rPr lang="zh-TW" altLang="en-US" sz="2400" dirty="0">
                <a:solidFill>
                  <a:schemeClr val="bg1"/>
                </a:solidFill>
                <a:ea typeface="新細明體" panose="02020500000000000000" pitchFamily="18" charset="-120"/>
              </a:rPr>
              <a:t>活化電子商務架構 </a:t>
            </a:r>
            <a:r>
              <a:rPr lang="en-US" altLang="zh-TW" sz="2400" dirty="0">
                <a:solidFill>
                  <a:schemeClr val="bg1"/>
                </a:solidFill>
                <a:ea typeface="新細明體" panose="02020500000000000000" pitchFamily="18" charset="-120"/>
              </a:rPr>
              <a:t>-</a:t>
            </a:r>
            <a:r>
              <a:rPr lang="zh-TW" altLang="en-US" sz="2400" dirty="0">
                <a:solidFill>
                  <a:schemeClr val="bg1"/>
                </a:solidFill>
                <a:ea typeface="新細明體" panose="02020500000000000000" pitchFamily="18" charset="-120"/>
              </a:rPr>
              <a:t>台灣推動 </a:t>
            </a:r>
            <a:r>
              <a:rPr lang="en-US" altLang="zh-TW" sz="2400" dirty="0" err="1">
                <a:solidFill>
                  <a:schemeClr val="bg1"/>
                </a:solidFill>
                <a:ea typeface="新細明體" panose="02020500000000000000" pitchFamily="18" charset="-120"/>
              </a:rPr>
              <a:t>RosettaNet</a:t>
            </a:r>
            <a:r>
              <a:rPr lang="en-US" altLang="zh-TW" sz="2400" dirty="0">
                <a:solidFill>
                  <a:schemeClr val="bg1"/>
                </a:solidFill>
                <a:ea typeface="新細明體" panose="02020500000000000000" pitchFamily="18" charset="-120"/>
              </a:rPr>
              <a:t> </a:t>
            </a:r>
            <a:r>
              <a:rPr lang="zh-TW" altLang="en-US" sz="2400" dirty="0">
                <a:solidFill>
                  <a:schemeClr val="bg1"/>
                </a:solidFill>
                <a:ea typeface="新細明體" panose="02020500000000000000" pitchFamily="18" charset="-120"/>
              </a:rPr>
              <a:t>標準成效卓著</a:t>
            </a:r>
            <a:br>
              <a:rPr lang="en-US" altLang="zh-TW" sz="2400" b="1" i="1" dirty="0">
                <a:solidFill>
                  <a:srgbClr val="0066CC"/>
                </a:solidFill>
                <a:latin typeface="新細明體" panose="02020500000000000000" pitchFamily="18" charset="-120"/>
                <a:ea typeface="新細明體" panose="02020500000000000000" pitchFamily="18" charset="-120"/>
              </a:rPr>
            </a:br>
            <a:r>
              <a:rPr lang="zh-TW" altLang="en-US" sz="2400" dirty="0">
                <a:solidFill>
                  <a:schemeClr val="bg1"/>
                </a:solidFill>
                <a:ea typeface="新細明體" panose="02020500000000000000" pitchFamily="18" charset="-120"/>
              </a:rPr>
              <a:t> </a:t>
            </a:r>
            <a:br>
              <a:rPr lang="en-US" altLang="zh-TW" sz="3200" b="1" i="0" dirty="0">
                <a:solidFill>
                  <a:srgbClr val="003399"/>
                </a:solidFill>
                <a:effectLst/>
                <a:latin typeface="新細明體" panose="02020500000000000000" pitchFamily="18" charset="-120"/>
                <a:ea typeface="新細明體" panose="02020500000000000000" pitchFamily="18" charset="-120"/>
              </a:rPr>
            </a:br>
            <a:r>
              <a:rPr lang="zh-TW" altLang="en-US" sz="3200" dirty="0">
                <a:solidFill>
                  <a:schemeClr val="bg1"/>
                </a:solidFill>
                <a:ea typeface="新細明體" panose="02020500000000000000" pitchFamily="18" charset="-120"/>
              </a:rPr>
              <a:t> </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5A4109B1-A7C5-7221-8AC0-DFD3302F037B}"/>
              </a:ext>
            </a:extLst>
          </p:cNvPr>
          <p:cNvSpPr>
            <a:spLocks noGrp="1" noChangeArrowheads="1"/>
          </p:cNvSpPr>
          <p:nvPr>
            <p:ph type="body" idx="1"/>
          </p:nvPr>
        </p:nvSpPr>
        <p:spPr>
          <a:xfrm>
            <a:off x="289832" y="498021"/>
            <a:ext cx="11489791" cy="5861957"/>
          </a:xfrm>
        </p:spPr>
        <p:txBody>
          <a:bodyPr>
            <a:normAutofit/>
          </a:bodyPr>
          <a:lstStyle/>
          <a:p>
            <a:pPr indent="0" algn="l">
              <a:buNone/>
            </a:pPr>
            <a:r>
              <a:rPr lang="zh-TW" altLang="en-US" sz="1600" dirty="0">
                <a:solidFill>
                  <a:srgbClr val="0066CC"/>
                </a:solidFill>
                <a:latin typeface="新細明體" panose="02020500000000000000" pitchFamily="18" charset="-120"/>
                <a:ea typeface="新細明體" panose="02020500000000000000" pitchFamily="18" charset="-120"/>
              </a:rPr>
              <a:t>        台灣半導體廠商在 </a:t>
            </a:r>
            <a:r>
              <a:rPr lang="en-US" altLang="zh-TW" sz="1600" dirty="0" err="1">
                <a:solidFill>
                  <a:srgbClr val="0066CC"/>
                </a:solidFill>
                <a:highlight>
                  <a:srgbClr val="FFFF00"/>
                </a:highlight>
                <a:latin typeface="新細明體" panose="02020500000000000000" pitchFamily="18" charset="-120"/>
                <a:ea typeface="新細明體" panose="02020500000000000000" pitchFamily="18" charset="-120"/>
              </a:rPr>
              <a:t>RosettaNet</a:t>
            </a:r>
            <a:r>
              <a:rPr lang="en-US" altLang="zh-TW" sz="1600" dirty="0">
                <a:solidFill>
                  <a:srgbClr val="0066CC"/>
                </a:solidFill>
                <a:highlight>
                  <a:srgbClr val="FFFF00"/>
                </a:highlight>
                <a:latin typeface="新細明體" panose="02020500000000000000" pitchFamily="18" charset="-120"/>
                <a:ea typeface="新細明體" panose="02020500000000000000" pitchFamily="18" charset="-120"/>
              </a:rPr>
              <a:t> </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半導體製造委員會</a:t>
            </a:r>
            <a:r>
              <a:rPr lang="zh-TW" altLang="en-US" sz="1600" dirty="0">
                <a:solidFill>
                  <a:srgbClr val="0066CC"/>
                </a:solidFill>
                <a:latin typeface="新細明體" panose="02020500000000000000" pitchFamily="18" charset="-120"/>
                <a:ea typeface="新細明體" panose="02020500000000000000" pitchFamily="18" charset="-120"/>
              </a:rPr>
              <a:t>中扮演舉足輕重的地位，由</a:t>
            </a:r>
            <a:r>
              <a:rPr lang="en-US" altLang="zh-TW" sz="1600" b="1" dirty="0">
                <a:solidFill>
                  <a:srgbClr val="0066CC"/>
                </a:solidFill>
                <a:highlight>
                  <a:srgbClr val="FFFF00"/>
                </a:highlight>
                <a:latin typeface="新細明體" panose="02020500000000000000" pitchFamily="18" charset="-120"/>
                <a:ea typeface="新細明體" panose="02020500000000000000" pitchFamily="18" charset="-120"/>
              </a:rPr>
              <a:t>21</a:t>
            </a:r>
            <a:r>
              <a:rPr lang="zh-TW" altLang="en-US" sz="1600" b="1" dirty="0">
                <a:solidFill>
                  <a:srgbClr val="0066CC"/>
                </a:solidFill>
                <a:highlight>
                  <a:srgbClr val="FFFF00"/>
                </a:highlight>
                <a:latin typeface="新細明體" panose="02020500000000000000" pitchFamily="18" charset="-120"/>
                <a:ea typeface="新細明體" panose="02020500000000000000" pitchFamily="18" charset="-120"/>
              </a:rPr>
              <a:t>家</a:t>
            </a:r>
            <a:r>
              <a:rPr lang="zh-TW" altLang="en-US" sz="1600" b="1" dirty="0">
                <a:solidFill>
                  <a:srgbClr val="0066CC"/>
                </a:solidFill>
                <a:latin typeface="新細明體" panose="02020500000000000000" pitchFamily="18" charset="-120"/>
                <a:ea typeface="新細明體" panose="02020500000000000000" pitchFamily="18" charset="-120"/>
              </a:rPr>
              <a:t>廠商組成的核心成員</a:t>
            </a:r>
            <a:r>
              <a:rPr lang="zh-TW" altLang="en-US" sz="1600" dirty="0">
                <a:solidFill>
                  <a:srgbClr val="0066CC"/>
                </a:solidFill>
                <a:latin typeface="新細明體" panose="02020500000000000000" pitchFamily="18" charset="-120"/>
                <a:ea typeface="新細明體" panose="02020500000000000000" pitchFamily="18" charset="-120"/>
              </a:rPr>
              <a:t>中台灣廠商便有 </a:t>
            </a:r>
            <a:r>
              <a:rPr lang="en-US" altLang="zh-TW" sz="1600" dirty="0">
                <a:solidFill>
                  <a:srgbClr val="0066CC"/>
                </a:solidFill>
                <a:highlight>
                  <a:srgbClr val="FFFF00"/>
                </a:highlight>
                <a:latin typeface="新細明體" panose="02020500000000000000" pitchFamily="18" charset="-120"/>
                <a:ea typeface="新細明體" panose="02020500000000000000" pitchFamily="18" charset="-120"/>
              </a:rPr>
              <a:t>5 </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家</a:t>
            </a:r>
            <a:r>
              <a:rPr lang="zh-TW" altLang="en-US" sz="1600" dirty="0">
                <a:solidFill>
                  <a:srgbClr val="0066CC"/>
                </a:solidFill>
                <a:latin typeface="新細明體" panose="02020500000000000000" pitchFamily="18" charset="-120"/>
                <a:ea typeface="新細明體" panose="02020500000000000000" pitchFamily="18" charset="-120"/>
              </a:rPr>
              <a:t>，主席為英特爾，副主席是台積電，監察人則是日月光。在這樣的架構下，台灣半導體業者第一次有機會</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主導全球半導體供應鏈標準的發展與應用，而且也不負眾望</a:t>
            </a:r>
            <a:r>
              <a:rPr lang="zh-TW" altLang="en-US" sz="1600" dirty="0">
                <a:solidFill>
                  <a:srgbClr val="0066CC"/>
                </a:solidFill>
                <a:latin typeface="新細明體" panose="02020500000000000000" pitchFamily="18" charset="-120"/>
                <a:ea typeface="新細明體" panose="02020500000000000000" pitchFamily="18" charset="-120"/>
              </a:rPr>
              <a:t>。在</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不到三年</a:t>
            </a:r>
            <a:r>
              <a:rPr lang="zh-TW" altLang="en-US" sz="1600" dirty="0">
                <a:solidFill>
                  <a:srgbClr val="0066CC"/>
                </a:solidFill>
                <a:latin typeface="新細明體" panose="02020500000000000000" pitchFamily="18" charset="-120"/>
                <a:ea typeface="新細明體" panose="02020500000000000000" pitchFamily="18" charset="-120"/>
              </a:rPr>
              <a:t>的時間內，台灣已經交出了與國際大廠接軌的傲人成績單。</a:t>
            </a:r>
          </a:p>
          <a:p>
            <a:pPr indent="0" algn="l">
              <a:buNone/>
            </a:pPr>
            <a:br>
              <a:rPr lang="zh-TW" altLang="en-US" sz="1600" dirty="0">
                <a:solidFill>
                  <a:srgbClr val="0066CC"/>
                </a:solidFill>
                <a:latin typeface="新細明體" panose="02020500000000000000" pitchFamily="18" charset="-120"/>
                <a:ea typeface="新細明體" panose="02020500000000000000" pitchFamily="18" charset="-120"/>
              </a:rPr>
            </a:br>
            <a:r>
              <a:rPr lang="zh-TW" altLang="en-US" sz="1600" dirty="0">
                <a:solidFill>
                  <a:srgbClr val="0066CC"/>
                </a:solidFill>
                <a:latin typeface="新細明體" panose="02020500000000000000" pitchFamily="18" charset="-120"/>
                <a:ea typeface="新細明體" panose="02020500000000000000" pitchFamily="18" charset="-120"/>
              </a:rPr>
              <a:t>        </a:t>
            </a:r>
            <a:r>
              <a:rPr lang="en-US" altLang="zh-TW" sz="1600" dirty="0" err="1">
                <a:solidFill>
                  <a:srgbClr val="0066CC"/>
                </a:solidFill>
                <a:latin typeface="新細明體" panose="02020500000000000000" pitchFamily="18" charset="-120"/>
                <a:ea typeface="新細明體" panose="02020500000000000000" pitchFamily="18" charset="-120"/>
              </a:rPr>
              <a:t>RosettaNet</a:t>
            </a:r>
            <a:r>
              <a:rPr lang="en-US" altLang="zh-TW" sz="1600" dirty="0">
                <a:solidFill>
                  <a:srgbClr val="0066CC"/>
                </a:solidFill>
                <a:latin typeface="新細明體" panose="02020500000000000000" pitchFamily="18" charset="-120"/>
                <a:ea typeface="新細明體" panose="02020500000000000000" pitchFamily="18" charset="-120"/>
              </a:rPr>
              <a:t> </a:t>
            </a:r>
            <a:r>
              <a:rPr lang="zh-TW" altLang="en-US" sz="1600" b="1" dirty="0">
                <a:solidFill>
                  <a:srgbClr val="0066CC"/>
                </a:solidFill>
                <a:latin typeface="新細明體" panose="02020500000000000000" pitchFamily="18" charset="-120"/>
                <a:ea typeface="新細明體" panose="02020500000000000000" pitchFamily="18" charset="-120"/>
              </a:rPr>
              <a:t>組織執行長 </a:t>
            </a:r>
            <a:r>
              <a:rPr lang="en-US" altLang="zh-TW" sz="1600" b="1" dirty="0">
                <a:solidFill>
                  <a:srgbClr val="0066CC"/>
                </a:solidFill>
                <a:latin typeface="新細明體" panose="02020500000000000000" pitchFamily="18" charset="-120"/>
                <a:ea typeface="新細明體" panose="02020500000000000000" pitchFamily="18" charset="-120"/>
              </a:rPr>
              <a:t>Jennifer Hamilton </a:t>
            </a:r>
            <a:r>
              <a:rPr lang="zh-TW" altLang="en-US" sz="1600" dirty="0">
                <a:solidFill>
                  <a:srgbClr val="0066CC"/>
                </a:solidFill>
                <a:latin typeface="新細明體" panose="02020500000000000000" pitchFamily="18" charset="-120"/>
                <a:ea typeface="新細明體" panose="02020500000000000000" pitchFamily="18" charset="-120"/>
              </a:rPr>
              <a:t>於 </a:t>
            </a:r>
            <a:r>
              <a:rPr lang="en-US" altLang="zh-TW" sz="1600" dirty="0">
                <a:solidFill>
                  <a:srgbClr val="0066CC"/>
                </a:solidFill>
                <a:latin typeface="新細明體" panose="02020500000000000000" pitchFamily="18" charset="-120"/>
                <a:ea typeface="新細明體" panose="02020500000000000000" pitchFamily="18" charset="-120"/>
              </a:rPr>
              <a:t>2001 </a:t>
            </a:r>
            <a:r>
              <a:rPr lang="zh-TW" altLang="en-US" sz="1600" dirty="0">
                <a:solidFill>
                  <a:srgbClr val="0066CC"/>
                </a:solidFill>
                <a:latin typeface="新細明體" panose="02020500000000000000" pitchFamily="18" charset="-120"/>
                <a:ea typeface="新細明體" panose="02020500000000000000" pitchFamily="18" charset="-120"/>
              </a:rPr>
              <a:t>年 </a:t>
            </a:r>
            <a:r>
              <a:rPr lang="en-US" altLang="zh-TW" sz="1600" dirty="0">
                <a:solidFill>
                  <a:srgbClr val="0066CC"/>
                </a:solidFill>
                <a:latin typeface="新細明體" panose="02020500000000000000" pitchFamily="18" charset="-120"/>
                <a:ea typeface="新細明體" panose="02020500000000000000" pitchFamily="18" charset="-120"/>
              </a:rPr>
              <a:t>4 </a:t>
            </a:r>
            <a:r>
              <a:rPr lang="zh-TW" altLang="en-US" sz="1600" dirty="0">
                <a:solidFill>
                  <a:srgbClr val="0066CC"/>
                </a:solidFill>
                <a:latin typeface="新細明體" panose="02020500000000000000" pitchFamily="18" charset="-120"/>
                <a:ea typeface="新細明體" panose="02020500000000000000" pitchFamily="18" charset="-120"/>
              </a:rPr>
              <a:t>月 </a:t>
            </a:r>
            <a:r>
              <a:rPr lang="en-US" altLang="zh-TW" sz="1600" dirty="0" err="1">
                <a:solidFill>
                  <a:srgbClr val="0066CC"/>
                </a:solidFill>
                <a:latin typeface="新細明體" panose="02020500000000000000" pitchFamily="18" charset="-120"/>
                <a:ea typeface="新細明體" panose="02020500000000000000" pitchFamily="18" charset="-120"/>
              </a:rPr>
              <a:t>Econcert</a:t>
            </a:r>
            <a:r>
              <a:rPr lang="en-US" altLang="zh-TW" sz="1600" dirty="0">
                <a:solidFill>
                  <a:srgbClr val="0066CC"/>
                </a:solidFill>
                <a:latin typeface="新細明體" panose="02020500000000000000" pitchFamily="18" charset="-120"/>
                <a:ea typeface="新細明體" panose="02020500000000000000" pitchFamily="18" charset="-120"/>
              </a:rPr>
              <a:t> </a:t>
            </a:r>
            <a:r>
              <a:rPr lang="zh-TW" altLang="en-US" sz="1600" dirty="0">
                <a:solidFill>
                  <a:srgbClr val="0066CC"/>
                </a:solidFill>
                <a:latin typeface="新細明體" panose="02020500000000000000" pitchFamily="18" charset="-120"/>
                <a:ea typeface="新細明體" panose="02020500000000000000" pitchFamily="18" charset="-120"/>
              </a:rPr>
              <a:t>的演說中，引用</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全球</a:t>
            </a:r>
            <a:r>
              <a:rPr lang="zh-TW" altLang="en-US" sz="1600" b="1" dirty="0">
                <a:solidFill>
                  <a:srgbClr val="0066CC"/>
                </a:solidFill>
                <a:highlight>
                  <a:srgbClr val="FFFF00"/>
                </a:highlight>
                <a:latin typeface="新細明體" panose="02020500000000000000" pitchFamily="18" charset="-120"/>
                <a:ea typeface="新細明體" panose="02020500000000000000" pitchFamily="18" charset="-120"/>
              </a:rPr>
              <a:t>重要成功案例五個</a:t>
            </a:r>
            <a:r>
              <a:rPr lang="zh-TW" altLang="en-US" sz="1600" b="1" dirty="0">
                <a:solidFill>
                  <a:srgbClr val="0066CC"/>
                </a:solidFill>
                <a:latin typeface="新細明體" panose="02020500000000000000" pitchFamily="18" charset="-120"/>
                <a:ea typeface="新細明體" panose="02020500000000000000" pitchFamily="18" charset="-120"/>
              </a:rPr>
              <a:t>，台灣便居</a:t>
            </a:r>
            <a:r>
              <a:rPr lang="zh-TW" altLang="en-US" sz="1600" b="1" dirty="0">
                <a:solidFill>
                  <a:srgbClr val="0066CC"/>
                </a:solidFill>
                <a:highlight>
                  <a:srgbClr val="FFFF00"/>
                </a:highlight>
                <a:latin typeface="新細明體" panose="02020500000000000000" pitchFamily="18" charset="-120"/>
                <a:ea typeface="新細明體" panose="02020500000000000000" pitchFamily="18" charset="-120"/>
              </a:rPr>
              <a:t>兩席</a:t>
            </a:r>
            <a:r>
              <a:rPr lang="zh-TW" altLang="en-US" sz="1600" dirty="0">
                <a:solidFill>
                  <a:srgbClr val="0066CC"/>
                </a:solidFill>
                <a:latin typeface="新細明體" panose="02020500000000000000" pitchFamily="18" charset="-120"/>
                <a:ea typeface="新細明體" panose="02020500000000000000" pitchFamily="18" charset="-120"/>
              </a:rPr>
              <a:t>，分別是</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台威計劃下</a:t>
            </a:r>
            <a:r>
              <a:rPr lang="zh-TW" altLang="en-US" sz="1600" dirty="0">
                <a:solidFill>
                  <a:srgbClr val="0066CC"/>
                </a:solidFill>
                <a:latin typeface="新細明體" panose="02020500000000000000" pitchFamily="18" charset="-120"/>
                <a:ea typeface="新細明體" panose="02020500000000000000" pitchFamily="18" charset="-120"/>
              </a:rPr>
              <a:t>之</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台達電與康柏電腦 </a:t>
            </a:r>
            <a:r>
              <a:rPr lang="en-US" altLang="zh-TW" sz="1600" dirty="0">
                <a:solidFill>
                  <a:srgbClr val="0066CC"/>
                </a:solidFill>
                <a:highlight>
                  <a:srgbClr val="FFFF00"/>
                </a:highlight>
                <a:latin typeface="新細明體" panose="02020500000000000000" pitchFamily="18" charset="-120"/>
                <a:ea typeface="新細明體" panose="02020500000000000000" pitchFamily="18" charset="-120"/>
              </a:rPr>
              <a:t>( Compaq ) </a:t>
            </a:r>
            <a:r>
              <a:rPr lang="zh-TW" altLang="en-US" sz="1600" dirty="0">
                <a:solidFill>
                  <a:srgbClr val="0066CC"/>
                </a:solidFill>
                <a:latin typeface="新細明體" panose="02020500000000000000" pitchFamily="18" charset="-120"/>
                <a:ea typeface="新細明體" panose="02020500000000000000" pitchFamily="18" charset="-120"/>
              </a:rPr>
              <a:t>的</a:t>
            </a:r>
            <a:r>
              <a:rPr lang="en-US" altLang="zh-TW" sz="1600" dirty="0">
                <a:solidFill>
                  <a:srgbClr val="0066CC"/>
                </a:solidFill>
                <a:highlight>
                  <a:srgbClr val="FFFF00"/>
                </a:highlight>
                <a:latin typeface="新細明體" panose="02020500000000000000" pitchFamily="18" charset="-120"/>
                <a:ea typeface="新細明體" panose="02020500000000000000" pitchFamily="18" charset="-120"/>
              </a:rPr>
              <a:t>3A4/3A7 PIPs</a:t>
            </a:r>
            <a:r>
              <a:rPr lang="zh-TW" altLang="en-US" sz="1600" dirty="0">
                <a:solidFill>
                  <a:srgbClr val="0066CC"/>
                </a:solidFill>
                <a:latin typeface="新細明體" panose="02020500000000000000" pitchFamily="18" charset="-120"/>
                <a:ea typeface="新細明體" panose="02020500000000000000" pitchFamily="18" charset="-120"/>
              </a:rPr>
              <a:t>、</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世平興業與英特爾 </a:t>
            </a:r>
            <a:r>
              <a:rPr lang="en-US" altLang="zh-TW" sz="1600" dirty="0">
                <a:solidFill>
                  <a:srgbClr val="0066CC"/>
                </a:solidFill>
                <a:highlight>
                  <a:srgbClr val="FFFF00"/>
                </a:highlight>
                <a:latin typeface="新細明體" panose="02020500000000000000" pitchFamily="18" charset="-120"/>
                <a:ea typeface="新細明體" panose="02020500000000000000" pitchFamily="18" charset="-120"/>
              </a:rPr>
              <a:t>( Intel ) </a:t>
            </a:r>
            <a:r>
              <a:rPr lang="zh-TW" altLang="en-US" sz="1600" dirty="0">
                <a:solidFill>
                  <a:srgbClr val="0066CC"/>
                </a:solidFill>
                <a:latin typeface="新細明體" panose="02020500000000000000" pitchFamily="18" charset="-120"/>
                <a:ea typeface="新細明體" panose="02020500000000000000" pitchFamily="18" charset="-120"/>
              </a:rPr>
              <a:t>的</a:t>
            </a:r>
            <a:r>
              <a:rPr lang="en-US" altLang="zh-TW" sz="1600" dirty="0">
                <a:solidFill>
                  <a:srgbClr val="0066CC"/>
                </a:solidFill>
                <a:highlight>
                  <a:srgbClr val="FFFF00"/>
                </a:highlight>
                <a:latin typeface="新細明體" panose="02020500000000000000" pitchFamily="18" charset="-120"/>
                <a:ea typeface="新細明體" panose="02020500000000000000" pitchFamily="18" charset="-120"/>
              </a:rPr>
              <a:t>3A4/3A7 PIPs</a:t>
            </a:r>
            <a:r>
              <a:rPr lang="zh-TW" altLang="en-US" sz="1600" dirty="0">
                <a:solidFill>
                  <a:srgbClr val="0066CC"/>
                </a:solidFill>
                <a:latin typeface="新細明體" panose="02020500000000000000" pitchFamily="18" charset="-120"/>
                <a:ea typeface="新細明體" panose="02020500000000000000" pitchFamily="18" charset="-120"/>
              </a:rPr>
              <a:t>，皆是由本土 </a:t>
            </a:r>
            <a:r>
              <a:rPr lang="en-US" altLang="zh-TW" sz="1600" dirty="0" err="1">
                <a:solidFill>
                  <a:srgbClr val="0066CC"/>
                </a:solidFill>
                <a:latin typeface="新細明體" panose="02020500000000000000" pitchFamily="18" charset="-120"/>
                <a:ea typeface="新細明體" panose="02020500000000000000" pitchFamily="18" charset="-120"/>
              </a:rPr>
              <a:t>RosettaNet</a:t>
            </a:r>
            <a:r>
              <a:rPr lang="en-US" altLang="zh-TW" sz="1600" dirty="0">
                <a:solidFill>
                  <a:srgbClr val="0066CC"/>
                </a:solidFill>
                <a:latin typeface="新細明體" panose="02020500000000000000" pitchFamily="18" charset="-120"/>
                <a:ea typeface="新細明體" panose="02020500000000000000" pitchFamily="18" charset="-120"/>
              </a:rPr>
              <a:t> </a:t>
            </a:r>
            <a:r>
              <a:rPr lang="zh-TW" altLang="en-US" sz="1600" dirty="0">
                <a:solidFill>
                  <a:srgbClr val="0066CC"/>
                </a:solidFill>
                <a:latin typeface="新細明體" panose="02020500000000000000" pitchFamily="18" charset="-120"/>
                <a:ea typeface="新細明體" panose="02020500000000000000" pitchFamily="18" charset="-120"/>
              </a:rPr>
              <a:t>解決方案供應商</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太一信通</a:t>
            </a:r>
            <a:r>
              <a:rPr lang="zh-TW" altLang="en-US" sz="1600" dirty="0">
                <a:solidFill>
                  <a:srgbClr val="0066CC"/>
                </a:solidFill>
                <a:latin typeface="新細明體" panose="02020500000000000000" pitchFamily="18" charset="-120"/>
                <a:ea typeface="新細明體" panose="02020500000000000000" pitchFamily="18" charset="-120"/>
              </a:rPr>
              <a:t>協助導入，加上該公司日前協助完成的台積電與日月光的</a:t>
            </a:r>
            <a:r>
              <a:rPr lang="en-US" altLang="zh-TW" sz="1600" dirty="0">
                <a:solidFill>
                  <a:srgbClr val="0066CC"/>
                </a:solidFill>
                <a:highlight>
                  <a:srgbClr val="FFFF00"/>
                </a:highlight>
                <a:latin typeface="新細明體" panose="02020500000000000000" pitchFamily="18" charset="-120"/>
                <a:ea typeface="新細明體" panose="02020500000000000000" pitchFamily="18" charset="-120"/>
              </a:rPr>
              <a:t>3D8 PIP</a:t>
            </a:r>
            <a:r>
              <a:rPr lang="zh-TW" altLang="en-US" sz="1600" dirty="0">
                <a:solidFill>
                  <a:srgbClr val="0066CC"/>
                </a:solidFill>
                <a:latin typeface="新細明體" panose="02020500000000000000" pitchFamily="18" charset="-120"/>
                <a:ea typeface="新細明體" panose="02020500000000000000" pitchFamily="18" charset="-120"/>
              </a:rPr>
              <a:t>以及華邦與日月光的</a:t>
            </a:r>
            <a:r>
              <a:rPr lang="en-US" altLang="zh-TW" sz="1600" dirty="0">
                <a:solidFill>
                  <a:srgbClr val="0066CC"/>
                </a:solidFill>
                <a:highlight>
                  <a:srgbClr val="FFFF00"/>
                </a:highlight>
                <a:latin typeface="新細明體" panose="02020500000000000000" pitchFamily="18" charset="-120"/>
                <a:ea typeface="新細明體" panose="02020500000000000000" pitchFamily="18" charset="-120"/>
              </a:rPr>
              <a:t>3D8 PIP</a:t>
            </a:r>
            <a:r>
              <a:rPr lang="zh-TW" altLang="en-US" sz="1600" dirty="0">
                <a:solidFill>
                  <a:srgbClr val="0066CC"/>
                </a:solidFill>
                <a:latin typeface="新細明體" panose="02020500000000000000" pitchFamily="18" charset="-120"/>
                <a:ea typeface="新細明體" panose="02020500000000000000" pitchFamily="18" charset="-120"/>
              </a:rPr>
              <a:t>串連，足見</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台灣產業在 </a:t>
            </a:r>
            <a:r>
              <a:rPr lang="en-US" altLang="zh-TW" sz="1600" dirty="0" err="1">
                <a:solidFill>
                  <a:srgbClr val="0066CC"/>
                </a:solidFill>
                <a:highlight>
                  <a:srgbClr val="FFFF00"/>
                </a:highlight>
                <a:latin typeface="新細明體" panose="02020500000000000000" pitchFamily="18" charset="-120"/>
                <a:ea typeface="新細明體" panose="02020500000000000000" pitchFamily="18" charset="-120"/>
              </a:rPr>
              <a:t>RosettaNet</a:t>
            </a:r>
            <a:r>
              <a:rPr lang="en-US" altLang="zh-TW" sz="1600" dirty="0">
                <a:solidFill>
                  <a:srgbClr val="0066CC"/>
                </a:solidFill>
                <a:highlight>
                  <a:srgbClr val="FFFF00"/>
                </a:highlight>
                <a:latin typeface="新細明體" panose="02020500000000000000" pitchFamily="18" charset="-120"/>
                <a:ea typeface="新細明體" panose="02020500000000000000" pitchFamily="18" charset="-120"/>
              </a:rPr>
              <a:t> </a:t>
            </a:r>
            <a:r>
              <a:rPr lang="zh-TW" altLang="en-US" sz="1600" dirty="0">
                <a:solidFill>
                  <a:srgbClr val="0066CC"/>
                </a:solidFill>
                <a:highlight>
                  <a:srgbClr val="FFFF00"/>
                </a:highlight>
                <a:latin typeface="新細明體" panose="02020500000000000000" pitchFamily="18" charset="-120"/>
                <a:ea typeface="新細明體" panose="02020500000000000000" pitchFamily="18" charset="-120"/>
              </a:rPr>
              <a:t>標準的導入及應用上已經和美國同步</a:t>
            </a:r>
            <a:r>
              <a:rPr lang="zh-TW" altLang="en-US" sz="1600" dirty="0">
                <a:solidFill>
                  <a:srgbClr val="0066CC"/>
                </a:solidFill>
                <a:latin typeface="新細明體" panose="02020500000000000000" pitchFamily="18" charset="-120"/>
                <a:ea typeface="新細明體" panose="02020500000000000000" pitchFamily="18" charset="-120"/>
              </a:rPr>
              <a:t>，並領先亞太。請參考表一。</a:t>
            </a:r>
          </a:p>
          <a:p>
            <a:pPr marL="0" indent="0">
              <a:buNone/>
            </a:pPr>
            <a:br>
              <a:rPr lang="zh-TW" altLang="en-US" sz="1200" dirty="0"/>
            </a:br>
            <a:r>
              <a:rPr lang="zh-TW" altLang="en-US" sz="1800" b="0" i="0" dirty="0">
                <a:solidFill>
                  <a:srgbClr val="003399"/>
                </a:solidFill>
                <a:effectLst/>
                <a:latin typeface="Trebuchet MS" panose="020B0603020202020204" pitchFamily="34" charset="0"/>
              </a:rPr>
              <a:t>    </a:t>
            </a:r>
            <a:r>
              <a:rPr lang="zh-TW" altLang="en-US" sz="1600" b="0" i="0" dirty="0">
                <a:solidFill>
                  <a:srgbClr val="003399"/>
                </a:solidFill>
                <a:effectLst/>
                <a:latin typeface="Trebuchet MS" panose="020B0603020202020204" pitchFamily="34" charset="0"/>
              </a:rPr>
              <a:t> </a:t>
            </a:r>
            <a:endParaRPr lang="zh-TW" altLang="en-US" sz="1800" b="0" i="0" dirty="0">
              <a:solidFill>
                <a:srgbClr val="003399"/>
              </a:solidFill>
              <a:effectLst/>
              <a:latin typeface="Trebuchet MS" panose="020B0603020202020204" pitchFamily="34" charset="0"/>
            </a:endParaRPr>
          </a:p>
          <a:p>
            <a:pPr marL="0" indent="0">
              <a:buNone/>
            </a:pPr>
            <a:endParaRPr lang="en-US" altLang="zh-TW" sz="2000" b="1" dirty="0">
              <a:solidFill>
                <a:srgbClr val="0070C0"/>
              </a:solidFill>
              <a:ea typeface="新細明體" panose="02020500000000000000" pitchFamily="18" charset="-120"/>
            </a:endParaRPr>
          </a:p>
        </p:txBody>
      </p:sp>
      <p:pic>
        <p:nvPicPr>
          <p:cNvPr id="3" name="Picture 4" descr="《表一　台灣在Jennifer Hamilton演說中的兩個成功案例》">
            <a:extLst>
              <a:ext uri="{FF2B5EF4-FFF2-40B4-BE49-F238E27FC236}">
                <a16:creationId xmlns:a16="http://schemas.microsoft.com/office/drawing/2014/main" id="{789C306E-269B-D3EB-9017-0AE9C414A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953" y="2503536"/>
            <a:ext cx="6198799" cy="418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0169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1F7B94E-9154-97DA-4CE5-9171BA17C33A}"/>
              </a:ext>
            </a:extLst>
          </p:cNvPr>
          <p:cNvSpPr>
            <a:spLocks noGrp="1" noChangeArrowheads="1"/>
          </p:cNvSpPr>
          <p:nvPr>
            <p:ph type="title"/>
          </p:nvPr>
        </p:nvSpPr>
        <p:spPr>
          <a:xfrm>
            <a:off x="212271" y="89808"/>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XML </a:t>
            </a:r>
            <a:r>
              <a:rPr lang="zh-TW" altLang="en-US" sz="2000" dirty="0">
                <a:solidFill>
                  <a:schemeClr val="bg1"/>
                </a:solidFill>
                <a:ea typeface="新細明體" panose="02020500000000000000" pitchFamily="18" charset="-120"/>
              </a:rPr>
              <a:t>活化電子商務架構  </a:t>
            </a:r>
            <a:r>
              <a:rPr lang="en-US" altLang="zh-TW" sz="20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幾個要克服的問題</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5A4109B1-A7C5-7221-8AC0-DFD3302F037B}"/>
              </a:ext>
            </a:extLst>
          </p:cNvPr>
          <p:cNvSpPr>
            <a:spLocks noGrp="1" noChangeArrowheads="1"/>
          </p:cNvSpPr>
          <p:nvPr>
            <p:ph type="body" idx="1"/>
          </p:nvPr>
        </p:nvSpPr>
        <p:spPr>
          <a:xfrm>
            <a:off x="519559" y="734784"/>
            <a:ext cx="11184762" cy="6033408"/>
          </a:xfrm>
        </p:spPr>
        <p:txBody>
          <a:bodyPr>
            <a:normAutofit fontScale="92500" lnSpcReduction="10000"/>
          </a:bodyPr>
          <a:lstStyle/>
          <a:p>
            <a:r>
              <a:rPr lang="zh-TW" altLang="en-US" sz="2000" b="1" i="0" dirty="0">
                <a:solidFill>
                  <a:srgbClr val="0070C0"/>
                </a:solidFill>
                <a:effectLst/>
                <a:latin typeface="Lato" panose="020F0502020204030203" pitchFamily="34" charset="0"/>
              </a:rPr>
              <a:t>使用</a:t>
            </a:r>
            <a:r>
              <a:rPr lang="zh-TW" altLang="en-US" sz="2000" b="1" i="0" dirty="0">
                <a:solidFill>
                  <a:srgbClr val="0070C0"/>
                </a:solidFill>
                <a:effectLst/>
                <a:highlight>
                  <a:srgbClr val="FFFF00"/>
                </a:highlight>
                <a:latin typeface="Lato" panose="020F0502020204030203" pitchFamily="34" charset="0"/>
              </a:rPr>
              <a:t>資訊流領域案例 </a:t>
            </a:r>
            <a:r>
              <a:rPr lang="en-US" altLang="zh-TW" sz="2000" b="1" i="0" dirty="0">
                <a:solidFill>
                  <a:srgbClr val="0070C0"/>
                </a:solidFill>
                <a:effectLst/>
                <a:latin typeface="Lato" panose="020F0502020204030203" pitchFamily="34" charset="0"/>
              </a:rPr>
              <a:t>(</a:t>
            </a:r>
            <a:r>
              <a:rPr lang="en-US" altLang="zh-TW" sz="2000" b="1" i="0" dirty="0" err="1">
                <a:solidFill>
                  <a:srgbClr val="0070C0"/>
                </a:solidFill>
                <a:effectLst/>
                <a:latin typeface="Lato" panose="020F0502020204030203" pitchFamily="34" charset="0"/>
              </a:rPr>
              <a:t>RosettaNet</a:t>
            </a:r>
            <a:r>
              <a:rPr lang="en-US" altLang="zh-TW" sz="2000" b="1" i="0" dirty="0">
                <a:solidFill>
                  <a:srgbClr val="0070C0"/>
                </a:solidFill>
                <a:effectLst/>
                <a:latin typeface="Lato" panose="020F0502020204030203" pitchFamily="34" charset="0"/>
              </a:rPr>
              <a:t>)</a:t>
            </a:r>
          </a:p>
          <a:p>
            <a:endParaRPr lang="en-US" altLang="zh-TW" sz="2000" b="1" dirty="0">
              <a:solidFill>
                <a:srgbClr val="0070C0"/>
              </a:solidFill>
              <a:ea typeface="新細明體" panose="02020500000000000000" pitchFamily="18" charset="-120"/>
            </a:endParaRPr>
          </a:p>
          <a:p>
            <a:pPr marL="0" indent="0">
              <a:buNone/>
            </a:pPr>
            <a:r>
              <a:rPr lang="zh-TW" altLang="en-US" sz="1800" b="0" i="0" dirty="0">
                <a:solidFill>
                  <a:srgbClr val="0070C0"/>
                </a:solidFill>
                <a:effectLst/>
                <a:latin typeface="Lato" panose="020F0502020204030203" pitchFamily="34" charset="0"/>
              </a:rPr>
              <a:t>        國際標準</a:t>
            </a:r>
            <a:r>
              <a:rPr lang="en-US" altLang="zh-TW" sz="1800" b="0" i="0" dirty="0" err="1">
                <a:solidFill>
                  <a:srgbClr val="0070C0"/>
                </a:solidFill>
                <a:effectLst/>
                <a:latin typeface="Lato" panose="020F0502020204030203" pitchFamily="34" charset="0"/>
              </a:rPr>
              <a:t>RosettaNet</a:t>
            </a:r>
            <a:r>
              <a:rPr lang="zh-TW" altLang="en-US" sz="1800" b="0" i="0" dirty="0">
                <a:solidFill>
                  <a:srgbClr val="0070C0"/>
                </a:solidFill>
                <a:effectLst/>
                <a:latin typeface="Lato" panose="020F0502020204030203" pitchFamily="34" charset="0"/>
              </a:rPr>
              <a:t>  產生，一方面</a:t>
            </a:r>
            <a:r>
              <a:rPr lang="zh-TW" altLang="en-US" sz="1800" b="1" i="0" dirty="0">
                <a:solidFill>
                  <a:srgbClr val="0070C0"/>
                </a:solidFill>
                <a:effectLst/>
                <a:highlight>
                  <a:srgbClr val="FFFF00"/>
                </a:highlight>
                <a:latin typeface="Lato" panose="020F0502020204030203" pitchFamily="34" charset="0"/>
              </a:rPr>
              <a:t>採用容易取得工具</a:t>
            </a:r>
            <a:r>
              <a:rPr lang="zh-TW" altLang="en-US" sz="1800" b="1" i="0" dirty="0">
                <a:solidFill>
                  <a:srgbClr val="0070C0"/>
                </a:solidFill>
                <a:effectLst/>
                <a:latin typeface="Lato" panose="020F0502020204030203" pitchFamily="34" charset="0"/>
              </a:rPr>
              <a:t>及建置導入的</a:t>
            </a:r>
            <a:r>
              <a:rPr lang="en-US" altLang="zh-TW" sz="1800" b="1" i="0" dirty="0">
                <a:solidFill>
                  <a:srgbClr val="0070C0"/>
                </a:solidFill>
                <a:effectLst/>
                <a:highlight>
                  <a:srgbClr val="FFFF00"/>
                </a:highlight>
                <a:latin typeface="Lato" panose="020F0502020204030203" pitchFamily="34" charset="0"/>
              </a:rPr>
              <a:t>XML</a:t>
            </a:r>
            <a:r>
              <a:rPr lang="zh-TW" altLang="en-US" sz="1800" b="1" i="0" dirty="0">
                <a:solidFill>
                  <a:srgbClr val="0070C0"/>
                </a:solidFill>
                <a:effectLst/>
                <a:highlight>
                  <a:srgbClr val="FFFF00"/>
                </a:highlight>
                <a:latin typeface="Lato" panose="020F0502020204030203" pitchFamily="34" charset="0"/>
              </a:rPr>
              <a:t>格式以取代原本</a:t>
            </a:r>
            <a:r>
              <a:rPr lang="en-US" altLang="zh-TW" sz="1800" b="1" i="0" dirty="0">
                <a:solidFill>
                  <a:srgbClr val="0070C0"/>
                </a:solidFill>
                <a:effectLst/>
                <a:highlight>
                  <a:srgbClr val="FFFF00"/>
                </a:highlight>
                <a:latin typeface="Lato" panose="020F0502020204030203" pitchFamily="34" charset="0"/>
              </a:rPr>
              <a:t>EDI</a:t>
            </a:r>
            <a:r>
              <a:rPr lang="zh-TW" altLang="en-US" sz="1800" b="1" i="0" dirty="0">
                <a:solidFill>
                  <a:srgbClr val="0070C0"/>
                </a:solidFill>
                <a:effectLst/>
                <a:highlight>
                  <a:srgbClr val="FFFF00"/>
                </a:highlight>
                <a:latin typeface="Lato" panose="020F0502020204030203" pitchFamily="34" charset="0"/>
              </a:rPr>
              <a:t>格式</a:t>
            </a:r>
            <a:r>
              <a:rPr lang="zh-TW" altLang="en-US" sz="1800" b="0" i="0" dirty="0">
                <a:solidFill>
                  <a:srgbClr val="0070C0"/>
                </a:solidFill>
                <a:effectLst/>
                <a:latin typeface="Lato" panose="020F0502020204030203" pitchFamily="34" charset="0"/>
              </a:rPr>
              <a:t>，</a:t>
            </a:r>
            <a:r>
              <a:rPr lang="zh-TW" altLang="en-US" sz="1800" b="1" i="0" dirty="0">
                <a:solidFill>
                  <a:srgbClr val="0070C0"/>
                </a:solidFill>
                <a:effectLst/>
                <a:latin typeface="Lato" panose="020F0502020204030203" pitchFamily="34" charset="0"/>
              </a:rPr>
              <a:t>另一方面則使用</a:t>
            </a:r>
            <a:r>
              <a:rPr lang="zh-TW" altLang="en-US" sz="1800" b="1" i="0" dirty="0">
                <a:solidFill>
                  <a:srgbClr val="0070C0"/>
                </a:solidFill>
                <a:effectLst/>
                <a:highlight>
                  <a:srgbClr val="FFFF00"/>
                </a:highlight>
                <a:latin typeface="Lato" panose="020F0502020204030203" pitchFamily="34" charset="0"/>
              </a:rPr>
              <a:t>公開免費的網際網路</a:t>
            </a:r>
            <a:r>
              <a:rPr lang="zh-TW" altLang="en-US" sz="1800" b="0" i="0" dirty="0">
                <a:solidFill>
                  <a:srgbClr val="0070C0"/>
                </a:solidFill>
                <a:effectLst/>
                <a:highlight>
                  <a:srgbClr val="FFFF00"/>
                </a:highlight>
                <a:latin typeface="Lato" panose="020F0502020204030203" pitchFamily="34" charset="0"/>
              </a:rPr>
              <a:t>取代原本的</a:t>
            </a:r>
            <a:r>
              <a:rPr lang="zh-TW" altLang="en-US" sz="1800" b="1" i="0" dirty="0">
                <a:solidFill>
                  <a:srgbClr val="0070C0"/>
                </a:solidFill>
                <a:effectLst/>
                <a:highlight>
                  <a:srgbClr val="FFFF00"/>
                </a:highlight>
                <a:latin typeface="Lato" panose="020F0502020204030203" pitchFamily="34" charset="0"/>
              </a:rPr>
              <a:t>封閉付費的私有網路</a:t>
            </a:r>
            <a:r>
              <a:rPr lang="zh-TW" altLang="en-US" sz="1800" b="0" i="0" dirty="0">
                <a:solidFill>
                  <a:srgbClr val="0070C0"/>
                </a:solidFill>
                <a:effectLst/>
                <a:latin typeface="Lato" panose="020F0502020204030203" pitchFamily="34" charset="0"/>
              </a:rPr>
              <a:t>。</a:t>
            </a:r>
            <a:endParaRPr lang="en-US" altLang="zh-TW" sz="1800" b="0" i="0" dirty="0">
              <a:solidFill>
                <a:srgbClr val="0070C0"/>
              </a:solidFill>
              <a:effectLst/>
              <a:latin typeface="Lato" panose="020F0502020204030203" pitchFamily="34" charset="0"/>
            </a:endParaRPr>
          </a:p>
          <a:p>
            <a:pPr marL="0" indent="0">
              <a:buNone/>
            </a:pPr>
            <a:endParaRPr lang="en-US" altLang="zh-TW" sz="1800" b="0" i="0" dirty="0">
              <a:solidFill>
                <a:srgbClr val="0070C0"/>
              </a:solidFill>
              <a:effectLst/>
              <a:latin typeface="Lato" panose="020F0502020204030203" pitchFamily="34" charset="0"/>
            </a:endParaRPr>
          </a:p>
          <a:p>
            <a:pPr marL="0" indent="0">
              <a:buNone/>
            </a:pPr>
            <a:r>
              <a:rPr lang="zh-TW" altLang="en-US" sz="1800" dirty="0">
                <a:solidFill>
                  <a:srgbClr val="0070C0"/>
                </a:solidFill>
                <a:latin typeface="Lato" panose="020F0502020204030203" pitchFamily="34" charset="0"/>
              </a:rPr>
              <a:t> 還有</a:t>
            </a:r>
            <a:r>
              <a:rPr lang="zh-TW" altLang="en-US" sz="1800" dirty="0">
                <a:solidFill>
                  <a:srgbClr val="0070C0"/>
                </a:solidFill>
                <a:highlight>
                  <a:srgbClr val="FFFF00"/>
                </a:highlight>
                <a:latin typeface="Lato" panose="020F0502020204030203" pitchFamily="34" charset="0"/>
              </a:rPr>
              <a:t>幾個問題要克服的 </a:t>
            </a:r>
            <a:r>
              <a:rPr lang="en-US" altLang="zh-TW" sz="1800" dirty="0">
                <a:solidFill>
                  <a:srgbClr val="0070C0"/>
                </a:solidFill>
                <a:highlight>
                  <a:srgbClr val="FFFF00"/>
                </a:highlight>
                <a:latin typeface="Lato" panose="020F0502020204030203" pitchFamily="34" charset="0"/>
              </a:rPr>
              <a:t>:</a:t>
            </a:r>
          </a:p>
          <a:p>
            <a:pPr marL="0" indent="0">
              <a:buNone/>
            </a:pPr>
            <a:br>
              <a:rPr lang="zh-TW" altLang="en-US" sz="1800" dirty="0">
                <a:solidFill>
                  <a:srgbClr val="0070C0"/>
                </a:solidFill>
                <a:latin typeface="Lato" panose="020F0502020204030203" pitchFamily="34" charset="0"/>
              </a:rPr>
            </a:br>
            <a:r>
              <a:rPr lang="en-US" altLang="zh-TW" sz="1800" dirty="0">
                <a:solidFill>
                  <a:srgbClr val="0070C0"/>
                </a:solidFill>
                <a:highlight>
                  <a:srgbClr val="FFFF00"/>
                </a:highlight>
                <a:latin typeface="Lato" panose="020F0502020204030203" pitchFamily="34" charset="0"/>
              </a:rPr>
              <a:t>1</a:t>
            </a:r>
            <a:r>
              <a:rPr lang="en-US" altLang="zh-TW" sz="1800" dirty="0">
                <a:solidFill>
                  <a:srgbClr val="0070C0"/>
                </a:solidFill>
                <a:latin typeface="Lato" panose="020F0502020204030203" pitchFamily="34" charset="0"/>
              </a:rPr>
              <a:t>.</a:t>
            </a:r>
            <a:r>
              <a:rPr lang="zh-TW" altLang="en-US" sz="1800" b="1" dirty="0">
                <a:solidFill>
                  <a:srgbClr val="0070C0"/>
                </a:solidFill>
                <a:highlight>
                  <a:srgbClr val="FFFF00"/>
                </a:highlight>
                <a:latin typeface="Lato" panose="020F0502020204030203" pitchFamily="34" charset="0"/>
              </a:rPr>
              <a:t>身份認證</a:t>
            </a:r>
            <a:r>
              <a:rPr lang="zh-TW" altLang="en-US" sz="1800" dirty="0">
                <a:solidFill>
                  <a:srgbClr val="0070C0"/>
                </a:solidFill>
                <a:latin typeface="Lato" panose="020F0502020204030203" pitchFamily="34" charset="0"/>
              </a:rPr>
              <a:t>：</a:t>
            </a:r>
            <a:r>
              <a:rPr lang="zh-TW" altLang="en-US" sz="1800" b="1" dirty="0">
                <a:solidFill>
                  <a:srgbClr val="0070C0"/>
                </a:solidFill>
                <a:highlight>
                  <a:srgbClr val="FFFF00"/>
                </a:highlight>
                <a:latin typeface="Lato" panose="020F0502020204030203" pitchFamily="34" charset="0"/>
              </a:rPr>
              <a:t>原本的封閉網路是會員申請制</a:t>
            </a:r>
            <a:r>
              <a:rPr lang="zh-TW" altLang="en-US" sz="1800" dirty="0">
                <a:solidFill>
                  <a:srgbClr val="0070C0"/>
                </a:solidFill>
                <a:latin typeface="Lato" panose="020F0502020204030203" pitchFamily="34" charset="0"/>
              </a:rPr>
              <a:t>，所以</a:t>
            </a:r>
            <a:r>
              <a:rPr lang="zh-TW" altLang="en-US" sz="1800" b="1" dirty="0">
                <a:solidFill>
                  <a:srgbClr val="0070C0"/>
                </a:solidFill>
                <a:highlight>
                  <a:srgbClr val="FFFF00"/>
                </a:highlight>
                <a:latin typeface="Lato" panose="020F0502020204030203" pitchFamily="34" charset="0"/>
              </a:rPr>
              <a:t>身份已經經過驗證；</a:t>
            </a:r>
            <a:r>
              <a:rPr lang="zh-TW" altLang="en-US" sz="1800" dirty="0">
                <a:solidFill>
                  <a:srgbClr val="0070C0"/>
                </a:solidFill>
                <a:highlight>
                  <a:srgbClr val="FFFF00"/>
                </a:highlight>
                <a:latin typeface="Lato" panose="020F0502020204030203" pitchFamily="34" charset="0"/>
              </a:rPr>
              <a:t>在</a:t>
            </a:r>
            <a:r>
              <a:rPr lang="zh-TW" altLang="en-US" sz="1800" b="1" dirty="0">
                <a:solidFill>
                  <a:srgbClr val="0070C0"/>
                </a:solidFill>
                <a:highlight>
                  <a:srgbClr val="FFFF00"/>
                </a:highlight>
                <a:latin typeface="Lato" panose="020F0502020204030203" pitchFamily="34" charset="0"/>
              </a:rPr>
              <a:t>網際網路上並沒有公正單一窗口</a:t>
            </a:r>
            <a:endParaRPr lang="en-US" altLang="zh-TW" sz="1800" b="1" dirty="0">
              <a:solidFill>
                <a:srgbClr val="0070C0"/>
              </a:solidFill>
              <a:highlight>
                <a:srgbClr val="FFFF00"/>
              </a:highlight>
              <a:latin typeface="Lato" panose="020F0502020204030203" pitchFamily="34" charset="0"/>
            </a:endParaRPr>
          </a:p>
          <a:p>
            <a:pPr marL="0" indent="0">
              <a:buNone/>
            </a:pPr>
            <a:r>
              <a:rPr lang="zh-TW" altLang="en-US" sz="1800" b="1" dirty="0">
                <a:solidFill>
                  <a:srgbClr val="0070C0"/>
                </a:solidFill>
                <a:latin typeface="Lato" panose="020F0502020204030203" pitchFamily="34" charset="0"/>
              </a:rPr>
              <a:t>   做認證的動作</a:t>
            </a:r>
            <a:r>
              <a:rPr lang="zh-TW" altLang="en-US" sz="1800" dirty="0">
                <a:solidFill>
                  <a:srgbClr val="0070C0"/>
                </a:solidFill>
                <a:latin typeface="Lato" panose="020F0502020204030203" pitchFamily="34" charset="0"/>
              </a:rPr>
              <a:t>，因此</a:t>
            </a:r>
            <a:r>
              <a:rPr lang="en-US" altLang="zh-TW" sz="1800" dirty="0" err="1">
                <a:solidFill>
                  <a:srgbClr val="0070C0"/>
                </a:solidFill>
                <a:latin typeface="Lato" panose="020F0502020204030203" pitchFamily="34" charset="0"/>
              </a:rPr>
              <a:t>RosettaNet</a:t>
            </a:r>
            <a:r>
              <a:rPr lang="zh-TW" altLang="en-US" sz="1800" dirty="0">
                <a:solidFill>
                  <a:srgbClr val="0070C0"/>
                </a:solidFill>
                <a:latin typeface="Lato" panose="020F0502020204030203" pitchFamily="34" charset="0"/>
              </a:rPr>
              <a:t> 建議美商鄧白氏</a:t>
            </a:r>
            <a:r>
              <a:rPr lang="en-US" altLang="zh-TW" sz="1800" dirty="0">
                <a:solidFill>
                  <a:srgbClr val="0070C0"/>
                </a:solidFill>
                <a:latin typeface="Lato" panose="020F0502020204030203" pitchFamily="34" charset="0"/>
              </a:rPr>
              <a:t>( Dun &amp; Bradstreet, Inc.)</a:t>
            </a:r>
            <a:r>
              <a:rPr lang="zh-TW" altLang="en-US" sz="1800" dirty="0">
                <a:solidFill>
                  <a:srgbClr val="0070C0"/>
                </a:solidFill>
                <a:latin typeface="Lato" panose="020F0502020204030203" pitchFamily="34" charset="0"/>
              </a:rPr>
              <a:t>做為</a:t>
            </a:r>
            <a:r>
              <a:rPr lang="zh-TW" altLang="en-US" sz="1800" b="1" dirty="0">
                <a:solidFill>
                  <a:srgbClr val="0070C0"/>
                </a:solidFill>
                <a:latin typeface="Lato" panose="020F0502020204030203" pitchFamily="34" charset="0"/>
              </a:rPr>
              <a:t>認證單位，所有採用</a:t>
            </a:r>
            <a:r>
              <a:rPr lang="en-US" altLang="zh-TW" sz="1800" b="1" dirty="0" err="1">
                <a:solidFill>
                  <a:srgbClr val="0070C0"/>
                </a:solidFill>
                <a:latin typeface="Lato" panose="020F0502020204030203" pitchFamily="34" charset="0"/>
              </a:rPr>
              <a:t>RosettaNet</a:t>
            </a:r>
            <a:r>
              <a:rPr lang="zh-TW" altLang="en-US" sz="1800" b="1" dirty="0">
                <a:solidFill>
                  <a:srgbClr val="0070C0"/>
                </a:solidFill>
                <a:latin typeface="Lato" panose="020F0502020204030203" pitchFamily="34" charset="0"/>
              </a:rPr>
              <a:t>的</a:t>
            </a:r>
            <a:endParaRPr lang="en-US" altLang="zh-TW" sz="1800" b="1" dirty="0">
              <a:solidFill>
                <a:srgbClr val="0070C0"/>
              </a:solidFill>
              <a:latin typeface="Lato" panose="020F0502020204030203" pitchFamily="34" charset="0"/>
            </a:endParaRPr>
          </a:p>
          <a:p>
            <a:pPr marL="0" indent="0">
              <a:buNone/>
            </a:pPr>
            <a:r>
              <a:rPr lang="en-US" altLang="zh-TW" sz="1800" b="1" dirty="0">
                <a:solidFill>
                  <a:srgbClr val="0070C0"/>
                </a:solidFill>
                <a:latin typeface="Lato" panose="020F0502020204030203" pitchFamily="34" charset="0"/>
              </a:rPr>
              <a:t>   </a:t>
            </a:r>
            <a:r>
              <a:rPr lang="zh-TW" altLang="en-US" sz="1800" b="1" dirty="0">
                <a:solidFill>
                  <a:srgbClr val="0070C0"/>
                </a:solidFill>
                <a:latin typeface="Lato" panose="020F0502020204030203" pitchFamily="34" charset="0"/>
              </a:rPr>
              <a:t>公司，都得事先向美商鄧白氏申請一個</a:t>
            </a:r>
            <a:r>
              <a:rPr lang="zh-TW" altLang="en-US" sz="1800" b="1" dirty="0">
                <a:solidFill>
                  <a:srgbClr val="0070C0"/>
                </a:solidFill>
                <a:highlight>
                  <a:srgbClr val="FFFF00"/>
                </a:highlight>
                <a:latin typeface="Lato" panose="020F0502020204030203" pitchFamily="34" charset="0"/>
              </a:rPr>
              <a:t>唯一識別碼</a:t>
            </a:r>
            <a:r>
              <a:rPr lang="en-US" altLang="zh-TW" sz="1800" b="1" dirty="0">
                <a:solidFill>
                  <a:srgbClr val="0070C0"/>
                </a:solidFill>
                <a:highlight>
                  <a:srgbClr val="FFFF00"/>
                </a:highlight>
                <a:latin typeface="Lato" panose="020F0502020204030203" pitchFamily="34" charset="0"/>
              </a:rPr>
              <a:t>(DUNS)</a:t>
            </a:r>
            <a:r>
              <a:rPr lang="zh-TW" altLang="en-US" sz="1800" dirty="0">
                <a:solidFill>
                  <a:srgbClr val="0070C0"/>
                </a:solidFill>
                <a:latin typeface="Lato" panose="020F0502020204030203" pitchFamily="34" charset="0"/>
              </a:rPr>
              <a:t>。</a:t>
            </a:r>
            <a:endParaRPr lang="en-US" altLang="zh-TW" sz="1800" dirty="0">
              <a:solidFill>
                <a:srgbClr val="0070C0"/>
              </a:solidFill>
              <a:latin typeface="Lato" panose="020F0502020204030203" pitchFamily="34" charset="0"/>
            </a:endParaRPr>
          </a:p>
          <a:p>
            <a:pPr marL="0" indent="0">
              <a:buNone/>
            </a:pPr>
            <a:br>
              <a:rPr lang="zh-TW" altLang="en-US" sz="1800" dirty="0">
                <a:solidFill>
                  <a:srgbClr val="0070C0"/>
                </a:solidFill>
                <a:latin typeface="Lato" panose="020F0502020204030203" pitchFamily="34" charset="0"/>
              </a:rPr>
            </a:br>
            <a:r>
              <a:rPr lang="en-US" altLang="zh-TW" sz="1800" dirty="0">
                <a:solidFill>
                  <a:srgbClr val="0070C0"/>
                </a:solidFill>
                <a:highlight>
                  <a:srgbClr val="FFFF00"/>
                </a:highlight>
                <a:latin typeface="Lato" panose="020F0502020204030203" pitchFamily="34" charset="0"/>
              </a:rPr>
              <a:t>2</a:t>
            </a:r>
            <a:r>
              <a:rPr lang="en-US" altLang="zh-TW" sz="1800" dirty="0">
                <a:solidFill>
                  <a:srgbClr val="0070C0"/>
                </a:solidFill>
                <a:latin typeface="Lato" panose="020F0502020204030203" pitchFamily="34" charset="0"/>
              </a:rPr>
              <a:t>.</a:t>
            </a:r>
            <a:r>
              <a:rPr lang="zh-TW" altLang="en-US" sz="1800" dirty="0">
                <a:solidFill>
                  <a:srgbClr val="C00000"/>
                </a:solidFill>
                <a:highlight>
                  <a:srgbClr val="FFFF00"/>
                </a:highlight>
                <a:latin typeface="Lato" panose="020F0502020204030203" pitchFamily="34" charset="0"/>
              </a:rPr>
              <a:t>安全機制</a:t>
            </a:r>
            <a:r>
              <a:rPr lang="zh-TW" altLang="en-US" sz="1800" dirty="0">
                <a:solidFill>
                  <a:srgbClr val="C00000"/>
                </a:solidFill>
                <a:latin typeface="Lato" panose="020F0502020204030203" pitchFamily="34" charset="0"/>
              </a:rPr>
              <a:t>：</a:t>
            </a:r>
            <a:r>
              <a:rPr lang="zh-TW" altLang="en-US" sz="1800" b="1" dirty="0">
                <a:solidFill>
                  <a:srgbClr val="C00000"/>
                </a:solidFill>
                <a:latin typeface="Lato" panose="020F0502020204030203" pitchFamily="34" charset="0"/>
              </a:rPr>
              <a:t>原本</a:t>
            </a:r>
            <a:r>
              <a:rPr lang="zh-TW" altLang="en-US" sz="1800" b="1" dirty="0">
                <a:solidFill>
                  <a:srgbClr val="C00000"/>
                </a:solidFill>
                <a:highlight>
                  <a:srgbClr val="FFFF00"/>
                </a:highlight>
                <a:latin typeface="Lato" panose="020F0502020204030203" pitchFamily="34" charset="0"/>
              </a:rPr>
              <a:t>走封閉網路很安全</a:t>
            </a:r>
            <a:r>
              <a:rPr lang="zh-TW" altLang="en-US" sz="1800" dirty="0">
                <a:solidFill>
                  <a:srgbClr val="C00000"/>
                </a:solidFill>
                <a:highlight>
                  <a:srgbClr val="FFFF00"/>
                </a:highlight>
                <a:latin typeface="Lato" panose="020F0502020204030203" pitchFamily="34" charset="0"/>
              </a:rPr>
              <a:t>，改走網際網路之後，</a:t>
            </a:r>
            <a:r>
              <a:rPr lang="en-US" altLang="zh-TW" sz="1800" dirty="0" err="1">
                <a:solidFill>
                  <a:srgbClr val="C00000"/>
                </a:solidFill>
                <a:highlight>
                  <a:srgbClr val="FFFF00"/>
                </a:highlight>
                <a:latin typeface="Lato" panose="020F0502020204030203" pitchFamily="34" charset="0"/>
              </a:rPr>
              <a:t>RosettaNet</a:t>
            </a:r>
            <a:r>
              <a:rPr lang="zh-TW" altLang="en-US" sz="1800" dirty="0">
                <a:solidFill>
                  <a:srgbClr val="C00000"/>
                </a:solidFill>
                <a:highlight>
                  <a:srgbClr val="FFFF00"/>
                </a:highlight>
                <a:latin typeface="Lato" panose="020F0502020204030203" pitchFamily="34" charset="0"/>
              </a:rPr>
              <a:t>規範了以</a:t>
            </a:r>
            <a:r>
              <a:rPr lang="en-US" altLang="zh-TW" sz="1800" b="1" dirty="0">
                <a:solidFill>
                  <a:srgbClr val="C00000"/>
                </a:solidFill>
                <a:highlight>
                  <a:srgbClr val="FFFF00"/>
                </a:highlight>
                <a:latin typeface="Lato" panose="020F0502020204030203" pitchFamily="34" charset="0"/>
              </a:rPr>
              <a:t>MIME</a:t>
            </a:r>
            <a:r>
              <a:rPr lang="zh-TW" altLang="en-US" sz="1800" b="1" dirty="0">
                <a:solidFill>
                  <a:srgbClr val="C00000"/>
                </a:solidFill>
                <a:highlight>
                  <a:srgbClr val="FFFF00"/>
                </a:highlight>
                <a:latin typeface="Lato" panose="020F0502020204030203" pitchFamily="34" charset="0"/>
              </a:rPr>
              <a:t> </a:t>
            </a:r>
            <a:r>
              <a:rPr lang="en-US" altLang="zh-TW" sz="1800" b="1" dirty="0">
                <a:solidFill>
                  <a:srgbClr val="C00000"/>
                </a:solidFill>
                <a:highlight>
                  <a:srgbClr val="FFFF00"/>
                </a:highlight>
                <a:latin typeface="Lato" panose="020F0502020204030203" pitchFamily="34" charset="0"/>
              </a:rPr>
              <a:t>(Multipurpose</a:t>
            </a:r>
            <a:r>
              <a:rPr lang="zh-TW" altLang="en-US" sz="1800" b="1" dirty="0">
                <a:solidFill>
                  <a:srgbClr val="C00000"/>
                </a:solidFill>
                <a:highlight>
                  <a:srgbClr val="FFFF00"/>
                </a:highlight>
                <a:latin typeface="Lato" panose="020F0502020204030203" pitchFamily="34" charset="0"/>
              </a:rPr>
              <a:t> </a:t>
            </a:r>
            <a:r>
              <a:rPr lang="en-US" altLang="zh-TW" sz="1800" b="1" dirty="0">
                <a:solidFill>
                  <a:srgbClr val="C00000"/>
                </a:solidFill>
                <a:highlight>
                  <a:srgbClr val="FFFF00"/>
                </a:highlight>
                <a:latin typeface="Lato" panose="020F0502020204030203" pitchFamily="34" charset="0"/>
              </a:rPr>
              <a:t> Internet Mail Extensions</a:t>
            </a:r>
            <a:r>
              <a:rPr lang="zh-TW" altLang="en-US" sz="1800" b="1" dirty="0">
                <a:solidFill>
                  <a:srgbClr val="C00000"/>
                </a:solidFill>
                <a:highlight>
                  <a:srgbClr val="FFFF00"/>
                </a:highlight>
                <a:latin typeface="Lato" panose="020F0502020204030203" pitchFamily="34" charset="0"/>
              </a:rPr>
              <a:t> </a:t>
            </a:r>
            <a:r>
              <a:rPr lang="en-US" altLang="zh-TW" sz="1800" b="1" dirty="0">
                <a:solidFill>
                  <a:srgbClr val="C00000"/>
                </a:solidFill>
                <a:highlight>
                  <a:srgbClr val="FFFF00"/>
                </a:highlight>
                <a:latin typeface="Lato" panose="020F0502020204030203" pitchFamily="34" charset="0"/>
              </a:rPr>
              <a:t>)</a:t>
            </a:r>
            <a:r>
              <a:rPr lang="zh-TW" altLang="en-US" sz="1800" dirty="0"/>
              <a:t>格式 </a:t>
            </a:r>
            <a:r>
              <a:rPr lang="en-US" altLang="zh-TW" sz="1800" dirty="0"/>
              <a:t>(</a:t>
            </a:r>
            <a:r>
              <a:rPr lang="zh-TW" altLang="en-US" sz="1800" dirty="0">
                <a:effectLst/>
                <a:highlight>
                  <a:srgbClr val="FFFF00"/>
                </a:highlight>
              </a:rPr>
              <a:t>註</a:t>
            </a:r>
            <a:r>
              <a:rPr lang="en-US" altLang="zh-TW" sz="1800" dirty="0">
                <a:effectLst/>
              </a:rPr>
              <a:t>1) </a:t>
            </a:r>
            <a:r>
              <a:rPr lang="zh-TW" altLang="en-US" sz="1800" b="1" dirty="0">
                <a:solidFill>
                  <a:srgbClr val="C00000"/>
                </a:solidFill>
                <a:highlight>
                  <a:srgbClr val="FFFF00"/>
                </a:highlight>
                <a:latin typeface="Lato" panose="020F0502020204030203" pitchFamily="34" charset="0"/>
              </a:rPr>
              <a:t>封裝 </a:t>
            </a:r>
            <a:r>
              <a:rPr lang="en-US" altLang="zh-TW" sz="1800" b="1" dirty="0">
                <a:solidFill>
                  <a:srgbClr val="C00000"/>
                </a:solidFill>
                <a:highlight>
                  <a:srgbClr val="FFFF00"/>
                </a:highlight>
                <a:latin typeface="Lato" panose="020F0502020204030203" pitchFamily="34" charset="0"/>
              </a:rPr>
              <a:t>XML</a:t>
            </a:r>
            <a:r>
              <a:rPr lang="zh-TW" altLang="en-US" sz="1800" b="1" dirty="0">
                <a:solidFill>
                  <a:srgbClr val="C00000"/>
                </a:solidFill>
                <a:highlight>
                  <a:srgbClr val="FFFF00"/>
                </a:highlight>
                <a:latin typeface="Lato" panose="020F0502020204030203" pitchFamily="34" charset="0"/>
              </a:rPr>
              <a:t>訊息</a:t>
            </a:r>
            <a:r>
              <a:rPr lang="zh-TW" altLang="en-US" sz="1800" dirty="0">
                <a:solidFill>
                  <a:srgbClr val="C00000"/>
                </a:solidFill>
                <a:latin typeface="Lato" panose="020F0502020204030203" pitchFamily="34" charset="0"/>
              </a:rPr>
              <a:t>，並且以</a:t>
            </a:r>
            <a:r>
              <a:rPr lang="zh-TW" altLang="en-US" sz="1800" b="1" dirty="0">
                <a:solidFill>
                  <a:srgbClr val="C00000"/>
                </a:solidFill>
                <a:highlight>
                  <a:srgbClr val="FFFF00"/>
                </a:highlight>
                <a:latin typeface="Lato" panose="020F0502020204030203" pitchFamily="34" charset="0"/>
              </a:rPr>
              <a:t>數位憑證對訊息進行簽章</a:t>
            </a:r>
            <a:r>
              <a:rPr lang="zh-TW" altLang="en-US" sz="1800" dirty="0">
                <a:solidFill>
                  <a:srgbClr val="C00000"/>
                </a:solidFill>
                <a:latin typeface="Lato" panose="020F0502020204030203" pitchFamily="34" charset="0"/>
              </a:rPr>
              <a:t>以及走</a:t>
            </a:r>
            <a:r>
              <a:rPr lang="en-US" altLang="zh-TW" sz="1800" b="1" dirty="0">
                <a:solidFill>
                  <a:srgbClr val="C00000"/>
                </a:solidFill>
                <a:highlight>
                  <a:srgbClr val="FFFF00"/>
                </a:highlight>
                <a:latin typeface="Lato" panose="020F0502020204030203" pitchFamily="34" charset="0"/>
              </a:rPr>
              <a:t>HTTPS</a:t>
            </a:r>
            <a:r>
              <a:rPr lang="zh-TW" altLang="en-US" sz="1800" b="1" dirty="0">
                <a:solidFill>
                  <a:srgbClr val="0070C0"/>
                </a:solidFill>
                <a:latin typeface="Lato" panose="020F0502020204030203" pitchFamily="34" charset="0"/>
              </a:rPr>
              <a:t> </a:t>
            </a:r>
            <a:r>
              <a:rPr lang="zh-TW" altLang="en-US" sz="1800" b="1" dirty="0">
                <a:solidFill>
                  <a:srgbClr val="C00000"/>
                </a:solidFill>
                <a:highlight>
                  <a:srgbClr val="FFFF00"/>
                </a:highlight>
                <a:latin typeface="Lato" panose="020F0502020204030203" pitchFamily="34" charset="0"/>
              </a:rPr>
              <a:t>的方式來補強其安全性</a:t>
            </a:r>
            <a:r>
              <a:rPr lang="zh-TW" altLang="en-US" sz="1800" dirty="0">
                <a:solidFill>
                  <a:srgbClr val="C00000"/>
                </a:solidFill>
                <a:latin typeface="Lato" panose="020F0502020204030203" pitchFamily="34" charset="0"/>
              </a:rPr>
              <a:t>。</a:t>
            </a:r>
            <a:endParaRPr lang="en-US" altLang="zh-TW" sz="1800" dirty="0">
              <a:solidFill>
                <a:srgbClr val="C00000"/>
              </a:solidFill>
              <a:latin typeface="Lato" panose="020F0502020204030203" pitchFamily="34" charset="0"/>
            </a:endParaRPr>
          </a:p>
          <a:p>
            <a:pPr marL="0" indent="0">
              <a:buNone/>
            </a:pPr>
            <a:br>
              <a:rPr lang="zh-TW" altLang="en-US" sz="1800" dirty="0">
                <a:solidFill>
                  <a:srgbClr val="0070C0"/>
                </a:solidFill>
                <a:latin typeface="Lato" panose="020F0502020204030203" pitchFamily="34" charset="0"/>
              </a:rPr>
            </a:br>
            <a:r>
              <a:rPr lang="en-US" altLang="zh-TW" sz="1800" dirty="0">
                <a:solidFill>
                  <a:srgbClr val="0070C0"/>
                </a:solidFill>
                <a:highlight>
                  <a:srgbClr val="FFFF00"/>
                </a:highlight>
                <a:latin typeface="Lato" panose="020F0502020204030203" pitchFamily="34" charset="0"/>
              </a:rPr>
              <a:t>3</a:t>
            </a:r>
            <a:r>
              <a:rPr lang="en-US" altLang="zh-TW" sz="1800" dirty="0">
                <a:solidFill>
                  <a:srgbClr val="0070C0"/>
                </a:solidFill>
                <a:latin typeface="Lato" panose="020F0502020204030203" pitchFamily="34" charset="0"/>
              </a:rPr>
              <a:t>.</a:t>
            </a:r>
            <a:r>
              <a:rPr lang="zh-TW" altLang="en-US" sz="1800" dirty="0">
                <a:solidFill>
                  <a:srgbClr val="0070C0"/>
                </a:solidFill>
                <a:highlight>
                  <a:srgbClr val="FFFF00"/>
                </a:highlight>
                <a:latin typeface="Lato" panose="020F0502020204030203" pitchFamily="34" charset="0"/>
              </a:rPr>
              <a:t>商業流程</a:t>
            </a:r>
            <a:r>
              <a:rPr lang="zh-TW" altLang="en-US" sz="1800" dirty="0">
                <a:solidFill>
                  <a:srgbClr val="0070C0"/>
                </a:solidFill>
                <a:latin typeface="Lato" panose="020F0502020204030203" pitchFamily="34" charset="0"/>
              </a:rPr>
              <a:t>：除了</a:t>
            </a:r>
            <a:r>
              <a:rPr lang="zh-TW" altLang="en-US" sz="1800" dirty="0">
                <a:solidFill>
                  <a:srgbClr val="0070C0"/>
                </a:solidFill>
                <a:highlight>
                  <a:srgbClr val="FFFF00"/>
                </a:highlight>
                <a:latin typeface="Lato" panose="020F0502020204030203" pitchFamily="34" charset="0"/>
              </a:rPr>
              <a:t>資料格式</a:t>
            </a:r>
            <a:r>
              <a:rPr lang="zh-TW" altLang="en-US" sz="1800" dirty="0">
                <a:solidFill>
                  <a:srgbClr val="0070C0"/>
                </a:solidFill>
                <a:latin typeface="Lato" panose="020F0502020204030203" pitchFamily="34" charset="0"/>
              </a:rPr>
              <a:t>以外，</a:t>
            </a:r>
            <a:r>
              <a:rPr lang="en-US" altLang="zh-TW" sz="1800" dirty="0" err="1">
                <a:solidFill>
                  <a:srgbClr val="0070C0"/>
                </a:solidFill>
                <a:latin typeface="Lato" panose="020F0502020204030203" pitchFamily="34" charset="0"/>
              </a:rPr>
              <a:t>RosettaNet</a:t>
            </a:r>
            <a:r>
              <a:rPr lang="zh-TW" altLang="en-US" sz="1800" dirty="0">
                <a:solidFill>
                  <a:srgbClr val="0070C0"/>
                </a:solidFill>
                <a:latin typeface="Lato" panose="020F0502020204030203" pitchFamily="34" charset="0"/>
              </a:rPr>
              <a:t>還提供了所謂</a:t>
            </a:r>
            <a:r>
              <a:rPr lang="zh-TW" altLang="en-US" sz="1800" dirty="0">
                <a:solidFill>
                  <a:srgbClr val="0070C0"/>
                </a:solidFill>
                <a:highlight>
                  <a:srgbClr val="FFFF00"/>
                </a:highlight>
                <a:latin typeface="Lato" panose="020F0502020204030203" pitchFamily="34" charset="0"/>
              </a:rPr>
              <a:t>的</a:t>
            </a:r>
            <a:r>
              <a:rPr lang="en-US" altLang="zh-TW" sz="1800" b="1" dirty="0">
                <a:solidFill>
                  <a:srgbClr val="0070C0"/>
                </a:solidFill>
                <a:highlight>
                  <a:srgbClr val="FFFF00"/>
                </a:highlight>
                <a:latin typeface="Lato" panose="020F0502020204030203" pitchFamily="34" charset="0"/>
              </a:rPr>
              <a:t>PIP(Partner Interface Processes)</a:t>
            </a:r>
            <a:r>
              <a:rPr lang="zh-TW" altLang="en-US" sz="1800" b="1" dirty="0">
                <a:solidFill>
                  <a:srgbClr val="0070C0"/>
                </a:solidFill>
                <a:highlight>
                  <a:srgbClr val="FFFF00"/>
                </a:highlight>
                <a:latin typeface="Lato" panose="020F0502020204030203" pitchFamily="34" charset="0"/>
              </a:rPr>
              <a:t>給商業流程雙方做為系統建置依據</a:t>
            </a:r>
            <a:r>
              <a:rPr lang="zh-TW" altLang="en-US" sz="1800" dirty="0">
                <a:solidFill>
                  <a:srgbClr val="0070C0"/>
                </a:solidFill>
                <a:latin typeface="Lato" panose="020F0502020204030203" pitchFamily="34" charset="0"/>
              </a:rPr>
              <a:t>。</a:t>
            </a:r>
            <a:endParaRPr lang="en-US" altLang="zh-TW" sz="1800" dirty="0">
              <a:solidFill>
                <a:srgbClr val="0070C0"/>
              </a:solidFill>
              <a:latin typeface="Lato" panose="020F0502020204030203" pitchFamily="34" charset="0"/>
            </a:endParaRPr>
          </a:p>
          <a:p>
            <a:pPr marL="0" indent="0">
              <a:buNone/>
            </a:pPr>
            <a:r>
              <a:rPr lang="zh-TW" altLang="en-US" sz="1200" dirty="0">
                <a:effectLst/>
              </a:rPr>
              <a:t>      </a:t>
            </a:r>
            <a:endParaRPr lang="en-US" altLang="zh-TW" sz="1200" dirty="0">
              <a:effectLst/>
            </a:endParaRPr>
          </a:p>
          <a:p>
            <a:pPr marL="0" indent="0">
              <a:buNone/>
            </a:pPr>
            <a:r>
              <a:rPr lang="zh-TW" altLang="en-US" sz="1500" dirty="0">
                <a:effectLst/>
                <a:highlight>
                  <a:srgbClr val="FFFF00"/>
                </a:highlight>
              </a:rPr>
              <a:t>註</a:t>
            </a:r>
            <a:r>
              <a:rPr lang="en-US" altLang="zh-TW" sz="1500" dirty="0">
                <a:effectLst/>
              </a:rPr>
              <a:t>1: </a:t>
            </a:r>
            <a:r>
              <a:rPr lang="zh-TW" altLang="en-US" sz="1700" dirty="0">
                <a:effectLst/>
              </a:rPr>
              <a:t>是</a:t>
            </a:r>
            <a:r>
              <a:rPr lang="zh-TW" altLang="en-US" sz="1700" b="1" dirty="0">
                <a:solidFill>
                  <a:srgbClr val="003399"/>
                </a:solidFill>
                <a:effectLst/>
              </a:rPr>
              <a:t>一個</a:t>
            </a:r>
            <a:r>
              <a:rPr lang="zh-TW" altLang="en-US" sz="1700" b="1" dirty="0">
                <a:solidFill>
                  <a:srgbClr val="003399"/>
                </a:solidFill>
                <a:effectLst/>
                <a:highlight>
                  <a:srgbClr val="FFFF00"/>
                </a:highlight>
              </a:rPr>
              <a:t>網際網路標準</a:t>
            </a:r>
            <a:r>
              <a:rPr lang="zh-TW" altLang="en-US" sz="1700" b="1" dirty="0">
                <a:solidFill>
                  <a:srgbClr val="003399"/>
                </a:solidFill>
                <a:effectLst/>
              </a:rPr>
              <a:t>，它擴充了電子郵件標準，</a:t>
            </a:r>
            <a:r>
              <a:rPr lang="zh-TW" altLang="en-US" sz="1700" b="1" dirty="0">
                <a:solidFill>
                  <a:srgbClr val="003399"/>
                </a:solidFill>
              </a:rPr>
              <a:t>使其能夠支援</a:t>
            </a:r>
            <a:r>
              <a:rPr lang="zh-TW" altLang="en-US" sz="1700" b="1" dirty="0">
                <a:solidFill>
                  <a:srgbClr val="003399"/>
                </a:solidFill>
                <a:highlight>
                  <a:srgbClr val="FFFF00"/>
                </a:highlight>
              </a:rPr>
              <a:t>非</a:t>
            </a:r>
            <a:r>
              <a:rPr lang="en-US" altLang="zh-TW" sz="1700" b="1" dirty="0">
                <a:solidFill>
                  <a:srgbClr val="003399"/>
                </a:solidFill>
                <a:highlight>
                  <a:srgbClr val="FFFF00"/>
                </a:highlight>
              </a:rPr>
              <a:t>ASCII</a:t>
            </a:r>
            <a:r>
              <a:rPr lang="zh-TW" altLang="en-US" sz="1700" b="1" dirty="0">
                <a:solidFill>
                  <a:srgbClr val="003399"/>
                </a:solidFill>
                <a:highlight>
                  <a:srgbClr val="FFFF00"/>
                </a:highlight>
              </a:rPr>
              <a:t>字元文字</a:t>
            </a:r>
            <a:r>
              <a:rPr lang="zh-TW" altLang="en-US" sz="1700" b="1" dirty="0">
                <a:solidFill>
                  <a:srgbClr val="003399"/>
                </a:solidFill>
              </a:rPr>
              <a:t>： </a:t>
            </a:r>
            <a:r>
              <a:rPr lang="en-US" altLang="zh-TW" sz="1700" b="1" dirty="0">
                <a:solidFill>
                  <a:srgbClr val="003399"/>
                </a:solidFill>
              </a:rPr>
              <a:t>MIME</a:t>
            </a:r>
            <a:r>
              <a:rPr lang="zh-TW" altLang="en-US" sz="1700" b="1" dirty="0">
                <a:solidFill>
                  <a:srgbClr val="003399"/>
                </a:solidFill>
              </a:rPr>
              <a:t>改善了由 </a:t>
            </a:r>
            <a:r>
              <a:rPr lang="en-US" altLang="zh-TW" sz="1700" b="1" dirty="0">
                <a:solidFill>
                  <a:srgbClr val="003399"/>
                </a:solidFill>
              </a:rPr>
              <a:t>RFC 822 </a:t>
            </a:r>
            <a:r>
              <a:rPr lang="zh-TW" altLang="en-US" sz="1700" b="1" dirty="0">
                <a:solidFill>
                  <a:srgbClr val="003399"/>
                </a:solidFill>
              </a:rPr>
              <a:t>轉變而來的 </a:t>
            </a:r>
            <a:r>
              <a:rPr lang="en-US" altLang="zh-TW" sz="1700" b="1" dirty="0">
                <a:solidFill>
                  <a:srgbClr val="003399"/>
                </a:solidFill>
              </a:rPr>
              <a:t>RFC 2822</a:t>
            </a:r>
            <a:r>
              <a:rPr lang="zh-TW" altLang="en-US" sz="1700" b="1" dirty="0">
                <a:solidFill>
                  <a:srgbClr val="003399"/>
                </a:solidFill>
              </a:rPr>
              <a:t>，這些舊標準 規定電子郵件標準並不允許在郵件訊息中使用</a:t>
            </a:r>
            <a:r>
              <a:rPr lang="en-US" altLang="zh-TW" sz="1700" b="1" dirty="0">
                <a:solidFill>
                  <a:srgbClr val="003399"/>
                </a:solidFill>
              </a:rPr>
              <a:t>7</a:t>
            </a:r>
            <a:r>
              <a:rPr lang="zh-TW" altLang="en-US" sz="1700" b="1" dirty="0">
                <a:solidFill>
                  <a:srgbClr val="003399"/>
                </a:solidFill>
              </a:rPr>
              <a:t>位</a:t>
            </a:r>
            <a:r>
              <a:rPr lang="en-US" altLang="zh-TW" sz="1700" b="1" dirty="0">
                <a:solidFill>
                  <a:srgbClr val="003399"/>
                </a:solidFill>
              </a:rPr>
              <a:t>ASCII</a:t>
            </a:r>
            <a:r>
              <a:rPr lang="zh-TW" altLang="en-US" sz="1700" b="1" dirty="0">
                <a:solidFill>
                  <a:srgbClr val="003399"/>
                </a:solidFill>
              </a:rPr>
              <a:t>字元集以外的字元。</a:t>
            </a:r>
          </a:p>
        </p:txBody>
      </p:sp>
    </p:spTree>
    <p:extLst>
      <p:ext uri="{BB962C8B-B14F-4D97-AF65-F5344CB8AC3E}">
        <p14:creationId xmlns:p14="http://schemas.microsoft.com/office/powerpoint/2010/main" val="6611286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A01C544-B579-CC8C-36C9-C4623B0E2DB6}"/>
              </a:ext>
            </a:extLst>
          </p:cNvPr>
          <p:cNvSpPr txBox="1">
            <a:spLocks noChangeArrowheads="1"/>
          </p:cNvSpPr>
          <p:nvPr/>
        </p:nvSpPr>
        <p:spPr bwMode="auto">
          <a:xfrm>
            <a:off x="0" y="0"/>
            <a:ext cx="12192000" cy="707886"/>
          </a:xfrm>
          <a:prstGeom prst="rect">
            <a:avLst/>
          </a:prstGeom>
          <a:solidFill>
            <a:srgbClr val="08045C"/>
          </a:solidFill>
          <a:ln w="9525">
            <a:noFill/>
            <a:miter lim="800000"/>
            <a:headEnd/>
            <a:tailEnd/>
          </a:ln>
        </p:spPr>
        <p:txBody>
          <a:bodyPr wrap="square">
            <a:spAutoFit/>
          </a:bodyPr>
          <a:lstStyle/>
          <a:p>
            <a:pPr>
              <a:defRPr/>
            </a:pPr>
            <a:r>
              <a:rPr lang="zh-TW" altLang="en-US" sz="4000" b="1" kern="0" dirty="0">
                <a:solidFill>
                  <a:schemeClr val="bg1"/>
                </a:solidFill>
                <a:latin typeface="+mj-lt"/>
                <a:ea typeface="新細明體" pitchFamily="18" charset="-120"/>
                <a:cs typeface="+mj-cs"/>
              </a:rPr>
              <a:t>                             </a:t>
            </a:r>
            <a:r>
              <a:rPr lang="zh-TW" altLang="en-US" sz="2000" b="1" kern="0" dirty="0">
                <a:solidFill>
                  <a:schemeClr val="bg1"/>
                </a:solidFill>
                <a:latin typeface="+mj-lt"/>
                <a:ea typeface="新細明體" pitchFamily="18" charset="-120"/>
                <a:cs typeface="+mj-cs"/>
              </a:rPr>
              <a:t>小結 </a:t>
            </a:r>
            <a:r>
              <a:rPr lang="en-US" altLang="zh-TW" sz="2000" b="1" kern="0" dirty="0">
                <a:solidFill>
                  <a:schemeClr val="bg1"/>
                </a:solidFill>
                <a:latin typeface="+mj-lt"/>
                <a:ea typeface="新細明體" pitchFamily="18" charset="-120"/>
                <a:cs typeface="+mj-cs"/>
              </a:rPr>
              <a:t>:</a:t>
            </a:r>
            <a:r>
              <a:rPr lang="zh-TW" altLang="en-US" sz="2000" b="1" kern="0" dirty="0">
                <a:solidFill>
                  <a:schemeClr val="bg1"/>
                </a:solidFill>
                <a:latin typeface="+mj-lt"/>
                <a:ea typeface="新細明體" pitchFamily="18" charset="-120"/>
                <a:cs typeface="+mj-cs"/>
              </a:rPr>
              <a:t>  </a:t>
            </a:r>
            <a:r>
              <a:rPr lang="en-US" altLang="zh-TW" sz="2000" b="1" kern="0" dirty="0">
                <a:solidFill>
                  <a:schemeClr val="bg1"/>
                </a:solidFill>
                <a:latin typeface="+mj-lt"/>
                <a:ea typeface="新細明體" pitchFamily="18" charset="-120"/>
                <a:cs typeface="+mj-cs"/>
              </a:rPr>
              <a:t>EDI</a:t>
            </a:r>
            <a:r>
              <a:rPr lang="zh-TW" altLang="en-US" sz="2000" b="1" kern="0" dirty="0">
                <a:solidFill>
                  <a:schemeClr val="bg1"/>
                </a:solidFill>
                <a:latin typeface="+mj-lt"/>
                <a:ea typeface="新細明體" pitchFamily="18" charset="-120"/>
                <a:cs typeface="+mj-cs"/>
              </a:rPr>
              <a:t>  </a:t>
            </a:r>
            <a:r>
              <a:rPr lang="en-US" altLang="zh-TW" sz="2000" b="1" kern="0" dirty="0">
                <a:solidFill>
                  <a:schemeClr val="bg1"/>
                </a:solidFill>
                <a:latin typeface="+mj-lt"/>
                <a:ea typeface="新細明體" pitchFamily="18" charset="-120"/>
                <a:cs typeface="+mj-cs"/>
              </a:rPr>
              <a:t>vs.  XML</a:t>
            </a:r>
            <a:endParaRPr lang="en-US" altLang="zh-TW" sz="4000" b="1" kern="0" dirty="0">
              <a:solidFill>
                <a:schemeClr val="bg1"/>
              </a:solidFill>
              <a:latin typeface="+mj-lt"/>
              <a:ea typeface="新細明體" pitchFamily="18" charset="-120"/>
              <a:cs typeface="+mj-cs"/>
            </a:endParaRPr>
          </a:p>
        </p:txBody>
      </p:sp>
      <p:sp>
        <p:nvSpPr>
          <p:cNvPr id="2" name="文字方塊 1">
            <a:extLst>
              <a:ext uri="{FF2B5EF4-FFF2-40B4-BE49-F238E27FC236}">
                <a16:creationId xmlns:a16="http://schemas.microsoft.com/office/drawing/2014/main" id="{1EC8406B-A744-A498-63C9-2E04B20BC8E9}"/>
              </a:ext>
            </a:extLst>
          </p:cNvPr>
          <p:cNvSpPr txBox="1"/>
          <p:nvPr/>
        </p:nvSpPr>
        <p:spPr>
          <a:xfrm>
            <a:off x="432317" y="807293"/>
            <a:ext cx="11473543" cy="5463034"/>
          </a:xfrm>
          <a:prstGeom prst="rect">
            <a:avLst/>
          </a:prstGeom>
          <a:noFill/>
        </p:spPr>
        <p:txBody>
          <a:bodyPr wrap="square">
            <a:spAutoFit/>
          </a:bodyPr>
          <a:lstStyle/>
          <a:p>
            <a:pPr marL="228600" indent="-228600">
              <a:buFontTx/>
              <a:buAutoNum type="arabicParenBoth"/>
              <a:defRPr/>
            </a:pPr>
            <a:r>
              <a:rPr lang="zh-TW" altLang="en-US" sz="1600" b="1" dirty="0">
                <a:solidFill>
                  <a:srgbClr val="003399"/>
                </a:solidFill>
              </a:rPr>
              <a:t>只要資料結構、語意和資料值能夠統一，</a:t>
            </a:r>
            <a:r>
              <a:rPr lang="en-US" altLang="zh-TW" sz="1600" b="1" dirty="0">
                <a:solidFill>
                  <a:srgbClr val="003399"/>
                </a:solidFill>
              </a:rPr>
              <a:t>XML</a:t>
            </a:r>
            <a:r>
              <a:rPr lang="en-US" altLang="zh-TW" sz="1600" dirty="0">
                <a:solidFill>
                  <a:srgbClr val="003399"/>
                </a:solidFill>
                <a:ea typeface="新細明體" panose="02020500000000000000" pitchFamily="18" charset="-120"/>
              </a:rPr>
              <a:t> (</a:t>
            </a:r>
            <a:r>
              <a:rPr lang="en-US" altLang="zh-TW" sz="1600" b="1" dirty="0">
                <a:solidFill>
                  <a:srgbClr val="003399"/>
                </a:solidFill>
              </a:rPr>
              <a:t>Extensible Markup Language (</a:t>
            </a:r>
            <a:r>
              <a:rPr lang="zh-TW" altLang="en-US" sz="1600" b="1" dirty="0">
                <a:solidFill>
                  <a:srgbClr val="003399"/>
                </a:solidFill>
              </a:rPr>
              <a:t>可擴展標記語言</a:t>
            </a:r>
            <a:r>
              <a:rPr lang="en-US" altLang="zh-TW" sz="1600" b="1" dirty="0">
                <a:solidFill>
                  <a:srgbClr val="003399"/>
                </a:solidFill>
              </a:rPr>
              <a:t>)</a:t>
            </a:r>
            <a:r>
              <a:rPr lang="zh-TW" altLang="en-US" sz="1600" b="1" dirty="0">
                <a:solidFill>
                  <a:srgbClr val="003399"/>
                </a:solidFill>
              </a:rPr>
              <a:t>的文件對應用程式來說具有自我定義的特性，亦即 </a:t>
            </a:r>
            <a:r>
              <a:rPr lang="en-US" altLang="zh-TW" sz="1600" b="1" dirty="0">
                <a:solidFill>
                  <a:srgbClr val="003399"/>
                </a:solidFill>
                <a:highlight>
                  <a:srgbClr val="FFFF00"/>
                </a:highlight>
              </a:rPr>
              <a:t>XM</a:t>
            </a:r>
            <a:r>
              <a:rPr lang="en-US" altLang="zh-TW" sz="1600" b="1" dirty="0">
                <a:solidFill>
                  <a:srgbClr val="003399"/>
                </a:solidFill>
              </a:rPr>
              <a:t>L</a:t>
            </a:r>
            <a:r>
              <a:rPr lang="zh-TW" altLang="en-US" sz="1600" b="1" dirty="0">
                <a:solidFill>
                  <a:srgbClr val="003399"/>
                </a:solidFill>
              </a:rPr>
              <a:t>文件</a:t>
            </a:r>
            <a:r>
              <a:rPr lang="zh-TW" altLang="en-US" sz="1600" b="1" dirty="0">
                <a:solidFill>
                  <a:srgbClr val="003399"/>
                </a:solidFill>
                <a:highlight>
                  <a:srgbClr val="FFFF00"/>
                </a:highlight>
              </a:rPr>
              <a:t>不必像 </a:t>
            </a:r>
            <a:r>
              <a:rPr lang="en-US" altLang="zh-TW" sz="1600" b="1" dirty="0">
                <a:solidFill>
                  <a:srgbClr val="003399"/>
                </a:solidFill>
                <a:highlight>
                  <a:srgbClr val="FFFF00"/>
                </a:highlight>
              </a:rPr>
              <a:t>EDI</a:t>
            </a:r>
            <a:r>
              <a:rPr lang="zh-TW" altLang="en-US" sz="1600" b="1" dirty="0">
                <a:solidFill>
                  <a:srgbClr val="003399"/>
                </a:solidFill>
                <a:highlight>
                  <a:srgbClr val="FFFF00"/>
                </a:highlight>
              </a:rPr>
              <a:t>訊息一樣需要預先設定的特殊格式和結構</a:t>
            </a:r>
            <a:r>
              <a:rPr lang="zh-TW" altLang="en-US" sz="1600" b="1" dirty="0">
                <a:solidFill>
                  <a:srgbClr val="003399"/>
                </a:solidFill>
              </a:rPr>
              <a:t>。</a:t>
            </a:r>
            <a:endParaRPr lang="en-US" altLang="zh-TW" sz="1600" b="1" dirty="0">
              <a:solidFill>
                <a:srgbClr val="003399"/>
              </a:solidFill>
            </a:endParaRPr>
          </a:p>
          <a:p>
            <a:pPr>
              <a:defRPr/>
            </a:pPr>
            <a:endParaRPr lang="zh-TW" altLang="en-US" sz="1600" b="1" dirty="0">
              <a:solidFill>
                <a:srgbClr val="003399"/>
              </a:solidFill>
            </a:endParaRPr>
          </a:p>
          <a:p>
            <a:pPr>
              <a:defRPr/>
            </a:pPr>
            <a:r>
              <a:rPr lang="en-US" altLang="zh-TW" sz="1600" b="1" dirty="0">
                <a:solidFill>
                  <a:srgbClr val="003399"/>
                </a:solidFill>
              </a:rPr>
              <a:t>(2) XML</a:t>
            </a:r>
            <a:r>
              <a:rPr lang="zh-TW" altLang="en-US" sz="1600" b="1" dirty="0">
                <a:solidFill>
                  <a:srgbClr val="003399"/>
                </a:solidFill>
                <a:highlight>
                  <a:srgbClr val="FFFF00"/>
                </a:highlight>
              </a:rPr>
              <a:t>文件內容的標籤元素基本上與通訊協定獨立</a:t>
            </a:r>
            <a:r>
              <a:rPr lang="zh-TW" altLang="en-US" sz="1600" b="1" dirty="0">
                <a:solidFill>
                  <a:srgbClr val="003399"/>
                </a:solidFill>
              </a:rPr>
              <a:t>。因此，</a:t>
            </a:r>
            <a:r>
              <a:rPr lang="en-US" altLang="zh-TW" sz="1600" b="1" dirty="0">
                <a:solidFill>
                  <a:srgbClr val="003399"/>
                </a:solidFill>
              </a:rPr>
              <a:t>XML</a:t>
            </a:r>
            <a:r>
              <a:rPr lang="zh-TW" altLang="en-US" sz="1600" b="1" dirty="0">
                <a:solidFill>
                  <a:srgbClr val="003399"/>
                </a:solidFill>
              </a:rPr>
              <a:t>文件特別適合在</a:t>
            </a:r>
            <a:r>
              <a:rPr lang="zh-TW" altLang="en-US" sz="1600" b="1" dirty="0">
                <a:solidFill>
                  <a:srgbClr val="003399"/>
                </a:solidFill>
                <a:highlight>
                  <a:srgbClr val="FFFF00"/>
                </a:highlight>
              </a:rPr>
              <a:t>網際網路</a:t>
            </a:r>
            <a:r>
              <a:rPr lang="zh-TW" altLang="en-US" sz="1600" b="1" dirty="0">
                <a:solidFill>
                  <a:srgbClr val="003399"/>
                </a:solidFill>
              </a:rPr>
              <a:t>和</a:t>
            </a:r>
            <a:r>
              <a:rPr lang="zh-TW" altLang="en-US" sz="1600" b="1" dirty="0">
                <a:solidFill>
                  <a:srgbClr val="003399"/>
                </a:solidFill>
                <a:highlight>
                  <a:srgbClr val="FFFF00"/>
                </a:highlight>
              </a:rPr>
              <a:t>全球資訊網</a:t>
            </a:r>
            <a:r>
              <a:rPr lang="zh-TW" altLang="en-US" sz="1600" b="1" dirty="0">
                <a:solidFill>
                  <a:srgbClr val="003399"/>
                </a:solidFill>
              </a:rPr>
              <a:t>的環境中流通傳輸。</a:t>
            </a:r>
            <a:endParaRPr lang="en-US" altLang="zh-TW" sz="1600" b="1" dirty="0">
              <a:solidFill>
                <a:srgbClr val="003399"/>
              </a:solidFill>
            </a:endParaRPr>
          </a:p>
          <a:p>
            <a:pPr>
              <a:defRPr/>
            </a:pPr>
            <a:endParaRPr lang="zh-TW" altLang="en-US" sz="1600" b="1" dirty="0">
              <a:solidFill>
                <a:srgbClr val="003399"/>
              </a:solidFill>
            </a:endParaRPr>
          </a:p>
          <a:p>
            <a:pPr>
              <a:defRPr/>
            </a:pPr>
            <a:r>
              <a:rPr lang="en-US" altLang="zh-TW" sz="1600" b="1" dirty="0">
                <a:solidFill>
                  <a:srgbClr val="003399"/>
                </a:solidFill>
              </a:rPr>
              <a:t>(3) </a:t>
            </a:r>
            <a:r>
              <a:rPr lang="zh-TW" altLang="en-US" sz="1600" b="1" dirty="0">
                <a:solidFill>
                  <a:srgbClr val="003399"/>
                </a:solidFill>
              </a:rPr>
              <a:t>相較於</a:t>
            </a:r>
            <a:r>
              <a:rPr lang="en-US" altLang="zh-TW" sz="1600" b="1" dirty="0">
                <a:solidFill>
                  <a:srgbClr val="003399"/>
                </a:solidFill>
              </a:rPr>
              <a:t>EDI</a:t>
            </a:r>
            <a:r>
              <a:rPr lang="zh-TW" altLang="en-US" sz="1600" b="1" dirty="0">
                <a:solidFill>
                  <a:srgbClr val="003399"/>
                </a:solidFill>
              </a:rPr>
              <a:t>，</a:t>
            </a:r>
            <a:r>
              <a:rPr lang="en-US" altLang="zh-TW" sz="1600" b="1" dirty="0">
                <a:solidFill>
                  <a:srgbClr val="003399"/>
                </a:solidFill>
              </a:rPr>
              <a:t>XML</a:t>
            </a:r>
            <a:r>
              <a:rPr lang="zh-TW" altLang="en-US" sz="1600" b="1" dirty="0">
                <a:solidFill>
                  <a:srgbClr val="003399"/>
                </a:solidFill>
                <a:highlight>
                  <a:srgbClr val="FFFF00"/>
                </a:highlight>
              </a:rPr>
              <a:t>在編輯器、中介軟體以及應用工具上擁有更多的選擇</a:t>
            </a:r>
            <a:r>
              <a:rPr lang="zh-TW" altLang="en-US" sz="1600" b="1" dirty="0">
                <a:solidFill>
                  <a:srgbClr val="003399"/>
                </a:solidFill>
              </a:rPr>
              <a:t>。這些差異性，將使 </a:t>
            </a:r>
            <a:r>
              <a:rPr lang="en-US" altLang="zh-TW" sz="1600" b="1" dirty="0">
                <a:solidFill>
                  <a:srgbClr val="003399"/>
                </a:solidFill>
                <a:highlight>
                  <a:srgbClr val="FFFF00"/>
                </a:highlight>
              </a:rPr>
              <a:t>XML</a:t>
            </a:r>
            <a:r>
              <a:rPr lang="zh-TW" altLang="en-US" sz="1600" b="1" dirty="0">
                <a:solidFill>
                  <a:srgbClr val="003399"/>
                </a:solidFill>
                <a:highlight>
                  <a:srgbClr val="FFFF00"/>
                </a:highlight>
              </a:rPr>
              <a:t>的標準化</a:t>
            </a:r>
            <a:r>
              <a:rPr lang="zh-TW" altLang="en-US" sz="1600" b="1" dirty="0">
                <a:solidFill>
                  <a:srgbClr val="003399"/>
                </a:solidFill>
              </a:rPr>
              <a:t>和</a:t>
            </a:r>
            <a:r>
              <a:rPr lang="zh-TW" altLang="en-US" sz="1600" b="1" dirty="0">
                <a:solidFill>
                  <a:srgbClr val="003399"/>
                </a:solidFill>
                <a:highlight>
                  <a:srgbClr val="FFFF00"/>
                </a:highlight>
              </a:rPr>
              <a:t>導入歷程不會像  </a:t>
            </a:r>
            <a:endParaRPr lang="en-US" altLang="zh-TW" sz="1600" b="1" dirty="0">
              <a:solidFill>
                <a:srgbClr val="003399"/>
              </a:solidFill>
              <a:highlight>
                <a:srgbClr val="FFFF00"/>
              </a:highlight>
            </a:endParaRPr>
          </a:p>
          <a:p>
            <a:pPr>
              <a:defRPr/>
            </a:pPr>
            <a:r>
              <a:rPr lang="en-US" altLang="zh-TW" sz="1600" b="1" dirty="0">
                <a:solidFill>
                  <a:srgbClr val="003399"/>
                </a:solidFill>
              </a:rPr>
              <a:t>      EDI</a:t>
            </a:r>
            <a:r>
              <a:rPr lang="zh-TW" altLang="en-US" sz="1600" b="1" dirty="0">
                <a:solidFill>
                  <a:srgbClr val="003399"/>
                </a:solidFill>
                <a:highlight>
                  <a:srgbClr val="FFFF00"/>
                </a:highlight>
              </a:rPr>
              <a:t>走得那樣艱辛</a:t>
            </a:r>
            <a:r>
              <a:rPr lang="zh-TW" altLang="en-US" sz="1600" b="1" dirty="0">
                <a:solidFill>
                  <a:srgbClr val="003399"/>
                </a:solidFill>
              </a:rPr>
              <a:t>。</a:t>
            </a:r>
            <a:endParaRPr lang="en-US" altLang="zh-TW" sz="1600" b="1" dirty="0">
              <a:solidFill>
                <a:srgbClr val="003399"/>
              </a:solidFill>
            </a:endParaRPr>
          </a:p>
          <a:p>
            <a:pPr>
              <a:defRPr/>
            </a:pPr>
            <a:endParaRPr lang="en-US" altLang="zh-TW" sz="1700" b="1" dirty="0">
              <a:solidFill>
                <a:srgbClr val="003399"/>
              </a:solidFill>
            </a:endParaRPr>
          </a:p>
          <a:p>
            <a:pPr>
              <a:defRPr/>
            </a:pPr>
            <a:r>
              <a:rPr lang="zh-TW" altLang="en-US" sz="1600" b="1" dirty="0">
                <a:solidFill>
                  <a:srgbClr val="003399"/>
                </a:solidFill>
              </a:rPr>
              <a:t>　　新的電子商務交換標準</a:t>
            </a:r>
            <a:r>
              <a:rPr lang="zh-TW" altLang="en-US" sz="1600" b="1" dirty="0">
                <a:solidFill>
                  <a:srgbClr val="003399"/>
                </a:solidFill>
                <a:highlight>
                  <a:srgbClr val="FFFF00"/>
                </a:highlight>
              </a:rPr>
              <a:t>如 </a:t>
            </a:r>
            <a:r>
              <a:rPr lang="en-US" altLang="zh-TW" sz="1600" b="1" dirty="0" err="1">
                <a:solidFill>
                  <a:srgbClr val="003399"/>
                </a:solidFill>
                <a:highlight>
                  <a:srgbClr val="FFFF00"/>
                </a:highlight>
              </a:rPr>
              <a:t>RossetaNet</a:t>
            </a:r>
            <a:r>
              <a:rPr lang="en-US" altLang="zh-TW" sz="1600" b="1" dirty="0">
                <a:solidFill>
                  <a:srgbClr val="003399"/>
                </a:solidFill>
                <a:highlight>
                  <a:srgbClr val="FFFF00"/>
                </a:highlight>
              </a:rPr>
              <a:t>, </a:t>
            </a:r>
            <a:r>
              <a:rPr lang="en-US" altLang="zh-TW" sz="1600" b="1" dirty="0" err="1">
                <a:solidFill>
                  <a:srgbClr val="003399"/>
                </a:solidFill>
                <a:highlight>
                  <a:srgbClr val="FFFF00"/>
                </a:highlight>
              </a:rPr>
              <a:t>ebXML</a:t>
            </a:r>
            <a:r>
              <a:rPr lang="en-US" altLang="zh-TW" sz="1600" b="1" dirty="0">
                <a:solidFill>
                  <a:srgbClr val="003399"/>
                </a:solidFill>
                <a:highlight>
                  <a:srgbClr val="FFFF00"/>
                </a:highlight>
              </a:rPr>
              <a:t> </a:t>
            </a:r>
            <a:r>
              <a:rPr lang="zh-TW" altLang="en-US" sz="1600" b="1" dirty="0">
                <a:solidFill>
                  <a:srgbClr val="003399"/>
                </a:solidFill>
              </a:rPr>
              <a:t>都已經採用 </a:t>
            </a:r>
            <a:r>
              <a:rPr lang="en-US" altLang="zh-TW" sz="1600" b="1" dirty="0">
                <a:solidFill>
                  <a:srgbClr val="003399"/>
                </a:solidFill>
              </a:rPr>
              <a:t>XML</a:t>
            </a:r>
            <a:r>
              <a:rPr lang="zh-TW" altLang="en-US" sz="1600" b="1" dirty="0">
                <a:solidFill>
                  <a:srgbClr val="003399"/>
                </a:solidFill>
              </a:rPr>
              <a:t>這樣的開放式標準，由於上述這些優點，未來 </a:t>
            </a:r>
            <a:r>
              <a:rPr lang="en-US" altLang="zh-TW" sz="1600" b="1" dirty="0">
                <a:solidFill>
                  <a:srgbClr val="003399"/>
                </a:solidFill>
              </a:rPr>
              <a:t>XML</a:t>
            </a:r>
            <a:r>
              <a:rPr lang="zh-TW" altLang="en-US" sz="1600" b="1" dirty="0">
                <a:solidFill>
                  <a:srgbClr val="003399"/>
                </a:solidFill>
              </a:rPr>
              <a:t>將逐漸取代</a:t>
            </a:r>
            <a:r>
              <a:rPr lang="zh-TW" altLang="en-US" sz="1600" b="1" dirty="0">
                <a:solidFill>
                  <a:srgbClr val="003399"/>
                </a:solidFill>
                <a:highlight>
                  <a:srgbClr val="FFFF00"/>
                </a:highlight>
              </a:rPr>
              <a:t>過去由 </a:t>
            </a:r>
            <a:r>
              <a:rPr lang="en-US" altLang="zh-TW" sz="1600" b="1" dirty="0">
                <a:solidFill>
                  <a:srgbClr val="003399"/>
                </a:solidFill>
                <a:highlight>
                  <a:srgbClr val="FFFF00"/>
                </a:highlight>
              </a:rPr>
              <a:t>EDI</a:t>
            </a:r>
            <a:r>
              <a:rPr lang="zh-TW" altLang="en-US" sz="1600" b="1" dirty="0">
                <a:solidFill>
                  <a:srgbClr val="003399"/>
                </a:solidFill>
                <a:highlight>
                  <a:srgbClr val="FFFF00"/>
                </a:highlight>
              </a:rPr>
              <a:t>為主</a:t>
            </a:r>
            <a:r>
              <a:rPr lang="zh-TW" altLang="en-US" sz="1600" b="1" dirty="0">
                <a:solidFill>
                  <a:srgbClr val="003399"/>
                </a:solidFill>
              </a:rPr>
              <a:t>的電子化系統。</a:t>
            </a:r>
            <a:endParaRPr lang="en-US" altLang="zh-TW" sz="1600" b="1" dirty="0">
              <a:solidFill>
                <a:srgbClr val="003399"/>
              </a:solidFill>
            </a:endParaRPr>
          </a:p>
          <a:p>
            <a:pPr>
              <a:defRPr/>
            </a:pPr>
            <a:endParaRPr lang="en-US" altLang="zh-TW" sz="1600" b="1" dirty="0">
              <a:solidFill>
                <a:srgbClr val="003399"/>
              </a:solidFill>
            </a:endParaRPr>
          </a:p>
          <a:p>
            <a:pPr>
              <a:defRPr/>
            </a:pPr>
            <a:r>
              <a:rPr lang="zh-TW" altLang="en-US" sz="1600" b="1" dirty="0">
                <a:solidFill>
                  <a:srgbClr val="003399"/>
                </a:solidFill>
              </a:rPr>
              <a:t>         </a:t>
            </a:r>
            <a:r>
              <a:rPr lang="zh-TW" altLang="en-US" sz="1600" b="1" dirty="0">
                <a:solidFill>
                  <a:srgbClr val="003399"/>
                </a:solidFill>
                <a:highlight>
                  <a:srgbClr val="FFFF00"/>
                </a:highlight>
              </a:rPr>
              <a:t>但為什麼 </a:t>
            </a:r>
            <a:r>
              <a:rPr lang="en-US" altLang="zh-TW" sz="1600" b="1" dirty="0">
                <a:solidFill>
                  <a:srgbClr val="003399"/>
                </a:solidFill>
                <a:highlight>
                  <a:srgbClr val="FFFF00"/>
                </a:highlight>
              </a:rPr>
              <a:t>1960 </a:t>
            </a:r>
            <a:r>
              <a:rPr lang="zh-TW" altLang="en-US" sz="1600" b="1" dirty="0">
                <a:solidFill>
                  <a:srgbClr val="003399"/>
                </a:solidFill>
                <a:highlight>
                  <a:srgbClr val="FFFF00"/>
                </a:highlight>
              </a:rPr>
              <a:t>迄今 </a:t>
            </a:r>
            <a:r>
              <a:rPr lang="zh-TW" altLang="en-US" sz="1600" b="1" dirty="0">
                <a:solidFill>
                  <a:srgbClr val="003399"/>
                </a:solidFill>
              </a:rPr>
              <a:t>，</a:t>
            </a:r>
            <a:r>
              <a:rPr lang="en-US" altLang="zh-TW" sz="1600" b="1" dirty="0">
                <a:solidFill>
                  <a:srgbClr val="003399"/>
                </a:solidFill>
                <a:highlight>
                  <a:srgbClr val="FFFF00"/>
                </a:highlight>
              </a:rPr>
              <a:t>EDI</a:t>
            </a:r>
            <a:r>
              <a:rPr lang="zh-TW" altLang="en-US" sz="1600" b="1" dirty="0">
                <a:solidFill>
                  <a:srgbClr val="003399"/>
                </a:solidFill>
                <a:highlight>
                  <a:srgbClr val="FFFF00"/>
                </a:highlight>
              </a:rPr>
              <a:t> 仍屹立 </a:t>
            </a:r>
            <a:r>
              <a:rPr lang="en-US" altLang="zh-TW" sz="1600" b="1" dirty="0">
                <a:solidFill>
                  <a:srgbClr val="003399"/>
                </a:solidFill>
                <a:highlight>
                  <a:srgbClr val="FFFF00"/>
                </a:highlight>
              </a:rPr>
              <a:t>?  (</a:t>
            </a:r>
            <a:r>
              <a:rPr lang="zh-TW" altLang="en-US" sz="1600" b="1" dirty="0">
                <a:solidFill>
                  <a:srgbClr val="003399"/>
                </a:solidFill>
                <a:highlight>
                  <a:srgbClr val="FFFF00"/>
                </a:highlight>
              </a:rPr>
              <a:t>標準、成熟、用戶多、成功案例多、 </a:t>
            </a:r>
            <a:r>
              <a:rPr lang="zh-TW" altLang="en-US" sz="1600" b="1" dirty="0">
                <a:solidFill>
                  <a:srgbClr val="003399"/>
                </a:solidFill>
                <a:highlight>
                  <a:srgbClr val="00FF00"/>
                </a:highlight>
              </a:rPr>
              <a:t>信任</a:t>
            </a:r>
            <a:r>
              <a:rPr lang="en-US" altLang="zh-TW" sz="1600" b="1" dirty="0">
                <a:solidFill>
                  <a:srgbClr val="003399"/>
                </a:solidFill>
                <a:highlight>
                  <a:srgbClr val="FFFF00"/>
                </a:highlight>
              </a:rPr>
              <a:t>…)</a:t>
            </a:r>
            <a:r>
              <a:rPr lang="zh-TW" altLang="en-US" sz="1600" b="0" i="0" dirty="0">
                <a:solidFill>
                  <a:srgbClr val="374151"/>
                </a:solidFill>
                <a:effectLst/>
                <a:latin typeface="Söhne"/>
              </a:rPr>
              <a:t> </a:t>
            </a:r>
            <a:r>
              <a:rPr lang="zh-TW" altLang="en-US" sz="1600" b="1" dirty="0">
                <a:solidFill>
                  <a:srgbClr val="003399"/>
                </a:solidFill>
              </a:rPr>
              <a:t>。 </a:t>
            </a:r>
            <a:r>
              <a:rPr lang="en-US" altLang="zh-TW" sz="1600" b="1" dirty="0">
                <a:solidFill>
                  <a:srgbClr val="003399"/>
                </a:solidFill>
              </a:rPr>
              <a:t>EDI</a:t>
            </a:r>
            <a:r>
              <a:rPr lang="zh-TW" altLang="en-US" sz="1600" b="1" dirty="0">
                <a:solidFill>
                  <a:srgbClr val="003399"/>
                </a:solidFill>
              </a:rPr>
              <a:t>仍是一種標準化的電子文檔交換方式，允許企業之間以結構化、標準化的格式交換商業文件， 如</a:t>
            </a:r>
            <a:r>
              <a:rPr lang="zh-TW" altLang="en-US" sz="1600" b="1" dirty="0">
                <a:solidFill>
                  <a:srgbClr val="003399"/>
                </a:solidFill>
                <a:highlight>
                  <a:srgbClr val="FFFF00"/>
                </a:highlight>
              </a:rPr>
              <a:t>訂單、發票、出貨通知等，以提高效率和準確性</a:t>
            </a:r>
            <a:r>
              <a:rPr lang="zh-TW" altLang="en-US" sz="1600" b="1" dirty="0">
                <a:solidFill>
                  <a:srgbClr val="003399"/>
                </a:solidFill>
              </a:rPr>
              <a:t>。</a:t>
            </a:r>
            <a:endParaRPr lang="en-US" altLang="zh-TW" sz="1600" b="1" dirty="0">
              <a:solidFill>
                <a:srgbClr val="003399"/>
              </a:solidFill>
            </a:endParaRPr>
          </a:p>
          <a:p>
            <a:pPr>
              <a:defRPr/>
            </a:pPr>
            <a:endParaRPr lang="en-US" altLang="zh-TW" sz="1600" b="1" dirty="0">
              <a:solidFill>
                <a:srgbClr val="003399"/>
              </a:solidFill>
            </a:endParaRPr>
          </a:p>
          <a:p>
            <a:pPr>
              <a:defRPr/>
            </a:pPr>
            <a:r>
              <a:rPr lang="en-US" altLang="zh-TW" sz="1600" b="1" dirty="0">
                <a:solidFill>
                  <a:srgbClr val="003399"/>
                </a:solidFill>
              </a:rPr>
              <a:t>         </a:t>
            </a:r>
            <a:r>
              <a:rPr lang="en-US" altLang="zh-TW" sz="1600" b="1" dirty="0">
                <a:solidFill>
                  <a:srgbClr val="003399"/>
                </a:solidFill>
                <a:highlight>
                  <a:srgbClr val="FFFF00"/>
                </a:highlight>
              </a:rPr>
              <a:t>XML</a:t>
            </a:r>
            <a:r>
              <a:rPr lang="zh-TW" altLang="en-US" sz="1600" b="1" dirty="0">
                <a:solidFill>
                  <a:srgbClr val="003399"/>
                </a:solidFill>
                <a:highlight>
                  <a:srgbClr val="FFFF00"/>
                </a:highlight>
              </a:rPr>
              <a:t>文件的普及，所以有必要加以保證其安全性，</a:t>
            </a:r>
            <a:r>
              <a:rPr lang="en-US" altLang="zh-TW" sz="1600" b="1" dirty="0">
                <a:solidFill>
                  <a:srgbClr val="003399"/>
                </a:solidFill>
                <a:highlight>
                  <a:srgbClr val="FFFF00"/>
                </a:highlight>
              </a:rPr>
              <a:t>W3C</a:t>
            </a:r>
            <a:r>
              <a:rPr lang="en-US" altLang="zh-TW" sz="1400" b="1" dirty="0">
                <a:solidFill>
                  <a:srgbClr val="003399"/>
                </a:solidFill>
                <a:highlight>
                  <a:srgbClr val="FFFF00"/>
                </a:highlight>
              </a:rPr>
              <a:t>(</a:t>
            </a:r>
            <a:r>
              <a:rPr lang="zh-TW" altLang="en-US" sz="1400" b="1" dirty="0">
                <a:solidFill>
                  <a:srgbClr val="003399"/>
                </a:solidFill>
              </a:rPr>
              <a:t>注</a:t>
            </a:r>
            <a:r>
              <a:rPr lang="en-US" altLang="zh-TW" sz="1400" b="1" dirty="0">
                <a:solidFill>
                  <a:srgbClr val="003399"/>
                </a:solidFill>
              </a:rPr>
              <a:t>1)</a:t>
            </a:r>
            <a:r>
              <a:rPr lang="zh-TW" altLang="en-US" sz="1400" b="1" dirty="0">
                <a:solidFill>
                  <a:srgbClr val="003399"/>
                </a:solidFill>
              </a:rPr>
              <a:t> </a:t>
            </a:r>
            <a:r>
              <a:rPr lang="en-US" altLang="zh-TW" sz="1600" b="1" dirty="0">
                <a:solidFill>
                  <a:srgbClr val="003399"/>
                </a:solidFill>
                <a:highlight>
                  <a:srgbClr val="FFFF00"/>
                </a:highlight>
              </a:rPr>
              <a:t>(World Wide Web Consortium,</a:t>
            </a:r>
            <a:r>
              <a:rPr lang="zh-TW" altLang="en-US" sz="1600" b="1" dirty="0">
                <a:solidFill>
                  <a:srgbClr val="003399"/>
                </a:solidFill>
                <a:highlight>
                  <a:srgbClr val="FFFF00"/>
                </a:highlight>
              </a:rPr>
              <a:t>全球資訊網聯盟</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針對此需求，提出了</a:t>
            </a:r>
            <a:r>
              <a:rPr lang="en-US" altLang="zh-TW" sz="1600" b="1" dirty="0">
                <a:solidFill>
                  <a:srgbClr val="003399"/>
                </a:solidFill>
                <a:highlight>
                  <a:srgbClr val="FFFF00"/>
                </a:highlight>
              </a:rPr>
              <a:t>XML</a:t>
            </a:r>
            <a:r>
              <a:rPr lang="zh-TW" altLang="en-US" sz="1600" b="1" dirty="0">
                <a:solidFill>
                  <a:srgbClr val="003399"/>
                </a:solidFill>
                <a:highlight>
                  <a:srgbClr val="FFFF00"/>
                </a:highlight>
              </a:rPr>
              <a:t>數位簽章、</a:t>
            </a:r>
            <a:r>
              <a:rPr lang="en-US" altLang="zh-TW" sz="1600" b="1" dirty="0">
                <a:solidFill>
                  <a:srgbClr val="003399"/>
                </a:solidFill>
                <a:highlight>
                  <a:srgbClr val="FFFF00"/>
                </a:highlight>
              </a:rPr>
              <a:t>XML</a:t>
            </a:r>
            <a:r>
              <a:rPr lang="zh-TW" altLang="en-US" sz="1600" b="1" dirty="0">
                <a:solidFill>
                  <a:srgbClr val="003399"/>
                </a:solidFill>
                <a:highlight>
                  <a:srgbClr val="FFFF00"/>
                </a:highlight>
              </a:rPr>
              <a:t>加密、</a:t>
            </a:r>
            <a:r>
              <a:rPr lang="en-US" altLang="zh-TW" sz="1600" b="1" dirty="0">
                <a:solidFill>
                  <a:srgbClr val="003399"/>
                </a:solidFill>
                <a:highlight>
                  <a:srgbClr val="FFFF00"/>
                </a:highlight>
              </a:rPr>
              <a:t>XML</a:t>
            </a:r>
            <a:r>
              <a:rPr lang="zh-TW" altLang="en-US" sz="1600" b="1" dirty="0">
                <a:solidFill>
                  <a:srgbClr val="003399"/>
                </a:solidFill>
                <a:highlight>
                  <a:srgbClr val="FFFF00"/>
                </a:highlight>
              </a:rPr>
              <a:t>金鑰管理這些安全相關的規格書來解決</a:t>
            </a:r>
            <a:r>
              <a:rPr lang="en-US" altLang="zh-TW" sz="1600" b="1" dirty="0">
                <a:solidFill>
                  <a:srgbClr val="003399"/>
                </a:solidFill>
                <a:highlight>
                  <a:srgbClr val="FFFF00"/>
                </a:highlight>
              </a:rPr>
              <a:t>XML</a:t>
            </a:r>
            <a:r>
              <a:rPr lang="zh-TW" altLang="en-US" sz="1600" b="1" dirty="0">
                <a:solidFill>
                  <a:srgbClr val="003399"/>
                </a:solidFill>
                <a:highlight>
                  <a:srgbClr val="FFFF00"/>
                </a:highlight>
              </a:rPr>
              <a:t>文件</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 </a:t>
            </a:r>
            <a:endParaRPr lang="en-US" altLang="zh-TW" sz="1600" b="1" dirty="0">
              <a:solidFill>
                <a:srgbClr val="003399"/>
              </a:solidFill>
              <a:highlight>
                <a:srgbClr val="FFFF00"/>
              </a:highlight>
            </a:endParaRPr>
          </a:p>
          <a:p>
            <a:pPr>
              <a:defRPr/>
            </a:pPr>
            <a:endParaRPr lang="en-US" altLang="zh-TW" sz="1700" b="1" dirty="0">
              <a:solidFill>
                <a:srgbClr val="003399"/>
              </a:solidFill>
            </a:endParaRPr>
          </a:p>
          <a:p>
            <a:pPr>
              <a:defRPr/>
            </a:pPr>
            <a:endParaRPr lang="en-US" altLang="zh-TW" sz="1700" b="1" dirty="0">
              <a:solidFill>
                <a:srgbClr val="003399"/>
              </a:solidFill>
            </a:endParaRPr>
          </a:p>
          <a:p>
            <a:pPr>
              <a:defRPr/>
            </a:pPr>
            <a:r>
              <a:rPr lang="zh-TW" altLang="en-US" sz="1600" b="1" dirty="0">
                <a:solidFill>
                  <a:srgbClr val="003399"/>
                </a:solidFill>
              </a:rPr>
              <a:t>       注</a:t>
            </a:r>
            <a:r>
              <a:rPr lang="en-US" altLang="zh-TW" sz="1600" b="1" dirty="0">
                <a:solidFill>
                  <a:srgbClr val="003399"/>
                </a:solidFill>
              </a:rPr>
              <a:t>1: </a:t>
            </a:r>
            <a:r>
              <a:rPr lang="en-US" altLang="zh-TW" sz="1400" b="1" dirty="0">
                <a:solidFill>
                  <a:srgbClr val="003399"/>
                </a:solidFill>
              </a:rPr>
              <a:t>W3C</a:t>
            </a:r>
            <a:r>
              <a:rPr lang="zh-TW" altLang="en-US" sz="1400" b="1" dirty="0">
                <a:solidFill>
                  <a:srgbClr val="003399"/>
                </a:solidFill>
              </a:rPr>
              <a:t>成立的目的，是為了解決</a:t>
            </a:r>
            <a:r>
              <a:rPr lang="zh-TW" altLang="en-US" sz="1400" b="1" dirty="0">
                <a:solidFill>
                  <a:srgbClr val="003399"/>
                </a:solidFill>
                <a:highlight>
                  <a:srgbClr val="FFFF00"/>
                </a:highlight>
              </a:rPr>
              <a:t>網頁在開發時，有各種平台不相容的問題</a:t>
            </a:r>
            <a:r>
              <a:rPr lang="zh-TW" altLang="en-US" sz="1400" b="1" dirty="0">
                <a:solidFill>
                  <a:srgbClr val="003399"/>
                </a:solidFill>
              </a:rPr>
              <a:t>，因此他們有一套自己的網頁架構標準，不是強制性的。只要網</a:t>
            </a:r>
            <a:endParaRPr lang="en-US" altLang="zh-TW" sz="1400" b="1" dirty="0">
              <a:solidFill>
                <a:srgbClr val="003399"/>
              </a:solidFill>
            </a:endParaRPr>
          </a:p>
          <a:p>
            <a:pPr>
              <a:defRPr/>
            </a:pPr>
            <a:r>
              <a:rPr lang="en-US" altLang="zh-TW" sz="1400" b="1" dirty="0">
                <a:solidFill>
                  <a:srgbClr val="003399"/>
                </a:solidFill>
              </a:rPr>
              <a:t>                  </a:t>
            </a:r>
            <a:r>
              <a:rPr lang="zh-TW" altLang="en-US" sz="1400" b="1" dirty="0">
                <a:solidFill>
                  <a:srgbClr val="003399"/>
                </a:solidFill>
              </a:rPr>
              <a:t>頁</a:t>
            </a:r>
            <a:r>
              <a:rPr lang="zh-TW" altLang="en-US" sz="1400" b="1" dirty="0">
                <a:solidFill>
                  <a:srgbClr val="003399"/>
                </a:solidFill>
                <a:highlight>
                  <a:srgbClr val="FFFF00"/>
                </a:highlight>
              </a:rPr>
              <a:t>結構</a:t>
            </a:r>
            <a:r>
              <a:rPr lang="en-US" altLang="zh-TW" sz="1400" b="1" dirty="0">
                <a:solidFill>
                  <a:srgbClr val="003399"/>
                </a:solidFill>
                <a:highlight>
                  <a:srgbClr val="FFFF00"/>
                </a:highlight>
              </a:rPr>
              <a:t>(Structure)</a:t>
            </a:r>
            <a:r>
              <a:rPr lang="zh-TW" altLang="en-US" sz="1400" b="1" dirty="0">
                <a:solidFill>
                  <a:srgbClr val="003399"/>
                </a:solidFill>
                <a:highlight>
                  <a:srgbClr val="FFFF00"/>
                </a:highlight>
              </a:rPr>
              <a:t>、表現</a:t>
            </a:r>
            <a:r>
              <a:rPr lang="en-US" altLang="zh-TW" sz="1400" b="1" dirty="0">
                <a:solidFill>
                  <a:srgbClr val="003399"/>
                </a:solidFill>
                <a:highlight>
                  <a:srgbClr val="FFFF00"/>
                </a:highlight>
              </a:rPr>
              <a:t>(Presentation)</a:t>
            </a:r>
            <a:r>
              <a:rPr lang="zh-TW" altLang="en-US" sz="1400" b="1" dirty="0">
                <a:solidFill>
                  <a:srgbClr val="003399"/>
                </a:solidFill>
                <a:highlight>
                  <a:srgbClr val="FFFF00"/>
                </a:highlight>
              </a:rPr>
              <a:t>和行為</a:t>
            </a:r>
            <a:r>
              <a:rPr lang="en-US" altLang="zh-TW" sz="1400" b="1" dirty="0">
                <a:solidFill>
                  <a:srgbClr val="003399"/>
                </a:solidFill>
                <a:highlight>
                  <a:srgbClr val="FFFF00"/>
                </a:highlight>
              </a:rPr>
              <a:t>(Behavior)</a:t>
            </a:r>
            <a:r>
              <a:rPr lang="zh-TW" altLang="en-US" sz="1400" b="1" dirty="0">
                <a:solidFill>
                  <a:srgbClr val="003399"/>
                </a:solidFill>
                <a:highlight>
                  <a:srgbClr val="FFFF00"/>
                </a:highlight>
              </a:rPr>
              <a:t>都符合</a:t>
            </a:r>
            <a:r>
              <a:rPr lang="en-US" altLang="zh-TW" sz="1400" b="1" dirty="0">
                <a:solidFill>
                  <a:srgbClr val="003399"/>
                </a:solidFill>
                <a:highlight>
                  <a:srgbClr val="FFFF00"/>
                </a:highlight>
              </a:rPr>
              <a:t>W3C</a:t>
            </a:r>
            <a:r>
              <a:rPr lang="zh-TW" altLang="en-US" sz="1400" b="1" dirty="0">
                <a:solidFill>
                  <a:srgbClr val="003399"/>
                </a:solidFill>
                <a:highlight>
                  <a:srgbClr val="FFFF00"/>
                </a:highlight>
              </a:rPr>
              <a:t>發布的標準</a:t>
            </a:r>
            <a:r>
              <a:rPr lang="zh-TW" altLang="en-US" sz="1400" b="1" dirty="0">
                <a:solidFill>
                  <a:srgbClr val="003399"/>
                </a:solidFill>
              </a:rPr>
              <a:t>，除了可以支援各大主流瀏覽器，無論是</a:t>
            </a:r>
            <a:r>
              <a:rPr lang="en-US" altLang="zh-TW" sz="1400" b="1" dirty="0">
                <a:solidFill>
                  <a:srgbClr val="003399"/>
                </a:solidFill>
              </a:rPr>
              <a:t>IE</a:t>
            </a:r>
            <a:r>
              <a:rPr lang="zh-TW" altLang="en-US" sz="1400" b="1" dirty="0">
                <a:solidFill>
                  <a:srgbClr val="003399"/>
                </a:solidFill>
              </a:rPr>
              <a:t>、</a:t>
            </a:r>
            <a:r>
              <a:rPr lang="en-US" altLang="zh-TW" sz="1400" b="1" dirty="0">
                <a:solidFill>
                  <a:srgbClr val="003399"/>
                </a:solidFill>
              </a:rPr>
              <a:t>Chrome</a:t>
            </a:r>
            <a:r>
              <a:rPr lang="zh-TW" altLang="en-US" sz="1400" b="1" dirty="0">
                <a:solidFill>
                  <a:srgbClr val="003399"/>
                </a:solidFill>
              </a:rPr>
              <a:t>、</a:t>
            </a:r>
            <a:endParaRPr lang="en-US" altLang="zh-TW" sz="1400" b="1" dirty="0">
              <a:solidFill>
                <a:srgbClr val="003399"/>
              </a:solidFill>
            </a:endParaRPr>
          </a:p>
          <a:p>
            <a:pPr>
              <a:defRPr/>
            </a:pPr>
            <a:r>
              <a:rPr lang="en-US" altLang="zh-TW" sz="1400" b="1" dirty="0">
                <a:solidFill>
                  <a:srgbClr val="003399"/>
                </a:solidFill>
              </a:rPr>
              <a:t>                   Safari</a:t>
            </a:r>
            <a:r>
              <a:rPr lang="zh-TW" altLang="en-US" sz="1400" b="1" dirty="0">
                <a:solidFill>
                  <a:srgbClr val="003399"/>
                </a:solidFill>
              </a:rPr>
              <a:t>、</a:t>
            </a:r>
            <a:r>
              <a:rPr lang="en-US" altLang="zh-TW" sz="1400" b="1" dirty="0">
                <a:solidFill>
                  <a:srgbClr val="003399"/>
                </a:solidFill>
              </a:rPr>
              <a:t>Firefox</a:t>
            </a:r>
            <a:r>
              <a:rPr lang="zh-TW" altLang="en-US" sz="1400" b="1" dirty="0">
                <a:solidFill>
                  <a:srgbClr val="003399"/>
                </a:solidFill>
              </a:rPr>
              <a:t>或</a:t>
            </a:r>
            <a:r>
              <a:rPr lang="en-US" altLang="zh-TW" sz="1400" b="1" dirty="0">
                <a:solidFill>
                  <a:srgbClr val="003399"/>
                </a:solidFill>
              </a:rPr>
              <a:t>Edge…</a:t>
            </a:r>
            <a:r>
              <a:rPr lang="zh-TW" altLang="en-US" sz="1400" b="1" dirty="0">
                <a:solidFill>
                  <a:srgbClr val="003399"/>
                </a:solidFill>
              </a:rPr>
              <a:t>等，都可以在看到該網頁以外，還能被更多使用者所瀏覽，如色弱、弱視或色盲等殘疾人士。也就是你的網頁可</a:t>
            </a:r>
            <a:endParaRPr lang="en-US" altLang="zh-TW" sz="1400" b="1" dirty="0">
              <a:solidFill>
                <a:srgbClr val="003399"/>
              </a:solidFill>
            </a:endParaRPr>
          </a:p>
          <a:p>
            <a:pPr>
              <a:defRPr/>
            </a:pPr>
            <a:r>
              <a:rPr lang="en-US" altLang="zh-TW" sz="1400" b="1" dirty="0">
                <a:solidFill>
                  <a:srgbClr val="003399"/>
                </a:solidFill>
              </a:rPr>
              <a:t>                   </a:t>
            </a:r>
            <a:r>
              <a:rPr lang="zh-TW" altLang="en-US" sz="1400" b="1" dirty="0">
                <a:solidFill>
                  <a:srgbClr val="003399"/>
                </a:solidFill>
              </a:rPr>
              <a:t>以更加無障礙的觸及更多人。</a:t>
            </a:r>
            <a:endParaRPr lang="zh-TW" altLang="en-US" b="1" dirty="0">
              <a:solidFill>
                <a:srgbClr val="003399"/>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Text Box 1030">
            <a:extLst>
              <a:ext uri="{FF2B5EF4-FFF2-40B4-BE49-F238E27FC236}">
                <a16:creationId xmlns:a16="http://schemas.microsoft.com/office/drawing/2014/main" id="{8B555AAB-FB99-4E07-830A-AFA49F69F87E}"/>
              </a:ext>
            </a:extLst>
          </p:cNvPr>
          <p:cNvSpPr txBox="1">
            <a:spLocks noChangeArrowheads="1"/>
          </p:cNvSpPr>
          <p:nvPr/>
        </p:nvSpPr>
        <p:spPr bwMode="auto">
          <a:xfrm>
            <a:off x="1004046" y="5367337"/>
            <a:ext cx="10399059" cy="830997"/>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defRPr/>
            </a:pPr>
            <a:r>
              <a:rPr lang="en-US" altLang="zh-TW" sz="1200" dirty="0">
                <a:solidFill>
                  <a:schemeClr val="tx1"/>
                </a:solidFill>
                <a:ea typeface="新細明體" panose="02020500000000000000" pitchFamily="18" charset="-120"/>
                <a:cs typeface="Arial" panose="020B0604020202020204" pitchFamily="34" charset="0"/>
              </a:rPr>
              <a:t>SOURCE:  Based on data from U.S. Census Bureau, 2013; authors</a:t>
            </a:r>
            <a:r>
              <a:rPr lang="en-US" altLang="en-US" sz="1200" dirty="0">
                <a:solidFill>
                  <a:schemeClr val="tx1"/>
                </a:solidFill>
                <a:ea typeface="新細明體" panose="02020500000000000000" pitchFamily="18" charset="-120"/>
                <a:cs typeface="Arial" panose="020B0604020202020204" pitchFamily="34" charset="0"/>
              </a:rPr>
              <a:t>’</a:t>
            </a:r>
            <a:r>
              <a:rPr lang="en-US" altLang="zh-TW" sz="1200" dirty="0">
                <a:solidFill>
                  <a:schemeClr val="tx1"/>
                </a:solidFill>
                <a:ea typeface="新細明體" panose="02020500000000000000" pitchFamily="18" charset="-120"/>
                <a:cs typeface="Arial" panose="020B0604020202020204" pitchFamily="34" charset="0"/>
              </a:rPr>
              <a:t> estimates.</a:t>
            </a:r>
          </a:p>
          <a:p>
            <a:pPr eaLnBrk="1" hangingPunct="1">
              <a:spcBef>
                <a:spcPct val="50000"/>
              </a:spcBef>
              <a:buClrTx/>
              <a:buSzTx/>
              <a:buFontTx/>
              <a:buNone/>
              <a:defRPr/>
            </a:pPr>
            <a:endParaRPr lang="en-US" altLang="zh-TW" sz="1200" dirty="0">
              <a:solidFill>
                <a:schemeClr val="tx1"/>
              </a:solidFill>
              <a:ea typeface="新細明體" panose="02020500000000000000" pitchFamily="18" charset="-120"/>
              <a:cs typeface="Arial" panose="020B0604020202020204" pitchFamily="34" charset="0"/>
            </a:endParaRPr>
          </a:p>
          <a:p>
            <a:pPr eaLnBrk="1" hangingPunct="1">
              <a:spcBef>
                <a:spcPct val="50000"/>
              </a:spcBef>
              <a:buClrTx/>
              <a:buSzTx/>
              <a:buFontTx/>
              <a:buNone/>
              <a:defRPr/>
            </a:pP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Thousand (1,000 ;</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千</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Million (1,000,000</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100</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萬</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Billion (1,000,000,000 </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10</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億</a:t>
            </a:r>
            <a:r>
              <a:rPr lang="en-US" altLang="zh-TW"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zh-TW" altLang="en-US" sz="1200" b="1" dirty="0">
                <a:solidFill>
                  <a:srgbClr val="C00000"/>
                </a:solidFill>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Trillion (1,000,000,000,000 </a:t>
            </a:r>
            <a:r>
              <a:rPr lang="zh-TW" altLang="en-US"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a:t>
            </a:r>
            <a:r>
              <a:rPr lang="en-US" altLang="zh-TW"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1</a:t>
            </a:r>
            <a:r>
              <a:rPr lang="zh-TW" altLang="en-US"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兆</a:t>
            </a:r>
            <a:r>
              <a:rPr lang="en-US" altLang="zh-TW" sz="1200" b="1" dirty="0">
                <a:solidFill>
                  <a:srgbClr val="C00000"/>
                </a:solidFill>
                <a:highlight>
                  <a:srgbClr val="FFFF00"/>
                </a:highlight>
                <a:latin typeface="Tahoma" panose="020B0604030504040204" pitchFamily="34" charset="0"/>
                <a:ea typeface="新細明體" panose="02020500000000000000" pitchFamily="18" charset="-120"/>
                <a:cs typeface="Arial" panose="020B0604020202020204" pitchFamily="34" charset="0"/>
              </a:rPr>
              <a:t>)</a:t>
            </a:r>
            <a:endParaRPr lang="en-US" altLang="zh-TW" sz="1200" b="1" dirty="0">
              <a:solidFill>
                <a:srgbClr val="C00000"/>
              </a:solidFill>
              <a:highlight>
                <a:srgbClr val="FFFF00"/>
              </a:highlight>
              <a:ea typeface="新細明體" panose="02020500000000000000" pitchFamily="18" charset="-120"/>
              <a:cs typeface="Arial" panose="020B0604020202020204" pitchFamily="34" charset="0"/>
            </a:endParaRPr>
          </a:p>
        </p:txBody>
      </p:sp>
      <p:pic>
        <p:nvPicPr>
          <p:cNvPr id="47107" name="Picture 7">
            <a:extLst>
              <a:ext uri="{FF2B5EF4-FFF2-40B4-BE49-F238E27FC236}">
                <a16:creationId xmlns:a16="http://schemas.microsoft.com/office/drawing/2014/main" id="{DC6B9F1C-CF80-43AD-A38F-4787E06E4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6" y="871538"/>
            <a:ext cx="76358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20EA4989-11D0-4608-B230-F4B5FB43FE34}"/>
              </a:ext>
            </a:extLst>
          </p:cNvPr>
          <p:cNvSpPr txBox="1">
            <a:spLocks noChangeArrowheads="1"/>
          </p:cNvSpPr>
          <p:nvPr/>
        </p:nvSpPr>
        <p:spPr bwMode="auto">
          <a:xfrm>
            <a:off x="1524000" y="-76200"/>
            <a:ext cx="9144000"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43013" name="文字方塊 7">
            <a:extLst>
              <a:ext uri="{FF2B5EF4-FFF2-40B4-BE49-F238E27FC236}">
                <a16:creationId xmlns:a16="http://schemas.microsoft.com/office/drawing/2014/main" id="{9F7E4942-F486-4AB9-89EB-2500F2EC95C0}"/>
              </a:ext>
            </a:extLst>
          </p:cNvPr>
          <p:cNvSpPr txBox="1">
            <a:spLocks noChangeArrowheads="1"/>
          </p:cNvSpPr>
          <p:nvPr/>
        </p:nvSpPr>
        <p:spPr bwMode="auto">
          <a:xfrm>
            <a:off x="2009776" y="0"/>
            <a:ext cx="8353569" cy="1231106"/>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en-US" altLang="zh-TW" sz="1800" b="1" dirty="0">
                <a:solidFill>
                  <a:schemeClr val="bg1"/>
                </a:solidFill>
                <a:latin typeface="Tahoma" panose="020B0604030504040204" pitchFamily="34" charset="0"/>
                <a:ea typeface="新細明體" panose="02020500000000000000" pitchFamily="18" charset="-120"/>
              </a:rPr>
              <a:t>The Growth of B2B E-commerce in the United States : The relative size</a:t>
            </a:r>
          </a:p>
          <a:p>
            <a:pPr eaLnBrk="1" hangingPunct="1">
              <a:spcBef>
                <a:spcPct val="0"/>
              </a:spcBef>
              <a:buClrTx/>
              <a:buSzTx/>
              <a:buFont typeface="Wingdings" panose="05000000000000000000" pitchFamily="2" charset="2"/>
              <a:buNone/>
              <a:defRPr/>
            </a:pPr>
            <a:r>
              <a:rPr lang="en-US" altLang="zh-TW" sz="1800" b="1" dirty="0">
                <a:solidFill>
                  <a:schemeClr val="bg1"/>
                </a:solidFill>
                <a:latin typeface="Tahoma" panose="020B0604030504040204" pitchFamily="34" charset="0"/>
                <a:ea typeface="新細明體" panose="02020500000000000000" pitchFamily="18" charset="-120"/>
              </a:rPr>
              <a:t> $ </a:t>
            </a:r>
            <a:r>
              <a:rPr lang="en-US" altLang="zh-TW" sz="1800" b="1" dirty="0">
                <a:solidFill>
                  <a:srgbClr val="FF0000"/>
                </a:solidFill>
                <a:highlight>
                  <a:srgbClr val="FFFF00"/>
                </a:highlight>
                <a:latin typeface="Tahoma" panose="020B0604030504040204" pitchFamily="34" charset="0"/>
                <a:ea typeface="新細明體" panose="02020500000000000000" pitchFamily="18" charset="-120"/>
              </a:rPr>
              <a:t>5.7 trillion  (10 </a:t>
            </a:r>
            <a:r>
              <a:rPr lang="en-US" altLang="zh-TW" sz="1800" b="1" baseline="30000" dirty="0">
                <a:solidFill>
                  <a:srgbClr val="FF0000"/>
                </a:solidFill>
                <a:highlight>
                  <a:srgbClr val="FFFF00"/>
                </a:highlight>
                <a:latin typeface="Tahoma" panose="020B0604030504040204" pitchFamily="34" charset="0"/>
                <a:ea typeface="新細明體" panose="02020500000000000000" pitchFamily="18" charset="-120"/>
              </a:rPr>
              <a:t>12</a:t>
            </a:r>
            <a:r>
              <a:rPr lang="zh-TW" altLang="en-US" sz="1800" b="1" dirty="0">
                <a:solidFill>
                  <a:srgbClr val="FF0000"/>
                </a:solidFill>
                <a:highlight>
                  <a:srgbClr val="FFFF00"/>
                </a:highlight>
                <a:latin typeface="Tahoma" panose="020B0604030504040204" pitchFamily="34" charset="0"/>
                <a:ea typeface="新細明體" panose="02020500000000000000" pitchFamily="18" charset="-120"/>
              </a:rPr>
              <a:t> ）</a:t>
            </a:r>
            <a:r>
              <a:rPr lang="en-US" altLang="zh-TW" sz="1800" b="1" dirty="0">
                <a:solidFill>
                  <a:srgbClr val="FF0000"/>
                </a:solidFill>
                <a:highlight>
                  <a:srgbClr val="FFFF00"/>
                </a:highlight>
                <a:latin typeface="Tahoma" panose="020B0604030504040204" pitchFamily="34" charset="0"/>
                <a:ea typeface="新細明體" panose="02020500000000000000" pitchFamily="18" charset="-120"/>
              </a:rPr>
              <a:t>vs </a:t>
            </a:r>
            <a:r>
              <a:rPr lang="zh-TW" altLang="en-US" sz="1800" b="1" dirty="0">
                <a:solidFill>
                  <a:srgbClr val="FF0000"/>
                </a:solidFill>
                <a:highlight>
                  <a:srgbClr val="FFFF00"/>
                </a:highlight>
                <a:latin typeface="Tahoma" panose="020B0604030504040204" pitchFamily="34" charset="0"/>
                <a:ea typeface="新細明體" panose="02020500000000000000" pitchFamily="18" charset="-120"/>
              </a:rPr>
              <a:t> </a:t>
            </a:r>
            <a:r>
              <a:rPr lang="en-US" altLang="zh-TW" sz="1800" b="1" dirty="0">
                <a:solidFill>
                  <a:srgbClr val="FF0000"/>
                </a:solidFill>
                <a:highlight>
                  <a:srgbClr val="FFFF00"/>
                </a:highlight>
                <a:latin typeface="Tahoma" panose="020B0604030504040204" pitchFamily="34" charset="0"/>
                <a:ea typeface="新細明體" panose="02020500000000000000" pitchFamily="18" charset="-120"/>
              </a:rPr>
              <a:t>(460 billion</a:t>
            </a:r>
            <a:r>
              <a:rPr lang="zh-TW" altLang="en-US" sz="1800" b="1" dirty="0">
                <a:solidFill>
                  <a:srgbClr val="FF0000"/>
                </a:solidFill>
                <a:highlight>
                  <a:srgbClr val="FFFF00"/>
                </a:highlight>
                <a:latin typeface="Tahoma" panose="020B0604030504040204" pitchFamily="34" charset="0"/>
                <a:ea typeface="新細明體" panose="02020500000000000000" pitchFamily="18" charset="-120"/>
              </a:rPr>
              <a:t>  </a:t>
            </a:r>
            <a:r>
              <a:rPr lang="en-US" altLang="zh-TW" sz="2000" b="1" dirty="0">
                <a:highlight>
                  <a:srgbClr val="FFFF00"/>
                </a:highlight>
              </a:rPr>
              <a:t>10</a:t>
            </a:r>
            <a:r>
              <a:rPr lang="en-US" altLang="zh-TW" sz="2000" b="1" baseline="30000" dirty="0">
                <a:highlight>
                  <a:srgbClr val="FFFF00"/>
                </a:highlight>
              </a:rPr>
              <a:t>9 </a:t>
            </a:r>
            <a:r>
              <a:rPr lang="en-US" altLang="zh-TW" sz="1800" b="1" dirty="0">
                <a:solidFill>
                  <a:srgbClr val="FF0000"/>
                </a:solidFill>
                <a:highlight>
                  <a:srgbClr val="FFFF00"/>
                </a:highlight>
                <a:latin typeface="Tahoma" panose="020B0604030504040204" pitchFamily="34" charset="0"/>
                <a:ea typeface="新細明體" panose="02020500000000000000" pitchFamily="18" charset="-120"/>
              </a:rPr>
              <a:t>of B2C)</a:t>
            </a:r>
            <a:endParaRPr lang="zh-TW" altLang="en-US" sz="1800" b="1" dirty="0">
              <a:solidFill>
                <a:srgbClr val="FF0000"/>
              </a:solidFill>
              <a:highlight>
                <a:srgbClr val="FFFF00"/>
              </a:highlight>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800" b="1" dirty="0">
              <a:solidFill>
                <a:srgbClr val="FF0000"/>
              </a:solidFill>
              <a:highlight>
                <a:srgbClr val="FFFF00"/>
              </a:highlight>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en-US" altLang="zh-TW" sz="1800" b="1" dirty="0">
                <a:solidFill>
                  <a:schemeClr val="bg1"/>
                </a:solidFill>
                <a:latin typeface="Tahoma" panose="020B0604030504040204" pitchFamily="34" charset="0"/>
                <a:ea typeface="新細明體" panose="02020500000000000000" pitchFamily="18" charset="-120"/>
              </a:rPr>
              <a:t> </a:t>
            </a:r>
            <a:endParaRPr lang="zh-TW" altLang="en-US" sz="1800" b="1" dirty="0">
              <a:solidFill>
                <a:schemeClr val="bg1"/>
              </a:solidFill>
              <a:latin typeface="Tahoma" panose="020B0604030504040204" pitchFamily="34" charset="0"/>
              <a:ea typeface="新細明體" panose="02020500000000000000" pitchFamily="18" charset="-12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91BC7446-EB5D-A15D-8197-B37016305BC3}"/>
              </a:ext>
            </a:extLst>
          </p:cNvPr>
          <p:cNvSpPr txBox="1">
            <a:spLocks noChangeArrowheads="1"/>
          </p:cNvSpPr>
          <p:nvPr/>
        </p:nvSpPr>
        <p:spPr bwMode="auto">
          <a:xfrm>
            <a:off x="676276" y="1"/>
            <a:ext cx="10838062"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84995" name="文字方塊 7">
            <a:extLst>
              <a:ext uri="{FF2B5EF4-FFF2-40B4-BE49-F238E27FC236}">
                <a16:creationId xmlns:a16="http://schemas.microsoft.com/office/drawing/2014/main" id="{952232F3-2985-74DD-BD5B-3BC8EA2F8DE6}"/>
              </a:ext>
            </a:extLst>
          </p:cNvPr>
          <p:cNvSpPr txBox="1">
            <a:spLocks noChangeArrowheads="1"/>
          </p:cNvSpPr>
          <p:nvPr/>
        </p:nvSpPr>
        <p:spPr bwMode="auto">
          <a:xfrm>
            <a:off x="1624614" y="76201"/>
            <a:ext cx="8784624"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用區塊鏈改善供應鏈</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a:t>
            </a: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46084" name="文字方塊 1">
            <a:extLst>
              <a:ext uri="{FF2B5EF4-FFF2-40B4-BE49-F238E27FC236}">
                <a16:creationId xmlns:a16="http://schemas.microsoft.com/office/drawing/2014/main" id="{EB2EE328-8D96-41BD-F9B3-5E17C123BADC}"/>
              </a:ext>
            </a:extLst>
          </p:cNvPr>
          <p:cNvSpPr txBox="1">
            <a:spLocks noChangeArrowheads="1"/>
          </p:cNvSpPr>
          <p:nvPr/>
        </p:nvSpPr>
        <p:spPr bwMode="auto">
          <a:xfrm>
            <a:off x="676275" y="838200"/>
            <a:ext cx="10648949" cy="5216813"/>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3. Agree on the business rules and calculations.</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800" b="1" dirty="0">
                <a:solidFill>
                  <a:srgbClr val="7030A0"/>
                </a:solidFill>
                <a:latin typeface="Microsoft YaHei" panose="020B0503020204020204" pitchFamily="34" charset="-122"/>
                <a:ea typeface="Microsoft YaHei" panose="020B0503020204020204" pitchFamily="34" charset="-122"/>
              </a:rPr>
              <a:t>同意業務規則與計算值</a:t>
            </a:r>
            <a:r>
              <a:rPr lang="en-US" altLang="zh-TW" sz="1800" b="1" dirty="0">
                <a:solidFill>
                  <a:srgbClr val="7030A0"/>
                </a:solidFill>
                <a:latin typeface="Microsoft YaHei" panose="020B0503020204020204" pitchFamily="34" charset="-122"/>
                <a:ea typeface="Microsoft YaHei" panose="020B0503020204020204" pitchFamily="34" charset="-122"/>
              </a:rPr>
              <a:t> ( </a:t>
            </a:r>
            <a:r>
              <a:rPr lang="zh-TW" altLang="en-US" sz="1800" b="1" dirty="0">
                <a:solidFill>
                  <a:srgbClr val="7030A0"/>
                </a:solidFill>
                <a:latin typeface="Microsoft YaHei" panose="020B0503020204020204" pitchFamily="34" charset="-122"/>
                <a:ea typeface="Microsoft YaHei" panose="020B0503020204020204" pitchFamily="34" charset="-122"/>
              </a:rPr>
              <a:t>續</a:t>
            </a:r>
            <a:r>
              <a:rPr lang="en-US" altLang="zh-TW" sz="1800" b="1" dirty="0">
                <a:solidFill>
                  <a:srgbClr val="7030A0"/>
                </a:solidFill>
                <a:latin typeface="Microsoft YaHei" panose="020B0503020204020204" pitchFamily="34" charset="-122"/>
                <a:ea typeface="Microsoft YaHei" panose="020B0503020204020204" pitchFamily="34" charset="-122"/>
              </a:rPr>
              <a:t>)</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For Walmart and its carriers, this meant working with each carrier’s unique data (vendor name, </a:t>
            </a:r>
            <a:r>
              <a:rPr lang="en-US" altLang="zh-TW" sz="1600" b="1" dirty="0">
                <a:solidFill>
                  <a:schemeClr val="tx2"/>
                </a:solidFill>
                <a:highlight>
                  <a:srgbClr val="FFFF00"/>
                </a:highlight>
                <a:latin typeface="Microsoft YaHei" panose="020B0503020204020204" pitchFamily="34" charset="-122"/>
                <a:ea typeface="Microsoft YaHei" panose="020B0503020204020204" pitchFamily="34" charset="-122"/>
              </a:rPr>
              <a:t>payment terms</a:t>
            </a:r>
            <a:r>
              <a:rPr lang="en-US" altLang="zh-TW" sz="1600" b="1" dirty="0">
                <a:solidFill>
                  <a:schemeClr val="tx2"/>
                </a:solidFill>
                <a:latin typeface="Microsoft YaHei" panose="020B0503020204020204" pitchFamily="34" charset="-122"/>
                <a:ea typeface="Microsoft YaHei" panose="020B0503020204020204" pitchFamily="34" charset="-122"/>
              </a:rPr>
              <a:t>, contract duration, and general terms and conditions), which is combined with governing master tables of information such as </a:t>
            </a:r>
            <a:r>
              <a:rPr lang="en-US" altLang="zh-TW" sz="1600" b="1" dirty="0">
                <a:solidFill>
                  <a:srgbClr val="FF0000"/>
                </a:solidFill>
                <a:latin typeface="Microsoft YaHei" panose="020B0503020204020204" pitchFamily="34" charset="-122"/>
                <a:ea typeface="Microsoft YaHei" panose="020B0503020204020204" pitchFamily="34" charset="-122"/>
              </a:rPr>
              <a:t>fuel rates and tax rates</a:t>
            </a:r>
            <a:r>
              <a:rPr lang="en-US" altLang="zh-TW" sz="1600" b="1" dirty="0">
                <a:solidFill>
                  <a:schemeClr val="tx2"/>
                </a:solidFill>
                <a:latin typeface="Microsoft YaHei" panose="020B0503020204020204" pitchFamily="34" charset="-122"/>
                <a:ea typeface="Microsoft YaHei" panose="020B0503020204020204" pitchFamily="34" charset="-122"/>
              </a:rPr>
              <a:t>. The parties should then jointly agree to the formulas that the blockchain will use to calculate each invoice</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600" b="1" dirty="0">
                <a:solidFill>
                  <a:schemeClr val="tx2"/>
                </a:solidFill>
                <a:latin typeface="Microsoft YaHei" panose="020B0503020204020204" pitchFamily="34" charset="-122"/>
                <a:ea typeface="Microsoft YaHei" panose="020B0503020204020204" pitchFamily="34" charset="-122"/>
              </a:rPr>
              <a:t>.</a:t>
            </a:r>
            <a:r>
              <a:rPr lang="zh-TW" altLang="en-US" sz="1600" b="1" dirty="0">
                <a:solidFill>
                  <a:schemeClr val="tx2"/>
                </a:solidFill>
                <a:latin typeface="Microsoft YaHei" panose="020B0503020204020204" pitchFamily="34" charset="-122"/>
                <a:ea typeface="Microsoft YaHei" panose="020B0503020204020204" pitchFamily="34" charset="-122"/>
              </a:rPr>
              <a:t>  </a:t>
            </a: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zh-TW"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600" dirty="0">
                <a:solidFill>
                  <a:srgbClr val="7030A0"/>
                </a:solidFill>
                <a:latin typeface="Microsoft YaHei" panose="020B0503020204020204" pitchFamily="34" charset="-122"/>
                <a:ea typeface="Microsoft YaHei" panose="020B0503020204020204" pitchFamily="34" charset="-122"/>
              </a:rPr>
              <a:t>對於</a:t>
            </a:r>
            <a:r>
              <a:rPr lang="en-US" altLang="zh-TW" sz="1600" dirty="0">
                <a:solidFill>
                  <a:srgbClr val="7030A0"/>
                </a:solidFill>
                <a:latin typeface="Microsoft YaHei" panose="020B0503020204020204" pitchFamily="34" charset="-122"/>
                <a:ea typeface="Microsoft YaHei" panose="020B0503020204020204" pitchFamily="34" charset="-122"/>
              </a:rPr>
              <a:t>Walmart</a:t>
            </a:r>
            <a:r>
              <a:rPr lang="zh-TW" altLang="zh-TW" sz="1600" dirty="0">
                <a:solidFill>
                  <a:srgbClr val="7030A0"/>
                </a:solidFill>
                <a:latin typeface="Microsoft YaHei" panose="020B0503020204020204" pitchFamily="34" charset="-122"/>
                <a:ea typeface="Microsoft YaHei" panose="020B0503020204020204" pitchFamily="34" charset="-122"/>
              </a:rPr>
              <a:t>及</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合作的貨運公司</a:t>
            </a:r>
            <a:r>
              <a:rPr lang="zh-TW" altLang="zh-TW" sz="1600" dirty="0">
                <a:solidFill>
                  <a:srgbClr val="7030A0"/>
                </a:solidFill>
                <a:latin typeface="Microsoft YaHei" panose="020B0503020204020204" pitchFamily="34" charset="-122"/>
                <a:ea typeface="Microsoft YaHei" panose="020B0503020204020204" pitchFamily="34" charset="-122"/>
              </a:rPr>
              <a:t>來說，這意味著使用每家貨運公司的獨特數據（供應商名稱、付款條件、合約期限和一般條款與條件），那些數據是和資訊的管理主表（如燃油耗用率和稅率）結合在一起的。然後，各方應共同商定一些公式，而</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區塊鏈</a:t>
            </a:r>
            <a:r>
              <a:rPr lang="zh-TW" altLang="zh-TW" sz="1600" dirty="0">
                <a:solidFill>
                  <a:srgbClr val="7030A0"/>
                </a:solidFill>
                <a:latin typeface="Microsoft YaHei" panose="020B0503020204020204" pitchFamily="34" charset="-122"/>
                <a:ea typeface="Microsoft YaHei" panose="020B0503020204020204" pitchFamily="34" charset="-122"/>
              </a:rPr>
              <a:t>將用這些公式來計算每張發票。</a:t>
            </a:r>
          </a:p>
          <a:p>
            <a:pPr>
              <a:spcBef>
                <a:spcPct val="0"/>
              </a:spcBef>
              <a:buClrTx/>
              <a:buSzTx/>
              <a:buFont typeface="Wingdings" panose="05000000000000000000" pitchFamily="2" charset="2"/>
              <a:buNone/>
              <a:defRPr/>
            </a:pPr>
            <a:endParaRPr lang="en-US" altLang="zh-TW" sz="1600" b="1"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The DL Freight blockchain synthesizes </a:t>
            </a:r>
            <a:r>
              <a:rPr lang="en-US" altLang="zh-TW" sz="1600" b="1" dirty="0">
                <a:solidFill>
                  <a:schemeClr val="tx2"/>
                </a:solidFill>
                <a:highlight>
                  <a:srgbClr val="FFFF00"/>
                </a:highlight>
                <a:latin typeface="Microsoft YaHei" panose="020B0503020204020204" pitchFamily="34" charset="-122"/>
                <a:ea typeface="Microsoft YaHei" panose="020B0503020204020204" pitchFamily="34" charset="-122"/>
              </a:rPr>
              <a:t>all the data points in real time </a:t>
            </a:r>
            <a:r>
              <a:rPr lang="en-US" altLang="zh-TW" sz="1600" b="1" dirty="0">
                <a:solidFill>
                  <a:schemeClr val="tx2"/>
                </a:solidFill>
                <a:latin typeface="Microsoft YaHei" panose="020B0503020204020204" pitchFamily="34" charset="-122"/>
                <a:ea typeface="Microsoft YaHei" panose="020B0503020204020204" pitchFamily="34" charset="-122"/>
              </a:rPr>
              <a:t>throughout each unique delivery, taking into account information such as fuel costs, offroad milage, and delays at the delivery point. The system creates a running invoice that evolves in real time as costs accrue</a:t>
            </a:r>
            <a:r>
              <a:rPr lang="en-US" altLang="zh-TW" sz="1100" dirty="0"/>
              <a:t>.</a:t>
            </a:r>
          </a:p>
          <a:p>
            <a:pPr>
              <a:spcBef>
                <a:spcPct val="0"/>
              </a:spcBef>
              <a:buClrTx/>
              <a:buSzTx/>
              <a:buFont typeface="Wingdings" panose="05000000000000000000" pitchFamily="2" charset="2"/>
              <a:buNone/>
              <a:defRPr/>
            </a:pPr>
            <a:endParaRPr lang="en-US" altLang="zh-TW" sz="11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600" dirty="0">
                <a:solidFill>
                  <a:srgbClr val="7030A0"/>
                </a:solidFill>
                <a:latin typeface="Microsoft YaHei" panose="020B0503020204020204" pitchFamily="34" charset="-122"/>
                <a:ea typeface="Microsoft YaHei" panose="020B0503020204020204" pitchFamily="34" charset="-122"/>
              </a:rPr>
              <a:t>DL Freight</a:t>
            </a:r>
            <a:r>
              <a:rPr lang="zh-TW" altLang="zh-TW" sz="1600" dirty="0">
                <a:solidFill>
                  <a:srgbClr val="7030A0"/>
                </a:solidFill>
                <a:latin typeface="Microsoft YaHei" panose="020B0503020204020204" pitchFamily="34" charset="-122"/>
                <a:ea typeface="Microsoft YaHei" panose="020B0503020204020204" pitchFamily="34" charset="-122"/>
              </a:rPr>
              <a:t>的區塊鏈，在每一次交貨過程中</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，即時綜合所有數據點，同時考慮燃油成本、交貨途中的額外里程，和延誤交貨等資訊</a:t>
            </a:r>
            <a:r>
              <a:rPr lang="zh-TW" altLang="zh-TW" sz="1600" dirty="0">
                <a:solidFill>
                  <a:srgbClr val="7030A0"/>
                </a:solidFill>
                <a:latin typeface="Microsoft YaHei" panose="020B0503020204020204" pitchFamily="34" charset="-122"/>
                <a:ea typeface="Microsoft YaHei" panose="020B0503020204020204" pitchFamily="34" charset="-122"/>
              </a:rPr>
              <a:t>。系統開立一張會持續更新的發票，發票內容會在整個過程中，隨著成本增加而即時變更。</a:t>
            </a:r>
          </a:p>
          <a:p>
            <a:pPr>
              <a:spcBef>
                <a:spcPct val="0"/>
              </a:spcBef>
              <a:buClrTx/>
              <a:buSzTx/>
              <a:buFont typeface="Wingdings" panose="05000000000000000000" pitchFamily="2" charset="2"/>
              <a:buNone/>
              <a:defRPr/>
            </a:pPr>
            <a:endParaRPr lang="zh-TW" altLang="en-US" sz="1600" b="1" dirty="0">
              <a:solidFill>
                <a:schemeClr val="tx2"/>
              </a:solidFill>
              <a:latin typeface="Microsoft YaHei" panose="020B0503020204020204" pitchFamily="34" charset="-122"/>
              <a:ea typeface="Microsoft YaHei" panose="020B0503020204020204" pitchFamily="34" charset="-122"/>
            </a:endParaRP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457F621-4B15-96E4-B316-8667E6B67CEE}"/>
              </a:ext>
            </a:extLst>
          </p:cNvPr>
          <p:cNvSpPr txBox="1">
            <a:spLocks noChangeArrowheads="1"/>
          </p:cNvSpPr>
          <p:nvPr/>
        </p:nvSpPr>
        <p:spPr bwMode="auto">
          <a:xfrm>
            <a:off x="1493838" y="1"/>
            <a:ext cx="9144001"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87043" name="文字方塊 7">
            <a:extLst>
              <a:ext uri="{FF2B5EF4-FFF2-40B4-BE49-F238E27FC236}">
                <a16:creationId xmlns:a16="http://schemas.microsoft.com/office/drawing/2014/main" id="{C214E38F-936F-3867-DB7F-0A8532D9482A}"/>
              </a:ext>
            </a:extLst>
          </p:cNvPr>
          <p:cNvSpPr txBox="1">
            <a:spLocks noChangeArrowheads="1"/>
          </p:cNvSpPr>
          <p:nvPr/>
        </p:nvSpPr>
        <p:spPr bwMode="auto">
          <a:xfrm>
            <a:off x="1524000" y="76201"/>
            <a:ext cx="8885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用區塊鏈改善供應鏈</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a:t>
            </a: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41988" name="文字方塊 1">
            <a:extLst>
              <a:ext uri="{FF2B5EF4-FFF2-40B4-BE49-F238E27FC236}">
                <a16:creationId xmlns:a16="http://schemas.microsoft.com/office/drawing/2014/main" id="{2BF59313-ECF0-E81F-7CC5-D94244F0E1B9}"/>
              </a:ext>
            </a:extLst>
          </p:cNvPr>
          <p:cNvSpPr txBox="1">
            <a:spLocks noChangeArrowheads="1"/>
          </p:cNvSpPr>
          <p:nvPr/>
        </p:nvSpPr>
        <p:spPr bwMode="auto">
          <a:xfrm>
            <a:off x="870012" y="838200"/>
            <a:ext cx="10404629" cy="5755422"/>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4. Build in checks and balances.</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800" b="1" dirty="0">
                <a:solidFill>
                  <a:srgbClr val="7030A0"/>
                </a:solidFill>
                <a:latin typeface="Microsoft YaHei" panose="020B0503020204020204" pitchFamily="34" charset="-122"/>
                <a:ea typeface="Microsoft YaHei" panose="020B0503020204020204" pitchFamily="34" charset="-122"/>
              </a:rPr>
              <a:t>建立查核差異的機制</a:t>
            </a:r>
            <a:endParaRPr lang="en-US" altLang="zh-TW" sz="1600" b="1"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Automated checks and balances can and should be built into the blockchain system — both to prevent errors and to identify opportunities to enhance performance. For example, the carrier’s information about miles traveled and fuel consumed is automatically compared with Internet of Things (IoT) data reported from independent devices on the trucks and </a:t>
            </a:r>
            <a:r>
              <a:rPr lang="en-US" altLang="zh-TW" sz="1600" b="1" dirty="0">
                <a:solidFill>
                  <a:schemeClr val="tx2"/>
                </a:solidFill>
                <a:highlight>
                  <a:srgbClr val="FFFF00"/>
                </a:highlight>
                <a:latin typeface="Microsoft YaHei" panose="020B0503020204020204" pitchFamily="34" charset="-122"/>
                <a:ea typeface="Microsoft YaHei" panose="020B0503020204020204" pitchFamily="34" charset="-122"/>
              </a:rPr>
              <a:t>any discrepancy </a:t>
            </a:r>
            <a:r>
              <a:rPr lang="en-US" altLang="zh-TW" sz="1600" b="1" dirty="0">
                <a:solidFill>
                  <a:schemeClr val="tx2"/>
                </a:solidFill>
                <a:latin typeface="Microsoft YaHei" panose="020B0503020204020204" pitchFamily="34" charset="-122"/>
                <a:ea typeface="Microsoft YaHei" panose="020B0503020204020204" pitchFamily="34" charset="-122"/>
              </a:rPr>
              <a:t>is immediately highlighted.</a:t>
            </a:r>
            <a:endParaRPr lang="zh-TW"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600" dirty="0">
                <a:solidFill>
                  <a:srgbClr val="7030A0"/>
                </a:solidFill>
                <a:latin typeface="Microsoft YaHei" panose="020B0503020204020204" pitchFamily="34" charset="-122"/>
                <a:ea typeface="Microsoft YaHei" panose="020B0503020204020204" pitchFamily="34" charset="-122"/>
              </a:rPr>
              <a:t>在</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區塊鏈系統</a:t>
            </a:r>
            <a:r>
              <a:rPr lang="zh-TW" altLang="zh-TW" sz="1600" dirty="0">
                <a:solidFill>
                  <a:srgbClr val="7030A0"/>
                </a:solidFill>
                <a:latin typeface="Microsoft YaHei" panose="020B0503020204020204" pitchFamily="34" charset="-122"/>
                <a:ea typeface="Microsoft YaHei" panose="020B0503020204020204" pitchFamily="34" charset="-122"/>
              </a:rPr>
              <a:t>中，可以也應該建立</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自動化的查核差異機制，以預防錯誤</a:t>
            </a:r>
            <a:r>
              <a:rPr lang="zh-TW" altLang="zh-TW" sz="1600" dirty="0">
                <a:solidFill>
                  <a:srgbClr val="7030A0"/>
                </a:solidFill>
                <a:latin typeface="Microsoft YaHei" panose="020B0503020204020204" pitchFamily="34" charset="-122"/>
                <a:ea typeface="Microsoft YaHei" panose="020B0503020204020204" pitchFamily="34" charset="-122"/>
              </a:rPr>
              <a:t>，也能找出提高績效的機會。例如，貨運公司的行駛里程和燃油消耗資訊，會自動和卡車上的</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獨立裝置所提報的物聯網（</a:t>
            </a:r>
            <a:r>
              <a:rPr lang="en-US" altLang="zh-TW" sz="1600" dirty="0">
                <a:solidFill>
                  <a:srgbClr val="7030A0"/>
                </a:solidFill>
                <a:highlight>
                  <a:srgbClr val="FFFF00"/>
                </a:highlight>
                <a:latin typeface="Microsoft YaHei" panose="020B0503020204020204" pitchFamily="34" charset="-122"/>
                <a:ea typeface="Microsoft YaHei" panose="020B0503020204020204" pitchFamily="34" charset="-122"/>
              </a:rPr>
              <a:t>IoT</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）數據進行比較，</a:t>
            </a:r>
            <a:r>
              <a:rPr lang="zh-TW" altLang="zh-TW" sz="1600" dirty="0">
                <a:solidFill>
                  <a:srgbClr val="7030A0"/>
                </a:solidFill>
                <a:latin typeface="Microsoft YaHei" panose="020B0503020204020204" pitchFamily="34" charset="-122"/>
                <a:ea typeface="Microsoft YaHei" panose="020B0503020204020204" pitchFamily="34" charset="-122"/>
              </a:rPr>
              <a:t>兩者的</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任何差異</a:t>
            </a:r>
            <a:r>
              <a:rPr lang="zh-TW" altLang="zh-TW" sz="1600" dirty="0">
                <a:solidFill>
                  <a:srgbClr val="7030A0"/>
                </a:solidFill>
                <a:latin typeface="Microsoft YaHei" panose="020B0503020204020204" pitchFamily="34" charset="-122"/>
                <a:ea typeface="Microsoft YaHei" panose="020B0503020204020204" pitchFamily="34" charset="-122"/>
              </a:rPr>
              <a:t>都會立即突顯出來。</a:t>
            </a:r>
            <a:endParaRPr lang="en-US" altLang="zh-TW" sz="1600"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rgbClr val="C00000"/>
                </a:solidFill>
                <a:latin typeface="Microsoft YaHei" panose="020B0503020204020204" pitchFamily="34" charset="-122"/>
                <a:ea typeface="Microsoft YaHei" panose="020B0503020204020204" pitchFamily="34" charset="-122"/>
              </a:rPr>
              <a:t>These checks and balances </a:t>
            </a:r>
            <a:r>
              <a:rPr lang="en-US" altLang="zh-TW" sz="1600" b="1" dirty="0">
                <a:solidFill>
                  <a:schemeClr val="tx2"/>
                </a:solidFill>
                <a:latin typeface="Microsoft YaHei" panose="020B0503020204020204" pitchFamily="34" charset="-122"/>
                <a:ea typeface="Microsoft YaHei" panose="020B0503020204020204" pitchFamily="34" charset="-122"/>
              </a:rPr>
              <a:t>result in </a:t>
            </a:r>
            <a:r>
              <a:rPr lang="en-US" altLang="zh-TW" sz="1600" b="1" dirty="0">
                <a:solidFill>
                  <a:schemeClr val="tx2"/>
                </a:solidFill>
                <a:highlight>
                  <a:srgbClr val="FFFF00"/>
                </a:highlight>
                <a:latin typeface="Microsoft YaHei" panose="020B0503020204020204" pitchFamily="34" charset="-122"/>
                <a:ea typeface="Microsoft YaHei" panose="020B0503020204020204" pitchFamily="34" charset="-122"/>
              </a:rPr>
              <a:t>a self-learning system</a:t>
            </a:r>
            <a:r>
              <a:rPr lang="en-US" altLang="zh-TW" sz="1600" b="1" dirty="0">
                <a:solidFill>
                  <a:schemeClr val="tx2"/>
                </a:solidFill>
                <a:latin typeface="Microsoft YaHei" panose="020B0503020204020204" pitchFamily="34" charset="-122"/>
                <a:ea typeface="Microsoft YaHei" panose="020B0503020204020204" pitchFamily="34" charset="-122"/>
              </a:rPr>
              <a:t>. As multiple carriers travel between identical start and end points over time, the history of the carriers’ performance is aggregated and automatically compared to each subsequent trip, helping both Walmart and the carriers optimize their operations.</a:t>
            </a:r>
          </a:p>
          <a:p>
            <a:pPr>
              <a:spcBef>
                <a:spcPct val="0"/>
              </a:spcBef>
              <a:buClrTx/>
              <a:buSzTx/>
              <a:buFont typeface="Wingdings" panose="05000000000000000000" pitchFamily="2" charset="2"/>
              <a:buNone/>
              <a:defRPr/>
            </a:pPr>
            <a:endParaRPr lang="zh-TW"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600" dirty="0">
                <a:solidFill>
                  <a:srgbClr val="7030A0"/>
                </a:solidFill>
                <a:latin typeface="Microsoft YaHei" panose="020B0503020204020204" pitchFamily="34" charset="-122"/>
                <a:ea typeface="Microsoft YaHei" panose="020B0503020204020204" pitchFamily="34" charset="-122"/>
              </a:rPr>
              <a:t>這些</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查核差異</a:t>
            </a:r>
            <a:r>
              <a:rPr lang="zh-TW" altLang="zh-TW" sz="1600" dirty="0">
                <a:solidFill>
                  <a:srgbClr val="7030A0"/>
                </a:solidFill>
                <a:latin typeface="Microsoft YaHei" panose="020B0503020204020204" pitchFamily="34" charset="-122"/>
                <a:ea typeface="Microsoft YaHei" panose="020B0503020204020204" pitchFamily="34" charset="-122"/>
              </a:rPr>
              <a:t>的措施形成了一個</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自</a:t>
            </a:r>
            <a:r>
              <a:rPr lang="zh-TW" altLang="en-US" sz="1600" dirty="0">
                <a:solidFill>
                  <a:srgbClr val="7030A0"/>
                </a:solidFill>
                <a:highlight>
                  <a:srgbClr val="FFFF00"/>
                </a:highlight>
                <a:latin typeface="Microsoft YaHei" panose="020B0503020204020204" pitchFamily="34" charset="-122"/>
                <a:ea typeface="Microsoft YaHei" panose="020B0503020204020204" pitchFamily="34" charset="-122"/>
              </a:rPr>
              <a:t>我</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學</a:t>
            </a:r>
            <a:r>
              <a:rPr lang="zh-TW" altLang="en-US" sz="1600" dirty="0">
                <a:solidFill>
                  <a:srgbClr val="7030A0"/>
                </a:solidFill>
                <a:highlight>
                  <a:srgbClr val="FFFF00"/>
                </a:highlight>
                <a:latin typeface="Microsoft YaHei" panose="020B0503020204020204" pitchFamily="34" charset="-122"/>
                <a:ea typeface="Microsoft YaHei" panose="020B0503020204020204" pitchFamily="34" charset="-122"/>
              </a:rPr>
              <a:t>習</a:t>
            </a:r>
            <a:r>
              <a:rPr lang="zh-TW" altLang="zh-TW" sz="1600" dirty="0">
                <a:solidFill>
                  <a:srgbClr val="7030A0"/>
                </a:solidFill>
                <a:latin typeface="Microsoft YaHei" panose="020B0503020204020204" pitchFamily="34" charset="-122"/>
                <a:ea typeface="Microsoft YaHei" panose="020B0503020204020204" pitchFamily="34" charset="-122"/>
              </a:rPr>
              <a:t>系統。經過一段時日後，由於多家貨運公司</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各自在相同的起點和終點之間運送貨物</a:t>
            </a:r>
            <a:r>
              <a:rPr lang="zh-TW" altLang="zh-TW" sz="1600" dirty="0">
                <a:solidFill>
                  <a:srgbClr val="7030A0"/>
                </a:solidFill>
                <a:latin typeface="Microsoft YaHei" panose="020B0503020204020204" pitchFamily="34" charset="-122"/>
                <a:ea typeface="Microsoft YaHei" panose="020B0503020204020204" pitchFamily="34" charset="-122"/>
              </a:rPr>
              <a:t>，這些公司的績效歷史被匯總，</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並自動和日後的每次運貨行程進行比較</a:t>
            </a:r>
            <a:r>
              <a:rPr lang="zh-TW" altLang="zh-TW" sz="1600" dirty="0">
                <a:solidFill>
                  <a:srgbClr val="7030A0"/>
                </a:solidFill>
                <a:latin typeface="Microsoft YaHei" panose="020B0503020204020204" pitchFamily="34" charset="-122"/>
                <a:ea typeface="Microsoft YaHei" panose="020B0503020204020204" pitchFamily="34" charset="-122"/>
              </a:rPr>
              <a:t>，以協助</a:t>
            </a:r>
            <a:r>
              <a:rPr lang="en-US" altLang="zh-TW" sz="1600" dirty="0">
                <a:solidFill>
                  <a:srgbClr val="7030A0"/>
                </a:solidFill>
                <a:latin typeface="Microsoft YaHei" panose="020B0503020204020204" pitchFamily="34" charset="-122"/>
                <a:ea typeface="Microsoft YaHei" panose="020B0503020204020204" pitchFamily="34" charset="-122"/>
              </a:rPr>
              <a:t>Walmart</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和那些貨運公司</a:t>
            </a:r>
            <a:r>
              <a:rPr lang="zh-TW" altLang="zh-TW" sz="1600" dirty="0">
                <a:solidFill>
                  <a:srgbClr val="7030A0"/>
                </a:solidFill>
                <a:latin typeface="Microsoft YaHei" panose="020B0503020204020204" pitchFamily="34" charset="-122"/>
                <a:ea typeface="Microsoft YaHei" panose="020B0503020204020204" pitchFamily="34" charset="-122"/>
              </a:rPr>
              <a:t>，優化本身的營運。</a:t>
            </a:r>
          </a:p>
          <a:p>
            <a:pPr>
              <a:spcBef>
                <a:spcPct val="0"/>
              </a:spcBef>
              <a:buClrTx/>
              <a:buSzTx/>
              <a:buFont typeface="Wingdings" panose="05000000000000000000" pitchFamily="2" charset="2"/>
              <a:buNone/>
              <a:defRPr/>
            </a:pPr>
            <a:endParaRPr lang="zh-TW" altLang="en-US" sz="1600" b="1" dirty="0">
              <a:solidFill>
                <a:schemeClr val="tx2"/>
              </a:solidFill>
              <a:latin typeface="Microsoft YaHei" panose="020B0503020204020204" pitchFamily="34" charset="-122"/>
              <a:ea typeface="Microsoft YaHei" panose="020B0503020204020204" pitchFamily="34" charset="-122"/>
            </a:endParaRP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9D74BD06-F960-AF5F-94DB-94F2337CCDB3}"/>
              </a:ext>
            </a:extLst>
          </p:cNvPr>
          <p:cNvSpPr txBox="1">
            <a:spLocks noChangeArrowheads="1"/>
          </p:cNvSpPr>
          <p:nvPr/>
        </p:nvSpPr>
        <p:spPr bwMode="auto">
          <a:xfrm>
            <a:off x="1493838" y="1"/>
            <a:ext cx="9144001"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89091" name="文字方塊 7">
            <a:extLst>
              <a:ext uri="{FF2B5EF4-FFF2-40B4-BE49-F238E27FC236}">
                <a16:creationId xmlns:a16="http://schemas.microsoft.com/office/drawing/2014/main" id="{0648CB28-65B8-36F7-5600-3784F4610A20}"/>
              </a:ext>
            </a:extLst>
          </p:cNvPr>
          <p:cNvSpPr txBox="1">
            <a:spLocks noChangeArrowheads="1"/>
          </p:cNvSpPr>
          <p:nvPr/>
        </p:nvSpPr>
        <p:spPr bwMode="auto">
          <a:xfrm>
            <a:off x="1524000" y="76201"/>
            <a:ext cx="8885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a:solidFill>
                  <a:schemeClr val="bg1"/>
                </a:solidFill>
                <a:latin typeface="Tahoma" panose="020B0604030504040204" pitchFamily="34" charset="0"/>
                <a:ea typeface="新細明體" panose="02020500000000000000" pitchFamily="18" charset="-120"/>
              </a:rPr>
              <a:t>  </a:t>
            </a:r>
            <a:r>
              <a:rPr lang="zh-TW" altLang="zh-TW" sz="2400" b="1">
                <a:solidFill>
                  <a:schemeClr val="bg1"/>
                </a:solidFill>
                <a:latin typeface="Tahoma" panose="020B0604030504040204" pitchFamily="34" charset="0"/>
                <a:ea typeface="新細明體" panose="02020500000000000000" pitchFamily="18" charset="-120"/>
              </a:rPr>
              <a:t>用區塊鏈改善供應鏈</a:t>
            </a:r>
            <a:r>
              <a:rPr lang="en-US" altLang="zh-TW" sz="2400" b="1">
                <a:solidFill>
                  <a:schemeClr val="bg1"/>
                </a:solidFill>
                <a:latin typeface="Tahoma" panose="020B0604030504040204" pitchFamily="34" charset="0"/>
                <a:ea typeface="新細明體" panose="02020500000000000000" pitchFamily="18" charset="-120"/>
              </a:rPr>
              <a:t>--</a:t>
            </a:r>
            <a:r>
              <a:rPr lang="zh-TW" altLang="zh-TW" sz="2400" b="1">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a:solidFill>
                <a:srgbClr val="FF9966"/>
              </a:solidFill>
              <a:ea typeface="新細明體" panose="02020500000000000000" pitchFamily="18" charset="-120"/>
            </a:endParaRPr>
          </a:p>
        </p:txBody>
      </p:sp>
      <p:sp>
        <p:nvSpPr>
          <p:cNvPr id="44036" name="文字方塊 1">
            <a:extLst>
              <a:ext uri="{FF2B5EF4-FFF2-40B4-BE49-F238E27FC236}">
                <a16:creationId xmlns:a16="http://schemas.microsoft.com/office/drawing/2014/main" id="{B117E2E7-F4C3-2E32-7BFB-DA45CEFDA64B}"/>
              </a:ext>
            </a:extLst>
          </p:cNvPr>
          <p:cNvSpPr txBox="1">
            <a:spLocks noChangeArrowheads="1"/>
          </p:cNvSpPr>
          <p:nvPr/>
        </p:nvSpPr>
        <p:spPr bwMode="auto">
          <a:xfrm>
            <a:off x="771526" y="838200"/>
            <a:ext cx="10220324" cy="4370427"/>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endParaRPr lang="zh-TW"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5. Don’t try to replace </a:t>
            </a:r>
            <a:r>
              <a:rPr lang="en-US" altLang="zh-TW" sz="1600" b="1" dirty="0">
                <a:solidFill>
                  <a:srgbClr val="C00000"/>
                </a:solidFill>
                <a:latin typeface="Microsoft YaHei" panose="020B0503020204020204" pitchFamily="34" charset="-122"/>
                <a:ea typeface="Microsoft YaHei" panose="020B0503020204020204" pitchFamily="34" charset="-122"/>
              </a:rPr>
              <a:t>legacy IT systems</a:t>
            </a:r>
            <a:r>
              <a:rPr lang="en-US" altLang="zh-TW" sz="1600" b="1" dirty="0">
                <a:solidFill>
                  <a:schemeClr val="tx2"/>
                </a:solidFill>
                <a:latin typeface="Microsoft YaHei" panose="020B0503020204020204" pitchFamily="34" charset="-122"/>
                <a:ea typeface="Microsoft YaHei" panose="020B0503020204020204" pitchFamily="34" charset="-122"/>
              </a:rPr>
              <a:t>.</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800" b="1" dirty="0">
                <a:solidFill>
                  <a:srgbClr val="7030A0"/>
                </a:solidFill>
                <a:latin typeface="Microsoft YaHei" panose="020B0503020204020204" pitchFamily="34" charset="-122"/>
                <a:ea typeface="Microsoft YaHei" panose="020B0503020204020204" pitchFamily="34" charset="-122"/>
              </a:rPr>
              <a:t>不要試圖更換原有的資訊科技系統</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While legacy systems may be older and rigid, they almost always have unique strengths, and the data they hold is valuable. So rather than insisting the legacy systems be replaced, any blockchain system should rest on top of the parties’ legacy systems. Its ability to do so is one of its great benefits.</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800" dirty="0">
                <a:solidFill>
                  <a:srgbClr val="7030A0"/>
                </a:solidFill>
                <a:latin typeface="Microsoft YaHei" panose="020B0503020204020204" pitchFamily="34" charset="-122"/>
                <a:ea typeface="Microsoft YaHei" panose="020B0503020204020204" pitchFamily="34" charset="-122"/>
              </a:rPr>
              <a:t>原有的系統雖然</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可能較老舊且僵化，但基本上仍會具有一些獨特的優點</a:t>
            </a:r>
            <a:r>
              <a:rPr lang="zh-TW" altLang="zh-TW" sz="1800" dirty="0">
                <a:solidFill>
                  <a:srgbClr val="7030A0"/>
                </a:solidFill>
                <a:latin typeface="Microsoft YaHei" panose="020B0503020204020204" pitchFamily="34" charset="-122"/>
                <a:ea typeface="Microsoft YaHei" panose="020B0503020204020204" pitchFamily="34" charset="-122"/>
              </a:rPr>
              <a:t>，並擁有很有價值的數據。因此，不要堅持更換原有的系統，任何</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區塊鏈系統</a:t>
            </a:r>
            <a:r>
              <a:rPr lang="zh-TW" altLang="zh-TW" sz="1800" dirty="0">
                <a:solidFill>
                  <a:srgbClr val="7030A0"/>
                </a:solidFill>
                <a:latin typeface="Microsoft YaHei" panose="020B0503020204020204" pitchFamily="34" charset="-122"/>
                <a:ea typeface="Microsoft YaHei" panose="020B0503020204020204" pitchFamily="34" charset="-122"/>
              </a:rPr>
              <a:t>都應該建立在</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各方原有的系統之上</a:t>
            </a:r>
            <a:r>
              <a:rPr lang="zh-TW" altLang="zh-TW" sz="1800" dirty="0">
                <a:solidFill>
                  <a:srgbClr val="7030A0"/>
                </a:solidFill>
                <a:latin typeface="Microsoft YaHei" panose="020B0503020204020204" pitchFamily="34" charset="-122"/>
                <a:ea typeface="Microsoft YaHei" panose="020B0503020204020204" pitchFamily="34" charset="-122"/>
              </a:rPr>
              <a:t>。不必更換企業原有的系統，是</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區塊鏈系統</a:t>
            </a:r>
            <a:r>
              <a:rPr lang="zh-TW" altLang="zh-TW" sz="1800" dirty="0">
                <a:solidFill>
                  <a:srgbClr val="7030A0"/>
                </a:solidFill>
                <a:latin typeface="Microsoft YaHei" panose="020B0503020204020204" pitchFamily="34" charset="-122"/>
                <a:ea typeface="Microsoft YaHei" panose="020B0503020204020204" pitchFamily="34" charset="-122"/>
              </a:rPr>
              <a:t>的一大好處。</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dirty="0">
              <a:solidFill>
                <a:schemeClr val="tx2"/>
              </a:solidFill>
              <a:latin typeface="Microsoft YaHei" panose="020B0503020204020204" pitchFamily="34" charset="-122"/>
              <a:ea typeface="Microsoft YaHei" panose="020B0503020204020204" pitchFamily="34" charset="-122"/>
            </a:endParaRPr>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F17DA448-0932-5491-A919-B261E61518B4}"/>
              </a:ext>
            </a:extLst>
          </p:cNvPr>
          <p:cNvSpPr txBox="1">
            <a:spLocks noChangeArrowheads="1"/>
          </p:cNvSpPr>
          <p:nvPr/>
        </p:nvSpPr>
        <p:spPr bwMode="auto">
          <a:xfrm>
            <a:off x="1493838" y="1"/>
            <a:ext cx="9144001"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91139" name="文字方塊 7">
            <a:extLst>
              <a:ext uri="{FF2B5EF4-FFF2-40B4-BE49-F238E27FC236}">
                <a16:creationId xmlns:a16="http://schemas.microsoft.com/office/drawing/2014/main" id="{F8D317B0-DBB4-DEB5-E2EA-895A7CE15E3A}"/>
              </a:ext>
            </a:extLst>
          </p:cNvPr>
          <p:cNvSpPr txBox="1">
            <a:spLocks noChangeArrowheads="1"/>
          </p:cNvSpPr>
          <p:nvPr/>
        </p:nvSpPr>
        <p:spPr bwMode="auto">
          <a:xfrm>
            <a:off x="1524000" y="76201"/>
            <a:ext cx="8885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a:solidFill>
                  <a:schemeClr val="bg1"/>
                </a:solidFill>
                <a:latin typeface="Tahoma" panose="020B0604030504040204" pitchFamily="34" charset="0"/>
                <a:ea typeface="新細明體" panose="02020500000000000000" pitchFamily="18" charset="-120"/>
              </a:rPr>
              <a:t>  </a:t>
            </a:r>
            <a:r>
              <a:rPr lang="zh-TW" altLang="zh-TW" sz="2400" b="1">
                <a:solidFill>
                  <a:schemeClr val="bg1"/>
                </a:solidFill>
                <a:latin typeface="Tahoma" panose="020B0604030504040204" pitchFamily="34" charset="0"/>
                <a:ea typeface="新細明體" panose="02020500000000000000" pitchFamily="18" charset="-120"/>
              </a:rPr>
              <a:t>用區塊鏈改善供應鏈</a:t>
            </a:r>
            <a:r>
              <a:rPr lang="en-US" altLang="zh-TW" sz="2400" b="1">
                <a:solidFill>
                  <a:schemeClr val="bg1"/>
                </a:solidFill>
                <a:latin typeface="Tahoma" panose="020B0604030504040204" pitchFamily="34" charset="0"/>
                <a:ea typeface="新細明體" panose="02020500000000000000" pitchFamily="18" charset="-120"/>
              </a:rPr>
              <a:t>--</a:t>
            </a:r>
            <a:r>
              <a:rPr lang="zh-TW" altLang="zh-TW" sz="2400" b="1">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a:solidFill>
                <a:srgbClr val="FF9966"/>
              </a:solidFill>
              <a:ea typeface="新細明體" panose="02020500000000000000" pitchFamily="18" charset="-120"/>
            </a:endParaRPr>
          </a:p>
        </p:txBody>
      </p:sp>
      <p:sp>
        <p:nvSpPr>
          <p:cNvPr id="46084" name="文字方塊 1">
            <a:extLst>
              <a:ext uri="{FF2B5EF4-FFF2-40B4-BE49-F238E27FC236}">
                <a16:creationId xmlns:a16="http://schemas.microsoft.com/office/drawing/2014/main" id="{4731D646-0D3F-2AA2-30CD-D5D29C8121A5}"/>
              </a:ext>
            </a:extLst>
          </p:cNvPr>
          <p:cNvSpPr txBox="1">
            <a:spLocks noChangeArrowheads="1"/>
          </p:cNvSpPr>
          <p:nvPr/>
        </p:nvSpPr>
        <p:spPr bwMode="auto">
          <a:xfrm>
            <a:off x="609600" y="906464"/>
            <a:ext cx="10947094" cy="5262979"/>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600" b="1" dirty="0">
                <a:solidFill>
                  <a:schemeClr val="tx2"/>
                </a:solidFill>
                <a:latin typeface="Microsoft YaHei" panose="020B0503020204020204" pitchFamily="34" charset="-122"/>
                <a:ea typeface="Microsoft YaHei" panose="020B0503020204020204" pitchFamily="34" charset="-122"/>
              </a:rPr>
              <a:t>5. Don’t try to replace </a:t>
            </a:r>
            <a:r>
              <a:rPr lang="en-US" altLang="zh-TW" sz="1600" b="1" dirty="0">
                <a:solidFill>
                  <a:schemeClr val="tx2"/>
                </a:solidFill>
                <a:highlight>
                  <a:srgbClr val="00FF00"/>
                </a:highlight>
                <a:latin typeface="Microsoft YaHei" panose="020B0503020204020204" pitchFamily="34" charset="-122"/>
                <a:ea typeface="Microsoft YaHei" panose="020B0503020204020204" pitchFamily="34" charset="-122"/>
              </a:rPr>
              <a:t>legacy IT systems</a:t>
            </a:r>
            <a:r>
              <a:rPr lang="en-US" altLang="zh-TW" sz="1600" b="1" dirty="0">
                <a:solidFill>
                  <a:schemeClr val="tx2"/>
                </a:solidFill>
                <a:latin typeface="Microsoft YaHei" panose="020B0503020204020204" pitchFamily="34" charset="-122"/>
                <a:ea typeface="Microsoft YaHei" panose="020B0503020204020204" pitchFamily="34" charset="-122"/>
              </a:rPr>
              <a:t>.</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600" b="1" dirty="0">
                <a:solidFill>
                  <a:schemeClr val="tx2"/>
                </a:solidFill>
                <a:latin typeface="Microsoft YaHei" panose="020B0503020204020204" pitchFamily="34" charset="-122"/>
                <a:ea typeface="Microsoft YaHei" panose="020B0503020204020204" pitchFamily="34" charset="-122"/>
              </a:rPr>
              <a:t>不要試圖更換原有的</a:t>
            </a:r>
            <a:r>
              <a:rPr lang="zh-TW" altLang="zh-TW" sz="1600" b="1" dirty="0">
                <a:solidFill>
                  <a:schemeClr val="tx2"/>
                </a:solidFill>
                <a:highlight>
                  <a:srgbClr val="FFFF00"/>
                </a:highlight>
                <a:latin typeface="Microsoft YaHei" panose="020B0503020204020204" pitchFamily="34" charset="-122"/>
                <a:ea typeface="Microsoft YaHei" panose="020B0503020204020204" pitchFamily="34" charset="-122"/>
              </a:rPr>
              <a:t>資訊科技系統</a:t>
            </a:r>
            <a:r>
              <a:rPr lang="en-US" altLang="zh-TW" sz="1600" b="1" dirty="0">
                <a:solidFill>
                  <a:schemeClr val="tx2"/>
                </a:solidFill>
                <a:latin typeface="Microsoft YaHei" panose="020B0503020204020204" pitchFamily="34" charset="-122"/>
                <a:ea typeface="Microsoft YaHei" panose="020B0503020204020204" pitchFamily="34" charset="-122"/>
              </a:rPr>
              <a:t>(</a:t>
            </a:r>
            <a:r>
              <a:rPr lang="zh-TW" altLang="en-US" sz="1600" b="1" dirty="0">
                <a:solidFill>
                  <a:schemeClr val="tx2"/>
                </a:solidFill>
                <a:latin typeface="Microsoft YaHei" panose="020B0503020204020204" pitchFamily="34" charset="-122"/>
                <a:ea typeface="Microsoft YaHei" panose="020B0503020204020204" pitchFamily="34" charset="-122"/>
              </a:rPr>
              <a:t>續</a:t>
            </a:r>
            <a:r>
              <a:rPr lang="en-US" altLang="zh-TW" sz="1600" b="1" dirty="0">
                <a:solidFill>
                  <a:schemeClr val="tx2"/>
                </a:solidFill>
                <a:latin typeface="Microsoft YaHei" panose="020B0503020204020204" pitchFamily="34" charset="-122"/>
                <a:ea typeface="Microsoft YaHei" panose="020B0503020204020204" pitchFamily="34" charset="-122"/>
              </a:rPr>
              <a:t>)</a:t>
            </a:r>
            <a:endParaRPr lang="zh-TW"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r>
              <a:rPr lang="en-US" altLang="zh-TW" sz="1400" b="1" dirty="0">
                <a:solidFill>
                  <a:schemeClr val="tx2"/>
                </a:solidFill>
                <a:latin typeface="Microsoft YaHei" panose="020B0503020204020204" pitchFamily="34" charset="-122"/>
                <a:ea typeface="Microsoft YaHei" panose="020B0503020204020204" pitchFamily="34" charset="-122"/>
              </a:rPr>
              <a:t>One of the biggest benefits of the blockchain platform is the unprecedented level of trust its end-to-end supply chain visibility has created between Walmart Canada and its carriers. The original goal of the initiative was to eliminate disputes and wasted resources. But the blockchain solution has also provided Walmart and its supply chain partners with insights that have led to major operational improvements.</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b="1" dirty="0">
                <a:solidFill>
                  <a:schemeClr val="tx2"/>
                </a:solidFill>
                <a:highlight>
                  <a:srgbClr val="FFFF00"/>
                </a:highlight>
                <a:latin typeface="Microsoft YaHei" panose="020B0503020204020204" pitchFamily="34" charset="-122"/>
                <a:ea typeface="Microsoft YaHei" panose="020B0503020204020204" pitchFamily="34" charset="-122"/>
              </a:rPr>
              <a:t>       </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區塊鏈平台</a:t>
            </a:r>
            <a:r>
              <a:rPr lang="zh-TW" altLang="zh-TW" sz="1800" dirty="0">
                <a:solidFill>
                  <a:srgbClr val="7030A0"/>
                </a:solidFill>
                <a:latin typeface="Microsoft YaHei" panose="020B0503020204020204" pitchFamily="34" charset="-122"/>
                <a:ea typeface="Microsoft YaHei" panose="020B0503020204020204" pitchFamily="34" charset="-122"/>
              </a:rPr>
              <a:t>的最大好處之一，是加拿大</a:t>
            </a:r>
            <a:r>
              <a:rPr lang="en-US" altLang="zh-TW" sz="1800" dirty="0">
                <a:solidFill>
                  <a:srgbClr val="7030A0"/>
                </a:solidFill>
                <a:latin typeface="Microsoft YaHei" panose="020B0503020204020204" pitchFamily="34" charset="-122"/>
                <a:ea typeface="Microsoft YaHei" panose="020B0503020204020204" pitchFamily="34" charset="-122"/>
              </a:rPr>
              <a:t>Walmart</a:t>
            </a:r>
            <a:r>
              <a:rPr lang="zh-TW" altLang="zh-TW" sz="1800" dirty="0">
                <a:solidFill>
                  <a:srgbClr val="7030A0"/>
                </a:solidFill>
                <a:latin typeface="Microsoft YaHei" panose="020B0503020204020204" pitchFamily="34" charset="-122"/>
                <a:ea typeface="Microsoft YaHei" panose="020B0503020204020204" pitchFamily="34" charset="-122"/>
              </a:rPr>
              <a:t>及其協力的貨運公司之間，對於</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端到端</a:t>
            </a:r>
            <a:r>
              <a:rPr lang="zh-TW" altLang="zh-TW" sz="1800" dirty="0">
                <a:solidFill>
                  <a:srgbClr val="7030A0"/>
                </a:solidFill>
                <a:latin typeface="Microsoft YaHei" panose="020B0503020204020204" pitchFamily="34" charset="-122"/>
                <a:ea typeface="Microsoft YaHei" panose="020B0503020204020204" pitchFamily="34" charset="-122"/>
              </a:rPr>
              <a:t>供應鏈的透明度</a:t>
            </a:r>
            <a:r>
              <a:rPr lang="en-US" altLang="zh-TW" sz="1600" dirty="0">
                <a:solidFill>
                  <a:srgbClr val="7030A0"/>
                </a:solidFill>
                <a:latin typeface="Microsoft YaHei" panose="020B0503020204020204" pitchFamily="34" charset="-122"/>
                <a:ea typeface="Microsoft YaHei" panose="020B0503020204020204" pitchFamily="34" charset="-122"/>
              </a:rPr>
              <a:t>(</a:t>
            </a:r>
            <a:r>
              <a:rPr lang="zh-TW" altLang="en-US" sz="1600" dirty="0">
                <a:solidFill>
                  <a:srgbClr val="7030A0"/>
                </a:solidFill>
                <a:latin typeface="Microsoft YaHei" panose="020B0503020204020204" pitchFamily="34" charset="-122"/>
                <a:ea typeface="Microsoft YaHei" panose="020B0503020204020204" pitchFamily="34" charset="-122"/>
              </a:rPr>
              <a:t>注</a:t>
            </a:r>
            <a:r>
              <a:rPr lang="en-US" altLang="zh-TW" sz="1600" dirty="0">
                <a:solidFill>
                  <a:srgbClr val="7030A0"/>
                </a:solidFill>
                <a:latin typeface="Microsoft YaHei" panose="020B0503020204020204" pitchFamily="34" charset="-122"/>
                <a:ea typeface="Microsoft YaHei" panose="020B0503020204020204" pitchFamily="34" charset="-122"/>
              </a:rPr>
              <a:t>1)</a:t>
            </a:r>
            <a:r>
              <a:rPr lang="zh-TW" altLang="zh-TW" sz="1800" dirty="0">
                <a:solidFill>
                  <a:srgbClr val="7030A0"/>
                </a:solidFill>
                <a:latin typeface="Microsoft YaHei" panose="020B0503020204020204" pitchFamily="34" charset="-122"/>
                <a:ea typeface="Microsoft YaHei" panose="020B0503020204020204" pitchFamily="34" charset="-122"/>
              </a:rPr>
              <a:t>，達到前所未有的</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高信任度</a:t>
            </a:r>
            <a:r>
              <a:rPr lang="zh-TW" altLang="zh-TW" sz="1800" dirty="0">
                <a:solidFill>
                  <a:srgbClr val="7030A0"/>
                </a:solidFill>
                <a:latin typeface="Microsoft YaHei" panose="020B0503020204020204" pitchFamily="34" charset="-122"/>
                <a:ea typeface="Microsoft YaHei" panose="020B0503020204020204" pitchFamily="34" charset="-122"/>
              </a:rPr>
              <a:t>。這個建立區塊鏈平台的行動方案，最初的目標是</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消除爭議和資源的浪費</a:t>
            </a:r>
            <a:r>
              <a:rPr lang="zh-TW" altLang="zh-TW" sz="1800" dirty="0">
                <a:solidFill>
                  <a:srgbClr val="7030A0"/>
                </a:solidFill>
                <a:latin typeface="Microsoft YaHei" panose="020B0503020204020204" pitchFamily="34" charset="-122"/>
                <a:ea typeface="Microsoft YaHei" panose="020B0503020204020204" pitchFamily="34" charset="-122"/>
              </a:rPr>
              <a:t>。但是，這個區塊鏈解決方案也為</a:t>
            </a:r>
            <a:r>
              <a:rPr lang="en-US" altLang="zh-TW" sz="1800" dirty="0">
                <a:solidFill>
                  <a:srgbClr val="7030A0"/>
                </a:solidFill>
                <a:highlight>
                  <a:srgbClr val="FFFF00"/>
                </a:highlight>
                <a:latin typeface="Microsoft YaHei" panose="020B0503020204020204" pitchFamily="34" charset="-122"/>
                <a:ea typeface="Microsoft YaHei" panose="020B0503020204020204" pitchFamily="34" charset="-122"/>
              </a:rPr>
              <a:t>Walmart</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及其供應鏈合作伙伴提供一些見解，因而帶來重大的營運改善</a:t>
            </a:r>
            <a:r>
              <a:rPr lang="zh-TW" altLang="zh-TW" sz="1800" dirty="0">
                <a:solidFill>
                  <a:srgbClr val="7030A0"/>
                </a:solidFill>
                <a:latin typeface="Microsoft YaHei" panose="020B0503020204020204" pitchFamily="34" charset="-122"/>
                <a:ea typeface="Microsoft YaHei" panose="020B0503020204020204" pitchFamily="34" charset="-122"/>
              </a:rPr>
              <a:t>。</a:t>
            </a:r>
            <a:endParaRPr lang="en-US" altLang="zh-TW" sz="1800"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b="1" dirty="0">
                <a:solidFill>
                  <a:srgbClr val="C00000"/>
                </a:solidFill>
                <a:latin typeface="Microsoft YaHei" panose="020B0503020204020204" pitchFamily="34" charset="-122"/>
                <a:ea typeface="Microsoft YaHei" panose="020B0503020204020204" pitchFamily="34" charset="-122"/>
              </a:rPr>
              <a:t>注</a:t>
            </a:r>
            <a:r>
              <a:rPr lang="en-US" altLang="zh-TW" sz="1600" b="1" dirty="0">
                <a:solidFill>
                  <a:srgbClr val="C00000"/>
                </a:solidFill>
                <a:latin typeface="Microsoft YaHei" panose="020B0503020204020204" pitchFamily="34" charset="-122"/>
                <a:ea typeface="Microsoft YaHei" panose="020B0503020204020204" pitchFamily="34" charset="-122"/>
              </a:rPr>
              <a:t>1 : </a:t>
            </a:r>
          </a:p>
          <a:p>
            <a:pPr>
              <a:spcBef>
                <a:spcPct val="0"/>
              </a:spcBef>
              <a:buClrTx/>
              <a:buSzTx/>
              <a:buFont typeface="Wingdings" panose="05000000000000000000" pitchFamily="2" charset="2"/>
              <a:buNone/>
              <a:defRPr/>
            </a:pPr>
            <a:endParaRPr lang="en-US" altLang="zh-TW" sz="1600" b="1" dirty="0">
              <a:solidFill>
                <a:srgbClr val="C0000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400" dirty="0">
                <a:solidFill>
                  <a:schemeClr val="tx2"/>
                </a:solidFill>
                <a:latin typeface="Microsoft YaHei" panose="020B0503020204020204" pitchFamily="34" charset="-122"/>
                <a:ea typeface="Microsoft YaHei" panose="020B0503020204020204" pitchFamily="34" charset="-122"/>
              </a:rPr>
              <a:t>      </a:t>
            </a:r>
            <a:r>
              <a:rPr lang="zh-TW" altLang="en-US" sz="1600" dirty="0">
                <a:solidFill>
                  <a:srgbClr val="7030A0"/>
                </a:solidFill>
                <a:latin typeface="Microsoft YaHei" panose="020B0503020204020204" pitchFamily="34" charset="-122"/>
                <a:ea typeface="Microsoft YaHei" panose="020B0503020204020204" pitchFamily="34" charset="-122"/>
              </a:rPr>
              <a:t>司法界一句名言 </a:t>
            </a:r>
            <a:r>
              <a:rPr lang="en-US" altLang="zh-TW" sz="1600" dirty="0">
                <a:solidFill>
                  <a:srgbClr val="7030A0"/>
                </a:solidFill>
                <a:latin typeface="Microsoft YaHei" panose="020B0503020204020204" pitchFamily="34" charset="-122"/>
                <a:ea typeface="Microsoft YaHei" panose="020B0503020204020204" pitchFamily="34" charset="-122"/>
              </a:rPr>
              <a:t>:</a:t>
            </a:r>
            <a:r>
              <a:rPr lang="zh-TW" altLang="en-US" sz="1600" dirty="0">
                <a:solidFill>
                  <a:srgbClr val="7030A0"/>
                </a:solidFill>
                <a:latin typeface="Microsoft YaHei" panose="020B0503020204020204" pitchFamily="34" charset="-122"/>
                <a:ea typeface="Microsoft YaHei" panose="020B0503020204020204" pitchFamily="34" charset="-122"/>
              </a:rPr>
              <a:t>「</a:t>
            </a:r>
            <a:r>
              <a:rPr lang="zh-TW" altLang="en-US" sz="1600" dirty="0">
                <a:solidFill>
                  <a:srgbClr val="7030A0"/>
                </a:solidFill>
                <a:highlight>
                  <a:srgbClr val="FFFF00"/>
                </a:highlight>
                <a:latin typeface="Microsoft YaHei" panose="020B0503020204020204" pitchFamily="34" charset="-122"/>
                <a:ea typeface="Microsoft YaHei" panose="020B0503020204020204" pitchFamily="34" charset="-122"/>
              </a:rPr>
              <a:t>陽光</a:t>
            </a:r>
            <a:r>
              <a:rPr lang="zh-TW" altLang="en-US" sz="1600" dirty="0">
                <a:solidFill>
                  <a:srgbClr val="7030A0"/>
                </a:solidFill>
                <a:latin typeface="Microsoft YaHei" panose="020B0503020204020204" pitchFamily="34" charset="-122"/>
                <a:ea typeface="Microsoft YaHei" panose="020B0503020204020204" pitchFamily="34" charset="-122"/>
              </a:rPr>
              <a:t>是最好的消毒劑，</a:t>
            </a:r>
            <a:r>
              <a:rPr lang="zh-TW" altLang="en-US" sz="1600" dirty="0">
                <a:solidFill>
                  <a:srgbClr val="7030A0"/>
                </a:solidFill>
                <a:highlight>
                  <a:srgbClr val="FFFF00"/>
                </a:highlight>
                <a:latin typeface="Microsoft YaHei" panose="020B0503020204020204" pitchFamily="34" charset="-122"/>
                <a:ea typeface="Microsoft YaHei" panose="020B0503020204020204" pitchFamily="34" charset="-122"/>
              </a:rPr>
              <a:t>燈光</a:t>
            </a:r>
            <a:r>
              <a:rPr lang="zh-TW" altLang="en-US" sz="1600" dirty="0">
                <a:solidFill>
                  <a:srgbClr val="7030A0"/>
                </a:solidFill>
                <a:latin typeface="Microsoft YaHei" panose="020B0503020204020204" pitchFamily="34" charset="-122"/>
                <a:ea typeface="Microsoft YaHei" panose="020B0503020204020204" pitchFamily="34" charset="-122"/>
              </a:rPr>
              <a:t>是最有效的警察。」</a:t>
            </a:r>
            <a:r>
              <a:rPr lang="en-US" altLang="zh-TW" sz="1600" dirty="0">
                <a:solidFill>
                  <a:srgbClr val="7030A0"/>
                </a:solidFill>
                <a:latin typeface="Microsoft YaHei" panose="020B0503020204020204" pitchFamily="34" charset="-122"/>
                <a:ea typeface="Microsoft YaHei" panose="020B0503020204020204" pitchFamily="34" charset="-122"/>
              </a:rPr>
              <a:t>( Sunlight is said to be the best of disinfectants, electric light the most efficient policeman. ) </a:t>
            </a:r>
            <a:r>
              <a:rPr lang="zh-TW" altLang="en-US" sz="1600" dirty="0">
                <a:solidFill>
                  <a:srgbClr val="7030A0"/>
                </a:solidFill>
                <a:latin typeface="Microsoft YaHei" panose="020B0503020204020204" pitchFamily="34" charset="-122"/>
                <a:ea typeface="Microsoft YaHei" panose="020B0503020204020204" pitchFamily="34" charset="-122"/>
              </a:rPr>
              <a:t>。這句話是美國第一位猶太裔</a:t>
            </a:r>
            <a:r>
              <a:rPr lang="zh-TW" altLang="en-US" sz="1600" dirty="0">
                <a:solidFill>
                  <a:srgbClr val="7030A0"/>
                </a:solidFill>
                <a:highlight>
                  <a:srgbClr val="FFFF00"/>
                </a:highlight>
                <a:latin typeface="Microsoft YaHei" panose="020B0503020204020204" pitchFamily="34" charset="-122"/>
                <a:ea typeface="Microsoft YaHei" panose="020B0503020204020204" pitchFamily="34" charset="-122"/>
              </a:rPr>
              <a:t>大法官路易斯</a:t>
            </a:r>
            <a:r>
              <a:rPr lang="zh-TW" altLang="en-US" sz="1600" dirty="0">
                <a:solidFill>
                  <a:srgbClr val="7030A0"/>
                </a:solidFill>
                <a:latin typeface="Microsoft YaHei" panose="020B0503020204020204" pitchFamily="34" charset="-122"/>
                <a:ea typeface="Microsoft YaHei" panose="020B0503020204020204" pitchFamily="34" charset="-122"/>
              </a:rPr>
              <a:t>・布蘭迪斯（</a:t>
            </a:r>
            <a:r>
              <a:rPr lang="en-US" altLang="zh-TW" sz="1600" dirty="0">
                <a:solidFill>
                  <a:srgbClr val="7030A0"/>
                </a:solidFill>
                <a:latin typeface="Microsoft YaHei" panose="020B0503020204020204" pitchFamily="34" charset="-122"/>
                <a:ea typeface="Microsoft YaHei" panose="020B0503020204020204" pitchFamily="34" charset="-122"/>
              </a:rPr>
              <a:t>Louis Brandeis</a:t>
            </a:r>
            <a:r>
              <a:rPr lang="zh-TW" altLang="en-US" sz="1600" dirty="0">
                <a:solidFill>
                  <a:srgbClr val="7030A0"/>
                </a:solidFill>
                <a:latin typeface="Microsoft YaHei" panose="020B0503020204020204" pitchFamily="34" charset="-122"/>
                <a:ea typeface="Microsoft YaHei" panose="020B0503020204020204" pitchFamily="34" charset="-122"/>
              </a:rPr>
              <a:t>）的名言，現在常被引用</a:t>
            </a:r>
            <a:r>
              <a:rPr lang="zh-TW" altLang="en-US" sz="1600" dirty="0">
                <a:solidFill>
                  <a:srgbClr val="7030A0"/>
                </a:solidFill>
                <a:highlight>
                  <a:srgbClr val="FFFF00"/>
                </a:highlight>
                <a:latin typeface="Microsoft YaHei" panose="020B0503020204020204" pitchFamily="34" charset="-122"/>
                <a:ea typeface="Microsoft YaHei" panose="020B0503020204020204" pitchFamily="34" charset="-122"/>
              </a:rPr>
              <a:t>於資訊透明公開的重要性</a:t>
            </a:r>
            <a:r>
              <a:rPr lang="zh-TW" altLang="en-US" sz="1600" dirty="0">
                <a:solidFill>
                  <a:srgbClr val="7030A0"/>
                </a:solidFill>
                <a:latin typeface="Microsoft YaHei" panose="020B0503020204020204" pitchFamily="34" charset="-122"/>
                <a:ea typeface="Microsoft YaHei" panose="020B0503020204020204" pitchFamily="34" charset="-122"/>
              </a:rPr>
              <a:t>，就如同字面上的意義，藏在黑暗處最腐敗的東西，只有在曝曬在陽光下，公開受眾人的檢視，才能防止弊端的發生。</a:t>
            </a:r>
          </a:p>
          <a:p>
            <a:pPr>
              <a:spcBef>
                <a:spcPct val="0"/>
              </a:spcBef>
              <a:buClrTx/>
              <a:buSzTx/>
              <a:buFont typeface="Wingdings" panose="05000000000000000000" pitchFamily="2" charset="2"/>
              <a:buNone/>
              <a:defRPr/>
            </a:pPr>
            <a:endParaRPr lang="zh-TW" altLang="en-US" sz="1600" b="1"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dirty="0">
                <a:solidFill>
                  <a:srgbClr val="7030A0"/>
                </a:solidFill>
                <a:latin typeface="Microsoft YaHei" panose="020B0503020204020204" pitchFamily="34" charset="-122"/>
                <a:ea typeface="Microsoft YaHei" panose="020B0503020204020204" pitchFamily="34" charset="-122"/>
              </a:rPr>
              <a:t>       最近，又聽說「</a:t>
            </a:r>
            <a:r>
              <a:rPr lang="zh-TW" altLang="en-US" sz="1600" dirty="0">
                <a:solidFill>
                  <a:srgbClr val="7030A0"/>
                </a:solidFill>
                <a:highlight>
                  <a:srgbClr val="FFFF00"/>
                </a:highlight>
                <a:latin typeface="Microsoft YaHei" panose="020B0503020204020204" pitchFamily="34" charset="-122"/>
                <a:ea typeface="Microsoft YaHei" panose="020B0503020204020204" pitchFamily="34" charset="-122"/>
              </a:rPr>
              <a:t>陽光是新冠病毒的新天敵</a:t>
            </a:r>
            <a:r>
              <a:rPr lang="zh-TW" altLang="en-US" sz="1600" dirty="0">
                <a:solidFill>
                  <a:srgbClr val="7030A0"/>
                </a:solidFill>
                <a:latin typeface="Microsoft YaHei" panose="020B0503020204020204" pitchFamily="34" charset="-122"/>
                <a:ea typeface="Microsoft YaHei" panose="020B0503020204020204" pitchFamily="34" charset="-122"/>
              </a:rPr>
              <a:t>」 </a:t>
            </a:r>
            <a:r>
              <a:rPr lang="en-US" altLang="zh-TW" sz="1600" dirty="0">
                <a:solidFill>
                  <a:srgbClr val="7030A0"/>
                </a:solidFill>
                <a:latin typeface="Microsoft YaHei" panose="020B0503020204020204" pitchFamily="34" charset="-122"/>
                <a:ea typeface="Microsoft YaHei" panose="020B0503020204020204" pitchFamily="34" charset="-122"/>
              </a:rPr>
              <a:t>( The sun may be COVID’s new foe)</a:t>
            </a:r>
            <a:r>
              <a:rPr lang="zh-TW" altLang="en-US" sz="1600" dirty="0">
                <a:solidFill>
                  <a:srgbClr val="7030A0"/>
                </a:solidFill>
                <a:latin typeface="Microsoft YaHei" panose="020B0503020204020204" pitchFamily="34" charset="-122"/>
                <a:ea typeface="Microsoft YaHei" panose="020B0503020204020204" pitchFamily="34" charset="-122"/>
              </a:rPr>
              <a:t>。但最好曬太陽時間在早上</a:t>
            </a:r>
            <a:r>
              <a:rPr lang="en-US" altLang="zh-TW" sz="1600" dirty="0">
                <a:solidFill>
                  <a:srgbClr val="7030A0"/>
                </a:solidFill>
                <a:latin typeface="Microsoft YaHei" panose="020B0503020204020204" pitchFamily="34" charset="-122"/>
                <a:ea typeface="Microsoft YaHei" panose="020B0503020204020204" pitchFamily="34" charset="-122"/>
              </a:rPr>
              <a:t>10</a:t>
            </a:r>
            <a:r>
              <a:rPr lang="zh-TW" altLang="en-US" sz="1600" dirty="0">
                <a:solidFill>
                  <a:srgbClr val="7030A0"/>
                </a:solidFill>
                <a:latin typeface="Microsoft YaHei" panose="020B0503020204020204" pitchFamily="34" charset="-122"/>
                <a:ea typeface="Microsoft YaHei" panose="020B0503020204020204" pitchFamily="34" charset="-122"/>
              </a:rPr>
              <a:t>點之前，下午</a:t>
            </a:r>
            <a:r>
              <a:rPr lang="en-US" altLang="zh-TW" sz="1600" dirty="0">
                <a:solidFill>
                  <a:srgbClr val="7030A0"/>
                </a:solidFill>
                <a:latin typeface="Microsoft YaHei" panose="020B0503020204020204" pitchFamily="34" charset="-122"/>
                <a:ea typeface="Microsoft YaHei" panose="020B0503020204020204" pitchFamily="34" charset="-122"/>
              </a:rPr>
              <a:t>4</a:t>
            </a:r>
            <a:r>
              <a:rPr lang="zh-TW" altLang="en-US" sz="1600" dirty="0">
                <a:solidFill>
                  <a:srgbClr val="7030A0"/>
                </a:solidFill>
                <a:latin typeface="Microsoft YaHei" panose="020B0503020204020204" pitchFamily="34" charset="-122"/>
                <a:ea typeface="Microsoft YaHei" panose="020B0503020204020204" pitchFamily="34" charset="-122"/>
              </a:rPr>
              <a:t>點之後。</a:t>
            </a:r>
            <a:endParaRPr lang="en-US" altLang="zh-TW" sz="1600" dirty="0">
              <a:solidFill>
                <a:srgbClr val="7030A0"/>
              </a:solidFill>
              <a:latin typeface="Microsoft YaHei" panose="020B0503020204020204" pitchFamily="34" charset="-122"/>
              <a:ea typeface="Microsoft YaHei" panose="020B0503020204020204" pitchFamily="34" charset="-122"/>
            </a:endParaRP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DF943A29-25DA-07BC-3946-0E45E7B353F3}"/>
              </a:ext>
            </a:extLst>
          </p:cNvPr>
          <p:cNvSpPr txBox="1">
            <a:spLocks noChangeArrowheads="1"/>
          </p:cNvSpPr>
          <p:nvPr/>
        </p:nvSpPr>
        <p:spPr bwMode="auto">
          <a:xfrm>
            <a:off x="1493838" y="1"/>
            <a:ext cx="9144001"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93187" name="文字方塊 7">
            <a:extLst>
              <a:ext uri="{FF2B5EF4-FFF2-40B4-BE49-F238E27FC236}">
                <a16:creationId xmlns:a16="http://schemas.microsoft.com/office/drawing/2014/main" id="{859A2693-E66F-0D0D-E743-A6E45291C228}"/>
              </a:ext>
            </a:extLst>
          </p:cNvPr>
          <p:cNvSpPr txBox="1">
            <a:spLocks noChangeArrowheads="1"/>
          </p:cNvSpPr>
          <p:nvPr/>
        </p:nvSpPr>
        <p:spPr bwMode="auto">
          <a:xfrm>
            <a:off x="1524000" y="76201"/>
            <a:ext cx="8885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a:solidFill>
                  <a:schemeClr val="bg1"/>
                </a:solidFill>
                <a:latin typeface="Tahoma" panose="020B0604030504040204" pitchFamily="34" charset="0"/>
                <a:ea typeface="新細明體" panose="02020500000000000000" pitchFamily="18" charset="-120"/>
              </a:rPr>
              <a:t>  </a:t>
            </a:r>
            <a:r>
              <a:rPr lang="zh-TW" altLang="zh-TW" sz="2400" b="1">
                <a:solidFill>
                  <a:schemeClr val="bg1"/>
                </a:solidFill>
                <a:latin typeface="Tahoma" panose="020B0604030504040204" pitchFamily="34" charset="0"/>
                <a:ea typeface="新細明體" panose="02020500000000000000" pitchFamily="18" charset="-120"/>
              </a:rPr>
              <a:t>用區塊鏈改善供應鏈</a:t>
            </a:r>
            <a:r>
              <a:rPr lang="en-US" altLang="zh-TW" sz="2400" b="1">
                <a:solidFill>
                  <a:schemeClr val="bg1"/>
                </a:solidFill>
                <a:latin typeface="Tahoma" panose="020B0604030504040204" pitchFamily="34" charset="0"/>
                <a:ea typeface="新細明體" panose="02020500000000000000" pitchFamily="18" charset="-120"/>
              </a:rPr>
              <a:t>--</a:t>
            </a:r>
            <a:r>
              <a:rPr lang="zh-TW" altLang="zh-TW" sz="2400" b="1">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a:solidFill>
                <a:srgbClr val="FF9966"/>
              </a:solidFill>
              <a:ea typeface="新細明體" panose="02020500000000000000" pitchFamily="18" charset="-120"/>
            </a:endParaRPr>
          </a:p>
        </p:txBody>
      </p:sp>
      <p:sp>
        <p:nvSpPr>
          <p:cNvPr id="48132" name="文字方塊 1">
            <a:extLst>
              <a:ext uri="{FF2B5EF4-FFF2-40B4-BE49-F238E27FC236}">
                <a16:creationId xmlns:a16="http://schemas.microsoft.com/office/drawing/2014/main" id="{A02B77F8-7576-B2AC-EA8C-F4556684CBEF}"/>
              </a:ext>
            </a:extLst>
          </p:cNvPr>
          <p:cNvSpPr txBox="1">
            <a:spLocks noChangeArrowheads="1"/>
          </p:cNvSpPr>
          <p:nvPr/>
        </p:nvSpPr>
        <p:spPr bwMode="auto">
          <a:xfrm>
            <a:off x="782198" y="762000"/>
            <a:ext cx="10587209" cy="5262979"/>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600" b="1" dirty="0">
                <a:solidFill>
                  <a:schemeClr val="tx2"/>
                </a:solidFill>
                <a:latin typeface="Microsoft YaHei" panose="020B0503020204020204" pitchFamily="34" charset="-122"/>
                <a:ea typeface="Microsoft YaHei" panose="020B0503020204020204" pitchFamily="34" charset="-122"/>
              </a:rPr>
              <a:t> </a:t>
            </a:r>
            <a:endParaRPr lang="zh-TW"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5. Don’t try to replace legacy IT systems.</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800" b="1" dirty="0">
                <a:solidFill>
                  <a:srgbClr val="7030A0"/>
                </a:solidFill>
                <a:latin typeface="Microsoft YaHei" panose="020B0503020204020204" pitchFamily="34" charset="-122"/>
                <a:ea typeface="Microsoft YaHei" panose="020B0503020204020204" pitchFamily="34" charset="-122"/>
              </a:rPr>
              <a:t>不要試圖更換原有的資訊科技系統</a:t>
            </a:r>
            <a:r>
              <a:rPr lang="en-US" altLang="zh-TW" sz="1800" b="1" dirty="0">
                <a:solidFill>
                  <a:srgbClr val="7030A0"/>
                </a:solidFill>
                <a:latin typeface="Microsoft YaHei" panose="020B0503020204020204" pitchFamily="34" charset="-122"/>
                <a:ea typeface="Microsoft YaHei" panose="020B0503020204020204" pitchFamily="34" charset="-122"/>
              </a:rPr>
              <a:t>(</a:t>
            </a:r>
            <a:r>
              <a:rPr lang="zh-TW" altLang="en-US" sz="1800" b="1" dirty="0">
                <a:solidFill>
                  <a:srgbClr val="7030A0"/>
                </a:solidFill>
                <a:latin typeface="Microsoft YaHei" panose="020B0503020204020204" pitchFamily="34" charset="-122"/>
                <a:ea typeface="Microsoft YaHei" panose="020B0503020204020204" pitchFamily="34" charset="-122"/>
              </a:rPr>
              <a:t>續</a:t>
            </a:r>
            <a:r>
              <a:rPr lang="en-US" altLang="zh-TW" sz="1800" b="1" dirty="0">
                <a:solidFill>
                  <a:srgbClr val="7030A0"/>
                </a:solidFill>
                <a:latin typeface="Microsoft YaHei" panose="020B0503020204020204" pitchFamily="34" charset="-122"/>
                <a:ea typeface="Microsoft YaHei" panose="020B0503020204020204" pitchFamily="34" charset="-122"/>
              </a:rPr>
              <a:t>)</a:t>
            </a:r>
            <a:endParaRPr lang="zh-TW" altLang="zh-TW" sz="1800" b="1"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For example, it is now possible to determine which specific routes are the safest or best in terms of time and fuel consumption and to optimize efficiency by vehicle, route, load weight, and even the optimal time to travel (i.e., day or night). The blockchain system has also helped handle the enormous challenge of juggling the arrival of so many loads: By constantly updating and automatically sharing trucks’ expected arrival times with the distribution centers or stores, deliveries can be better coordinated. </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r>
              <a:rPr lang="zh-TW" altLang="zh-TW" sz="1600" dirty="0">
                <a:solidFill>
                  <a:srgbClr val="7030A0"/>
                </a:solidFill>
                <a:latin typeface="Microsoft YaHei" panose="020B0503020204020204" pitchFamily="34" charset="-122"/>
                <a:ea typeface="Microsoft YaHei" panose="020B0503020204020204" pitchFamily="34" charset="-122"/>
              </a:rPr>
              <a:t>舉例來說，如今可以確定哪些</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特定路線最安全，或是最節省時間與燃油的消耗</a:t>
            </a:r>
            <a:r>
              <a:rPr lang="zh-TW" altLang="zh-TW" sz="1600" dirty="0">
                <a:solidFill>
                  <a:srgbClr val="7030A0"/>
                </a:solidFill>
                <a:latin typeface="Microsoft YaHei" panose="020B0503020204020204" pitchFamily="34" charset="-122"/>
                <a:ea typeface="Microsoft YaHei" panose="020B0503020204020204" pitchFamily="34" charset="-122"/>
              </a:rPr>
              <a:t>，而且在車輛、路線、負載重量、甚至最佳運送時間（白天或晚上）方面，都能夠優化效率。</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區塊鏈系統</a:t>
            </a:r>
            <a:r>
              <a:rPr lang="zh-TW" altLang="zh-TW" sz="1600" dirty="0">
                <a:solidFill>
                  <a:srgbClr val="7030A0"/>
                </a:solidFill>
                <a:latin typeface="Microsoft YaHei" panose="020B0503020204020204" pitchFamily="34" charset="-122"/>
                <a:ea typeface="Microsoft YaHei" panose="020B0503020204020204" pitchFamily="34" charset="-122"/>
              </a:rPr>
              <a:t>還有助於因應這個巨大挑戰：會同時有許多貨物送達。</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透過不斷更新卡車的預計到達時間</a:t>
            </a:r>
            <a:r>
              <a:rPr lang="zh-TW" altLang="zh-TW" sz="1600" dirty="0">
                <a:solidFill>
                  <a:srgbClr val="7030A0"/>
                </a:solidFill>
                <a:latin typeface="Microsoft YaHei" panose="020B0503020204020204" pitchFamily="34" charset="-122"/>
                <a:ea typeface="Microsoft YaHei" panose="020B0503020204020204" pitchFamily="34" charset="-122"/>
              </a:rPr>
              <a:t>，並自動和配送中心或分店共享這些資訊，就能</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更妥善協調送貨作業</a:t>
            </a:r>
            <a:r>
              <a:rPr lang="zh-TW" altLang="zh-TW" sz="1600" dirty="0">
                <a:solidFill>
                  <a:srgbClr val="7030A0"/>
                </a:solidFill>
                <a:latin typeface="Microsoft YaHei" panose="020B0503020204020204" pitchFamily="34" charset="-122"/>
                <a:ea typeface="Microsoft YaHei" panose="020B0503020204020204" pitchFamily="34" charset="-122"/>
              </a:rPr>
              <a:t>。</a:t>
            </a:r>
            <a:endParaRPr lang="en-US" altLang="zh-TW" sz="1600"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zh-TW" altLang="zh-TW" sz="1600" b="1"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The success of Walmart Canada’s system has demonstrated the potential of blockchain. It has shown that the technology can generate significant operational and financial gains and improve supplier relations. </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600" dirty="0">
                <a:solidFill>
                  <a:schemeClr val="tx2"/>
                </a:solidFill>
                <a:latin typeface="Microsoft YaHei" panose="020B0503020204020204" pitchFamily="34" charset="-122"/>
                <a:ea typeface="Microsoft YaHei" panose="020B0503020204020204" pitchFamily="34" charset="-122"/>
              </a:rPr>
              <a:t>       </a:t>
            </a:r>
            <a:r>
              <a:rPr lang="zh-TW" altLang="zh-TW" sz="1600" dirty="0">
                <a:solidFill>
                  <a:srgbClr val="7030A0"/>
                </a:solidFill>
                <a:latin typeface="Microsoft YaHei" panose="020B0503020204020204" pitchFamily="34" charset="-122"/>
                <a:ea typeface="Microsoft YaHei" panose="020B0503020204020204" pitchFamily="34" charset="-122"/>
              </a:rPr>
              <a:t>加拿大</a:t>
            </a:r>
            <a:r>
              <a:rPr lang="en-US" altLang="zh-TW" sz="1600" dirty="0">
                <a:solidFill>
                  <a:srgbClr val="7030A0"/>
                </a:solidFill>
                <a:latin typeface="Microsoft YaHei" panose="020B0503020204020204" pitchFamily="34" charset="-122"/>
                <a:ea typeface="Microsoft YaHei" panose="020B0503020204020204" pitchFamily="34" charset="-122"/>
              </a:rPr>
              <a:t> Walmart</a:t>
            </a:r>
            <a:r>
              <a:rPr lang="zh-TW" altLang="zh-TW" sz="1600" dirty="0">
                <a:solidFill>
                  <a:srgbClr val="7030A0"/>
                </a:solidFill>
                <a:latin typeface="Microsoft YaHei" panose="020B0503020204020204" pitchFamily="34" charset="-122"/>
                <a:ea typeface="Microsoft YaHei" panose="020B0503020204020204" pitchFamily="34" charset="-122"/>
              </a:rPr>
              <a:t>這套系統的成功，證明了</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區塊鏈</a:t>
            </a:r>
            <a:r>
              <a:rPr lang="zh-TW" altLang="zh-TW" sz="1600" dirty="0">
                <a:solidFill>
                  <a:srgbClr val="7030A0"/>
                </a:solidFill>
                <a:latin typeface="Microsoft YaHei" panose="020B0503020204020204" pitchFamily="34" charset="-122"/>
                <a:ea typeface="Microsoft YaHei" panose="020B0503020204020204" pitchFamily="34" charset="-122"/>
              </a:rPr>
              <a:t>的潛力。這個系統顯示，區塊鏈技術能產生</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可觀的營運和財務效益</a:t>
            </a:r>
            <a:r>
              <a:rPr lang="zh-TW" altLang="zh-TW" sz="1600" dirty="0">
                <a:solidFill>
                  <a:srgbClr val="7030A0"/>
                </a:solidFill>
                <a:latin typeface="Microsoft YaHei" panose="020B0503020204020204" pitchFamily="34" charset="-122"/>
                <a:ea typeface="Microsoft YaHei" panose="020B0503020204020204" pitchFamily="34" charset="-122"/>
              </a:rPr>
              <a:t>，並改善企業與供應商的關係。</a:t>
            </a:r>
            <a:endParaRPr lang="en-US" altLang="zh-TW" sz="1600" dirty="0">
              <a:solidFill>
                <a:srgbClr val="7030A0"/>
              </a:solidFill>
              <a:latin typeface="Microsoft YaHei" panose="020B0503020204020204" pitchFamily="34" charset="-122"/>
              <a:ea typeface="Microsoft YaHei" panose="020B0503020204020204" pitchFamily="34" charset="-122"/>
            </a:endParaRP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90875FE-4BBB-9F15-EC6B-0FCD5D6EA92D}"/>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6868" name="文字方塊 1">
            <a:extLst>
              <a:ext uri="{FF2B5EF4-FFF2-40B4-BE49-F238E27FC236}">
                <a16:creationId xmlns:a16="http://schemas.microsoft.com/office/drawing/2014/main" id="{CD7F0581-9F89-615F-A019-F2297429AA05}"/>
              </a:ext>
            </a:extLst>
          </p:cNvPr>
          <p:cNvSpPr txBox="1">
            <a:spLocks noChangeArrowheads="1"/>
          </p:cNvSpPr>
          <p:nvPr/>
        </p:nvSpPr>
        <p:spPr bwMode="auto">
          <a:xfrm>
            <a:off x="88776" y="0"/>
            <a:ext cx="12103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1800" b="1" dirty="0">
                <a:solidFill>
                  <a:schemeClr val="bg1"/>
                </a:solidFill>
                <a:latin typeface="Georgia" panose="02040502050405020303" pitchFamily="18" charset="0"/>
                <a:ea typeface="新細明體" panose="02020500000000000000" pitchFamily="18" charset="-120"/>
              </a:rPr>
              <a:t>Web 3.0</a:t>
            </a:r>
            <a:r>
              <a:rPr lang="zh-TW" altLang="en-US" sz="1800" b="1" dirty="0">
                <a:solidFill>
                  <a:schemeClr val="bg1"/>
                </a:solidFill>
                <a:latin typeface="Georgia" panose="02040502050405020303" pitchFamily="18" charset="0"/>
                <a:ea typeface="新細明體" panose="02020500000000000000" pitchFamily="18" charset="-120"/>
              </a:rPr>
              <a:t> </a:t>
            </a:r>
            <a:r>
              <a:rPr lang="en-US" altLang="zh-TW" sz="1800" b="1" dirty="0">
                <a:solidFill>
                  <a:schemeClr val="bg1"/>
                </a:solidFill>
                <a:latin typeface="Georgia" panose="02040502050405020303" pitchFamily="18" charset="0"/>
                <a:ea typeface="新細明體" panose="02020500000000000000" pitchFamily="18" charset="-120"/>
              </a:rPr>
              <a:t>:</a:t>
            </a:r>
            <a:r>
              <a:rPr lang="zh-TW" altLang="en-US" sz="1800" b="1" dirty="0">
                <a:solidFill>
                  <a:schemeClr val="bg1"/>
                </a:solidFill>
                <a:latin typeface="Georgia" panose="02040502050405020303" pitchFamily="18" charset="0"/>
                <a:ea typeface="新細明體" panose="02020500000000000000" pitchFamily="18" charset="-120"/>
              </a:rPr>
              <a:t> </a:t>
            </a:r>
            <a:r>
              <a:rPr lang="en-US" altLang="zh-TW" sz="1800" b="1" dirty="0">
                <a:solidFill>
                  <a:schemeClr val="bg1"/>
                </a:solidFill>
                <a:latin typeface="Georgia" panose="02040502050405020303" pitchFamily="18" charset="0"/>
                <a:ea typeface="新細明體" panose="02020500000000000000" pitchFamily="18" charset="-120"/>
              </a:rPr>
              <a:t>How Blockchain Works</a:t>
            </a:r>
            <a:r>
              <a:rPr lang="zh-TW" altLang="en-US" sz="1800" b="1" dirty="0">
                <a:solidFill>
                  <a:schemeClr val="bg1"/>
                </a:solidFill>
                <a:latin typeface="Georgia" panose="02040502050405020303" pitchFamily="18" charset="0"/>
                <a:ea typeface="新細明體" panose="02020500000000000000" pitchFamily="18" charset="-120"/>
              </a:rPr>
              <a:t> </a:t>
            </a:r>
            <a:r>
              <a:rPr lang="en-US" altLang="zh-TW" sz="1800" b="1" dirty="0">
                <a:solidFill>
                  <a:schemeClr val="bg1"/>
                </a:solidFill>
                <a:latin typeface="Georgia" panose="02040502050405020303" pitchFamily="18" charset="0"/>
                <a:ea typeface="新細明體" panose="02020500000000000000" pitchFamily="18" charset="-120"/>
              </a:rPr>
              <a:t>in terms of Smart Contract </a:t>
            </a:r>
            <a:r>
              <a:rPr lang="en-US" altLang="zh-TW" sz="2000" b="1" dirty="0">
                <a:solidFill>
                  <a:schemeClr val="bg1"/>
                </a:solidFill>
                <a:latin typeface="Georgia" panose="02040502050405020303" pitchFamily="18" charset="0"/>
                <a:ea typeface="新細明體" panose="02020500000000000000" pitchFamily="18" charset="-120"/>
              </a:rPr>
              <a:t>(</a:t>
            </a:r>
            <a:r>
              <a:rPr lang="zh-TW" altLang="en-US" sz="2000" b="1" dirty="0">
                <a:solidFill>
                  <a:schemeClr val="bg1"/>
                </a:solidFill>
                <a:latin typeface="Georgia" panose="02040502050405020303" pitchFamily="18" charset="0"/>
                <a:ea typeface="新細明體" panose="02020500000000000000" pitchFamily="18" charset="-120"/>
              </a:rPr>
              <a:t>區塊鏈在智能合約方面如何運作</a:t>
            </a:r>
            <a:r>
              <a:rPr lang="en-US" altLang="zh-TW" sz="2000" b="1" dirty="0">
                <a:solidFill>
                  <a:schemeClr val="bg1"/>
                </a:solidFill>
                <a:latin typeface="Georgia" panose="02040502050405020303" pitchFamily="18" charset="0"/>
                <a:ea typeface="新細明體" panose="02020500000000000000" pitchFamily="18" charset="-120"/>
              </a:rPr>
              <a:t>?) </a:t>
            </a:r>
            <a:endParaRPr lang="en-US" altLang="zh-TW" sz="2400" b="1" dirty="0">
              <a:solidFill>
                <a:schemeClr val="bg1"/>
              </a:solidFill>
              <a:latin typeface="Georgia" panose="02040502050405020303" pitchFamily="18" charset="0"/>
              <a:ea typeface="新細明體" panose="02020500000000000000" pitchFamily="18" charset="-120"/>
            </a:endParaRPr>
          </a:p>
          <a:p>
            <a:pPr>
              <a:spcBef>
                <a:spcPct val="0"/>
              </a:spcBef>
              <a:buClrTx/>
              <a:buSzTx/>
              <a:buFontTx/>
              <a:buNone/>
            </a:pPr>
            <a:r>
              <a:rPr lang="zh-TW" altLang="en-US" b="1" dirty="0">
                <a:solidFill>
                  <a:schemeClr val="bg1"/>
                </a:solidFill>
                <a:latin typeface="Tahoma" panose="020B0604030504040204" pitchFamily="34" charset="0"/>
                <a:ea typeface="新細明體" panose="02020500000000000000" pitchFamily="18" charset="-120"/>
              </a:rPr>
              <a:t>  </a:t>
            </a:r>
            <a:r>
              <a:rPr lang="en-US" altLang="zh-TW" b="1" dirty="0">
                <a:solidFill>
                  <a:schemeClr val="bg1"/>
                </a:solidFill>
                <a:latin typeface="Tahoma" panose="020B0604030504040204" pitchFamily="34" charset="0"/>
                <a:ea typeface="新細明體" panose="02020500000000000000" pitchFamily="18" charset="-120"/>
              </a:rPr>
              <a:t> </a:t>
            </a:r>
            <a:r>
              <a:rPr lang="zh-TW" altLang="en-US" sz="2400" b="1" dirty="0">
                <a:solidFill>
                  <a:schemeClr val="bg1"/>
                </a:solidFill>
                <a:latin typeface="Tahoma" panose="020B0604030504040204" pitchFamily="34" charset="0"/>
                <a:ea typeface="新細明體" panose="02020500000000000000" pitchFamily="18" charset="-120"/>
              </a:rPr>
              <a:t> </a:t>
            </a:r>
            <a:endParaRPr lang="zh-TW" altLang="en-US" b="1" dirty="0">
              <a:solidFill>
                <a:schemeClr val="bg1"/>
              </a:solidFill>
              <a:latin typeface="Tahoma" panose="020B0604030504040204" pitchFamily="34" charset="0"/>
              <a:ea typeface="新細明體" panose="02020500000000000000" pitchFamily="18" charset="-120"/>
            </a:endParaRPr>
          </a:p>
        </p:txBody>
      </p:sp>
      <p:sp>
        <p:nvSpPr>
          <p:cNvPr id="6" name="文字方塊 5">
            <a:extLst>
              <a:ext uri="{FF2B5EF4-FFF2-40B4-BE49-F238E27FC236}">
                <a16:creationId xmlns:a16="http://schemas.microsoft.com/office/drawing/2014/main" id="{7D482372-5EE4-389F-4A7A-BE83B25DF28D}"/>
              </a:ext>
            </a:extLst>
          </p:cNvPr>
          <p:cNvSpPr txBox="1"/>
          <p:nvPr/>
        </p:nvSpPr>
        <p:spPr>
          <a:xfrm>
            <a:off x="286328" y="830996"/>
            <a:ext cx="11571910" cy="5311185"/>
          </a:xfrm>
          <a:prstGeom prst="rect">
            <a:avLst/>
          </a:prstGeom>
          <a:noFill/>
        </p:spPr>
        <p:txBody>
          <a:bodyPr wrap="square" rtlCol="0">
            <a:spAutoFit/>
          </a:bodyPr>
          <a:lstStyle/>
          <a:p>
            <a:r>
              <a:rPr lang="en-US"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智慧合約（</a:t>
            </a:r>
            <a:r>
              <a:rPr lang="en-US"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Smart Contract</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是一種基於</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區塊鏈</a:t>
            </a:r>
            <a:r>
              <a:rPr lang="zh-TW"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技術</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的自動化合約。它是一段代碼，能夠在滿足特定條件時自動執行合約條款，而不需要仲介機構的介入。</a:t>
            </a:r>
            <a:r>
              <a:rPr lang="zh-TW"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智慧合約的運</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行由區塊鏈的去中心化網路保障，因此是公開、透明且不可篡改的。</a:t>
            </a:r>
            <a:endParaRPr lang="zh-TW"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solidFill>
                <a:srgbClr val="7030A0"/>
              </a:solidFill>
            </a:endParaRPr>
          </a:p>
          <a:p>
            <a:r>
              <a:rPr lang="zh-TW" altLang="en-US"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智慧合約的</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主要特點</a:t>
            </a:r>
            <a:r>
              <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自動化執行</a:t>
            </a:r>
            <a:r>
              <a:rPr lang="zh-TW" altLang="en-US"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不可篡改性</a:t>
            </a:r>
            <a:r>
              <a:rPr lang="zh-TW" altLang="en-US"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去中心化</a:t>
            </a:r>
            <a:r>
              <a:rPr lang="en-US"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en-US"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透明性</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 </a:t>
            </a:r>
            <a:endPar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智慧合約的</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工作原理</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t>
            </a:r>
            <a:endPar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智慧合約</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通過程式設計語言（如</a:t>
            </a:r>
            <a:r>
              <a:rPr lang="en-US"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Solidity</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用於乙太坊區塊鏈）編寫，並部署在區塊鏈上。其工作流程通常如下：</a:t>
            </a:r>
          </a:p>
          <a:p>
            <a:r>
              <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 </a:t>
            </a:r>
          </a:p>
          <a:p>
            <a:endParaRPr lang="zh-TW" altLang="zh-TW"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預設條件</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：在</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智慧合約</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中定義好</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觸發條件。例如，</a:t>
            </a:r>
            <a:r>
              <a:rPr lang="en-US"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如果</a:t>
            </a:r>
            <a:r>
              <a:rPr lang="en-US"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A</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支付給</a:t>
            </a:r>
            <a:r>
              <a:rPr lang="en-US"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B</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一定數量的代幣</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t>
            </a:r>
            <a:r>
              <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B</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將向</a:t>
            </a:r>
            <a:r>
              <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發送產品</a:t>
            </a:r>
            <a:r>
              <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t>
            </a:r>
          </a:p>
          <a:p>
            <a:r>
              <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觸發條件</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：當</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觸發條件</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被滿足時（如</a:t>
            </a:r>
            <a:r>
              <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完成支付），</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智慧合約</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會自動執行預定的操作（如</a:t>
            </a:r>
            <a:r>
              <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B</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發貨）。</a:t>
            </a:r>
          </a:p>
          <a:p>
            <a:r>
              <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自動執行</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：一旦</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條件達成</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智慧合約</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會自動執行相關的</a:t>
            </a:r>
            <a:r>
              <a:rPr lang="zh-TW" altLang="zh-TW" sz="1600" kern="100"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代碼邏輯</a:t>
            </a:r>
            <a:r>
              <a:rPr lang="zh-TW"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rPr>
              <a:t>，無需人工作業。</a:t>
            </a:r>
            <a:endPar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kern="100" dirty="0">
              <a:solidFill>
                <a:srgbClr val="7030A0"/>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zh-TW"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智慧合約的實際應用：</a:t>
            </a:r>
            <a:endParaRPr lang="en-US" altLang="zh-TW"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 </a:t>
            </a:r>
            <a:endParaRPr lang="en-US" altLang="zh-TW"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供應鏈管理：追蹤物品從生產到銷售的整個過程，確保資訊透明和可追溯。</a:t>
            </a:r>
            <a:endParaRPr lang="en-US" altLang="zh-TW" sz="1600"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安永（</a:t>
            </a:r>
            <a:r>
              <a:rPr lang="en-US"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EY</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與</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波爾多葡萄酒</a:t>
            </a:r>
            <a:r>
              <a:rPr lang="en-US"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(Bordeaux wine)</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供應鏈管理</a:t>
            </a:r>
            <a:r>
              <a:rPr lang="zh-TW"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智慧合約</a:t>
            </a:r>
            <a:r>
              <a:rPr lang="zh-TW"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內容</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具體細節通常不會公開披露，因為這類合約涉及商業機密和敏感資訊</a:t>
            </a:r>
            <a:r>
              <a:rPr lang="zh-TW"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。不過，我們可以討論一個</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智慧合約</a:t>
            </a:r>
            <a:r>
              <a:rPr lang="zh-TW" altLang="zh-TW" sz="1600" b="1"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在這種供應鏈管理中的結構和功能</a:t>
            </a:r>
            <a:r>
              <a:rPr lang="zh-TW" altLang="zh-TW" sz="1600" b="1" kern="100"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，推測它可能包括哪些邏輯和代碼。</a:t>
            </a:r>
            <a:endParaRPr lang="zh-TW" altLang="zh-TW" kern="1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90875FE-4BBB-9F15-EC6B-0FCD5D6EA92D}"/>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6868" name="文字方塊 1">
            <a:extLst>
              <a:ext uri="{FF2B5EF4-FFF2-40B4-BE49-F238E27FC236}">
                <a16:creationId xmlns:a16="http://schemas.microsoft.com/office/drawing/2014/main" id="{CD7F0581-9F89-615F-A019-F2297429AA05}"/>
              </a:ext>
            </a:extLst>
          </p:cNvPr>
          <p:cNvSpPr txBox="1">
            <a:spLocks noChangeArrowheads="1"/>
          </p:cNvSpPr>
          <p:nvPr/>
        </p:nvSpPr>
        <p:spPr bwMode="auto">
          <a:xfrm>
            <a:off x="88776" y="0"/>
            <a:ext cx="12103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1800" b="1" dirty="0">
                <a:solidFill>
                  <a:schemeClr val="bg1"/>
                </a:solidFill>
                <a:latin typeface="Georgia" panose="02040502050405020303" pitchFamily="18" charset="0"/>
                <a:ea typeface="新細明體" panose="02020500000000000000" pitchFamily="18" charset="-120"/>
              </a:rPr>
              <a:t>Web 3.0</a:t>
            </a:r>
            <a:r>
              <a:rPr lang="zh-TW" altLang="en-US" sz="1800" b="1" dirty="0">
                <a:solidFill>
                  <a:schemeClr val="bg1"/>
                </a:solidFill>
                <a:latin typeface="Georgia" panose="02040502050405020303" pitchFamily="18" charset="0"/>
                <a:ea typeface="新細明體" panose="02020500000000000000" pitchFamily="18" charset="-120"/>
              </a:rPr>
              <a:t> </a:t>
            </a:r>
            <a:r>
              <a:rPr lang="en-US" altLang="zh-TW" sz="1800" b="1" dirty="0">
                <a:solidFill>
                  <a:schemeClr val="bg1"/>
                </a:solidFill>
                <a:latin typeface="Georgia" panose="02040502050405020303" pitchFamily="18" charset="0"/>
                <a:ea typeface="新細明體" panose="02020500000000000000" pitchFamily="18" charset="-120"/>
              </a:rPr>
              <a:t>:</a:t>
            </a:r>
            <a:r>
              <a:rPr lang="zh-TW" altLang="en-US" sz="1800" b="1" dirty="0">
                <a:solidFill>
                  <a:schemeClr val="bg1"/>
                </a:solidFill>
                <a:latin typeface="Georgia" panose="02040502050405020303" pitchFamily="18" charset="0"/>
                <a:ea typeface="新細明體" panose="02020500000000000000" pitchFamily="18" charset="-120"/>
              </a:rPr>
              <a:t> </a:t>
            </a:r>
            <a:r>
              <a:rPr lang="en-US" altLang="zh-TW" sz="1800" b="1" dirty="0">
                <a:solidFill>
                  <a:schemeClr val="bg1"/>
                </a:solidFill>
                <a:latin typeface="Georgia" panose="02040502050405020303" pitchFamily="18" charset="0"/>
                <a:ea typeface="新細明體" panose="02020500000000000000" pitchFamily="18" charset="-120"/>
              </a:rPr>
              <a:t>How Blockchain Works</a:t>
            </a:r>
            <a:r>
              <a:rPr lang="zh-TW" altLang="en-US" sz="1800" b="1" dirty="0">
                <a:solidFill>
                  <a:schemeClr val="bg1"/>
                </a:solidFill>
                <a:latin typeface="Georgia" panose="02040502050405020303" pitchFamily="18" charset="0"/>
                <a:ea typeface="新細明體" panose="02020500000000000000" pitchFamily="18" charset="-120"/>
              </a:rPr>
              <a:t> </a:t>
            </a:r>
            <a:r>
              <a:rPr lang="en-US" altLang="zh-TW" sz="1800" b="1" dirty="0">
                <a:solidFill>
                  <a:schemeClr val="bg1"/>
                </a:solidFill>
                <a:latin typeface="Georgia" panose="02040502050405020303" pitchFamily="18" charset="0"/>
                <a:ea typeface="新細明體" panose="02020500000000000000" pitchFamily="18" charset="-120"/>
              </a:rPr>
              <a:t>in terms of Smart Contract </a:t>
            </a:r>
            <a:r>
              <a:rPr lang="en-US" altLang="zh-TW" sz="2000" b="1" dirty="0">
                <a:solidFill>
                  <a:schemeClr val="bg1"/>
                </a:solidFill>
                <a:latin typeface="Georgia" panose="02040502050405020303" pitchFamily="18" charset="0"/>
                <a:ea typeface="新細明體" panose="02020500000000000000" pitchFamily="18" charset="-120"/>
              </a:rPr>
              <a:t>(</a:t>
            </a:r>
            <a:r>
              <a:rPr lang="zh-TW" altLang="en-US" sz="2000" b="1" dirty="0">
                <a:solidFill>
                  <a:schemeClr val="bg1"/>
                </a:solidFill>
                <a:latin typeface="Georgia" panose="02040502050405020303" pitchFamily="18" charset="0"/>
                <a:ea typeface="新細明體" panose="02020500000000000000" pitchFamily="18" charset="-120"/>
              </a:rPr>
              <a:t>區塊鏈在智能合約方面如何運作</a:t>
            </a:r>
            <a:r>
              <a:rPr lang="en-US" altLang="zh-TW" sz="2000" b="1" dirty="0">
                <a:solidFill>
                  <a:schemeClr val="bg1"/>
                </a:solidFill>
                <a:latin typeface="Georgia" panose="02040502050405020303" pitchFamily="18" charset="0"/>
                <a:ea typeface="新細明體" panose="02020500000000000000" pitchFamily="18" charset="-120"/>
              </a:rPr>
              <a:t>?) </a:t>
            </a:r>
            <a:endParaRPr lang="en-US" altLang="zh-TW" sz="2400" b="1" dirty="0">
              <a:solidFill>
                <a:schemeClr val="bg1"/>
              </a:solidFill>
              <a:latin typeface="Georgia" panose="02040502050405020303" pitchFamily="18" charset="0"/>
              <a:ea typeface="新細明體" panose="02020500000000000000" pitchFamily="18" charset="-120"/>
            </a:endParaRPr>
          </a:p>
          <a:p>
            <a:pPr>
              <a:spcBef>
                <a:spcPct val="0"/>
              </a:spcBef>
              <a:buClrTx/>
              <a:buSzTx/>
              <a:buFontTx/>
              <a:buNone/>
            </a:pPr>
            <a:r>
              <a:rPr lang="zh-TW" altLang="en-US" b="1" dirty="0">
                <a:solidFill>
                  <a:schemeClr val="bg1"/>
                </a:solidFill>
                <a:latin typeface="Tahoma" panose="020B0604030504040204" pitchFamily="34" charset="0"/>
                <a:ea typeface="新細明體" panose="02020500000000000000" pitchFamily="18" charset="-120"/>
              </a:rPr>
              <a:t>  </a:t>
            </a:r>
            <a:r>
              <a:rPr lang="en-US" altLang="zh-TW" b="1" dirty="0">
                <a:solidFill>
                  <a:schemeClr val="bg1"/>
                </a:solidFill>
                <a:latin typeface="Tahoma" panose="020B0604030504040204" pitchFamily="34" charset="0"/>
                <a:ea typeface="新細明體" panose="02020500000000000000" pitchFamily="18" charset="-120"/>
              </a:rPr>
              <a:t> </a:t>
            </a:r>
            <a:r>
              <a:rPr lang="zh-TW" altLang="en-US" sz="2400" b="1" dirty="0">
                <a:solidFill>
                  <a:schemeClr val="bg1"/>
                </a:solidFill>
                <a:latin typeface="Tahoma" panose="020B0604030504040204" pitchFamily="34" charset="0"/>
                <a:ea typeface="新細明體" panose="02020500000000000000" pitchFamily="18" charset="-120"/>
              </a:rPr>
              <a:t> </a:t>
            </a:r>
            <a:endParaRPr lang="zh-TW" altLang="en-US" b="1" dirty="0">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F98D218D-CCCE-E150-B3F2-EE4407120DE7}"/>
              </a:ext>
            </a:extLst>
          </p:cNvPr>
          <p:cNvSpPr txBox="1"/>
          <p:nvPr/>
        </p:nvSpPr>
        <p:spPr>
          <a:xfrm>
            <a:off x="365760" y="331428"/>
            <a:ext cx="11629016" cy="1169551"/>
          </a:xfrm>
          <a:prstGeom prst="rect">
            <a:avLst/>
          </a:prstGeom>
          <a:noFill/>
        </p:spPr>
        <p:txBody>
          <a:bodyPr wrap="square" rtlCol="0">
            <a:spAutoFit/>
          </a:bodyPr>
          <a:lstStyle/>
          <a:p>
            <a:r>
              <a:rPr lang="en-US" altLang="zh-TW" sz="1600" b="1" dirty="0">
                <a:solidFill>
                  <a:srgbClr val="003399"/>
                </a:solidFill>
              </a:rPr>
              <a:t>                                  </a:t>
            </a:r>
            <a:r>
              <a:rPr lang="zh-TW" altLang="zh-TW" b="1" dirty="0">
                <a:highlight>
                  <a:srgbClr val="FFFF00"/>
                </a:highlight>
              </a:rPr>
              <a:t>可能的智慧合約邏輯示例</a:t>
            </a:r>
            <a:endParaRPr lang="zh-TW" altLang="zh-TW" dirty="0">
              <a:highlight>
                <a:srgbClr val="FFFF00"/>
              </a:highlight>
            </a:endParaRPr>
          </a:p>
          <a:p>
            <a:r>
              <a:rPr lang="en-US" altLang="zh-TW" b="1" dirty="0"/>
              <a:t>1. </a:t>
            </a:r>
            <a:r>
              <a:rPr lang="zh-TW" altLang="zh-TW" b="1" dirty="0">
                <a:highlight>
                  <a:srgbClr val="FFFF00"/>
                </a:highlight>
              </a:rPr>
              <a:t>合同初始化</a:t>
            </a:r>
            <a:endParaRPr lang="zh-TW" altLang="zh-TW" dirty="0">
              <a:highlight>
                <a:srgbClr val="FFFF00"/>
              </a:highlight>
            </a:endParaRPr>
          </a:p>
          <a:p>
            <a:r>
              <a:rPr lang="zh-TW" altLang="en-US" b="1" dirty="0">
                <a:solidFill>
                  <a:srgbClr val="003399"/>
                </a:solidFill>
              </a:rPr>
              <a:t>        </a:t>
            </a:r>
            <a:r>
              <a:rPr lang="zh-TW" altLang="zh-TW" b="1" dirty="0">
                <a:solidFill>
                  <a:srgbClr val="003399"/>
                </a:solidFill>
              </a:rPr>
              <a:t>每</a:t>
            </a:r>
            <a:r>
              <a:rPr lang="zh-TW" altLang="zh-TW" sz="1600" b="1" dirty="0">
                <a:solidFill>
                  <a:srgbClr val="003399"/>
                </a:solidFill>
              </a:rPr>
              <a:t>批</a:t>
            </a:r>
            <a:r>
              <a:rPr lang="zh-TW" altLang="zh-TW" sz="1600" b="1" dirty="0">
                <a:solidFill>
                  <a:srgbClr val="003399"/>
                </a:solidFill>
                <a:highlight>
                  <a:srgbClr val="FFFF00"/>
                </a:highlight>
              </a:rPr>
              <a:t>波爾多葡萄酒</a:t>
            </a:r>
            <a:r>
              <a:rPr lang="zh-TW" altLang="zh-TW" sz="1600" b="1" dirty="0">
                <a:solidFill>
                  <a:srgbClr val="003399"/>
                </a:solidFill>
              </a:rPr>
              <a:t>的生產</a:t>
            </a:r>
            <a:r>
              <a:rPr lang="zh-TW" altLang="zh-TW" sz="1600" b="1" dirty="0">
                <a:solidFill>
                  <a:srgbClr val="003399"/>
                </a:solidFill>
                <a:highlight>
                  <a:srgbClr val="FFFF00"/>
                </a:highlight>
              </a:rPr>
              <a:t>都會生成一個智慧合約，包含批次資訊、葡萄園位置、生產日期</a:t>
            </a:r>
            <a:r>
              <a:rPr lang="zh-TW" altLang="zh-TW" sz="1600" b="1" dirty="0">
                <a:solidFill>
                  <a:srgbClr val="003399"/>
                </a:solidFill>
              </a:rPr>
              <a:t>、釀造方法等詳細資料。初始化合約時，相關的供應鏈各方（葡萄園、物流公司、零售商等）會被記錄為參與方。</a:t>
            </a:r>
            <a:endParaRPr lang="zh-TW" altLang="en-US" dirty="0"/>
          </a:p>
        </p:txBody>
      </p:sp>
      <p:pic>
        <p:nvPicPr>
          <p:cNvPr id="3" name="圖片 2">
            <a:extLst>
              <a:ext uri="{FF2B5EF4-FFF2-40B4-BE49-F238E27FC236}">
                <a16:creationId xmlns:a16="http://schemas.microsoft.com/office/drawing/2014/main" id="{26C6A82A-9B32-17F9-7716-A047E13871D0}"/>
              </a:ext>
            </a:extLst>
          </p:cNvPr>
          <p:cNvPicPr>
            <a:picLocks noChangeAspect="1"/>
          </p:cNvPicPr>
          <p:nvPr/>
        </p:nvPicPr>
        <p:blipFill>
          <a:blip r:embed="rId3"/>
          <a:srcRect l="31261" t="66549" r="35819" b="6430"/>
          <a:stretch/>
        </p:blipFill>
        <p:spPr>
          <a:xfrm>
            <a:off x="458436" y="1500979"/>
            <a:ext cx="5485329" cy="2532541"/>
          </a:xfrm>
          <a:prstGeom prst="rect">
            <a:avLst/>
          </a:prstGeom>
        </p:spPr>
      </p:pic>
      <p:sp>
        <p:nvSpPr>
          <p:cNvPr id="5" name="文字方塊 4">
            <a:extLst>
              <a:ext uri="{FF2B5EF4-FFF2-40B4-BE49-F238E27FC236}">
                <a16:creationId xmlns:a16="http://schemas.microsoft.com/office/drawing/2014/main" id="{699DA50F-899C-4C98-CF37-E187E002AFF6}"/>
              </a:ext>
            </a:extLst>
          </p:cNvPr>
          <p:cNvSpPr txBox="1"/>
          <p:nvPr/>
        </p:nvSpPr>
        <p:spPr>
          <a:xfrm>
            <a:off x="476025" y="4088398"/>
            <a:ext cx="11408485" cy="892552"/>
          </a:xfrm>
          <a:prstGeom prst="rect">
            <a:avLst/>
          </a:prstGeom>
          <a:noFill/>
        </p:spPr>
        <p:txBody>
          <a:bodyPr wrap="square" rtlCol="0">
            <a:spAutoFit/>
          </a:bodyPr>
          <a:lstStyle/>
          <a:p>
            <a:r>
              <a:rPr lang="en-US" altLang="zh-TW" b="1" dirty="0"/>
              <a:t>2. </a:t>
            </a:r>
            <a:r>
              <a:rPr lang="zh-TW" altLang="zh-TW" b="1" dirty="0">
                <a:highlight>
                  <a:srgbClr val="FFFF00"/>
                </a:highlight>
              </a:rPr>
              <a:t>追蹤和驗證</a:t>
            </a:r>
            <a:endParaRPr lang="zh-TW" altLang="zh-TW" dirty="0">
              <a:highlight>
                <a:srgbClr val="FFFF00"/>
              </a:highlight>
            </a:endParaRPr>
          </a:p>
          <a:p>
            <a:r>
              <a:rPr lang="zh-TW" altLang="en-US" dirty="0">
                <a:solidFill>
                  <a:srgbClr val="003399"/>
                </a:solidFill>
              </a:rPr>
              <a:t>        </a:t>
            </a:r>
            <a:r>
              <a:rPr lang="zh-TW" altLang="zh-TW" sz="1600" dirty="0">
                <a:solidFill>
                  <a:srgbClr val="003399"/>
                </a:solidFill>
              </a:rPr>
              <a:t>當葡萄酒</a:t>
            </a:r>
            <a:r>
              <a:rPr lang="zh-TW" altLang="zh-TW" sz="1600" dirty="0">
                <a:solidFill>
                  <a:srgbClr val="003399"/>
                </a:solidFill>
                <a:highlight>
                  <a:srgbClr val="FFFF00"/>
                </a:highlight>
              </a:rPr>
              <a:t>從一個環節（如生產、運輸）移動到下一個環節時，智慧合約會更新狀態</a:t>
            </a:r>
            <a:r>
              <a:rPr lang="zh-TW" altLang="zh-TW" sz="1600" dirty="0">
                <a:solidFill>
                  <a:srgbClr val="003399"/>
                </a:solidFill>
              </a:rPr>
              <a:t>。這一部分可以</a:t>
            </a:r>
            <a:r>
              <a:rPr lang="zh-TW" altLang="zh-TW" sz="1600" dirty="0">
                <a:solidFill>
                  <a:srgbClr val="003399"/>
                </a:solidFill>
                <a:highlight>
                  <a:srgbClr val="FFFF00"/>
                </a:highlight>
              </a:rPr>
              <a:t>通過物聯網設備或手動輸入的方式</a:t>
            </a:r>
            <a:r>
              <a:rPr lang="zh-TW" altLang="zh-TW" sz="1600" dirty="0">
                <a:solidFill>
                  <a:srgbClr val="003399"/>
                </a:solidFill>
              </a:rPr>
              <a:t>上傳相關資訊。</a:t>
            </a:r>
            <a:endParaRPr lang="zh-TW" altLang="en-US" dirty="0">
              <a:solidFill>
                <a:srgbClr val="003399"/>
              </a:solidFill>
            </a:endParaRPr>
          </a:p>
        </p:txBody>
      </p:sp>
      <p:pic>
        <p:nvPicPr>
          <p:cNvPr id="7" name="圖片 6">
            <a:extLst>
              <a:ext uri="{FF2B5EF4-FFF2-40B4-BE49-F238E27FC236}">
                <a16:creationId xmlns:a16="http://schemas.microsoft.com/office/drawing/2014/main" id="{F9B34A61-F914-2A5C-4488-9DB98BB2BFD2}"/>
              </a:ext>
            </a:extLst>
          </p:cNvPr>
          <p:cNvPicPr>
            <a:picLocks noChangeAspect="1"/>
          </p:cNvPicPr>
          <p:nvPr/>
        </p:nvPicPr>
        <p:blipFill>
          <a:blip r:embed="rId4"/>
          <a:srcRect l="31261" t="31387" r="36549" b="48819"/>
          <a:stretch/>
        </p:blipFill>
        <p:spPr>
          <a:xfrm>
            <a:off x="578891" y="4980950"/>
            <a:ext cx="5244420" cy="1813979"/>
          </a:xfrm>
          <a:prstGeom prst="rect">
            <a:avLst/>
          </a:prstGeom>
        </p:spPr>
      </p:pic>
      <p:sp>
        <p:nvSpPr>
          <p:cNvPr id="6" name="文字方塊 5">
            <a:extLst>
              <a:ext uri="{FF2B5EF4-FFF2-40B4-BE49-F238E27FC236}">
                <a16:creationId xmlns:a16="http://schemas.microsoft.com/office/drawing/2014/main" id="{AAC54944-71C8-D049-EC9B-CD0EDD129912}"/>
              </a:ext>
            </a:extLst>
          </p:cNvPr>
          <p:cNvSpPr txBox="1"/>
          <p:nvPr/>
        </p:nvSpPr>
        <p:spPr>
          <a:xfrm>
            <a:off x="6096000" y="1832406"/>
            <a:ext cx="5898776" cy="2308324"/>
          </a:xfrm>
          <a:prstGeom prst="rect">
            <a:avLst/>
          </a:prstGeom>
          <a:noFill/>
        </p:spPr>
        <p:txBody>
          <a:bodyPr wrap="square" rtlCol="0">
            <a:spAutoFit/>
          </a:bodyPr>
          <a:lstStyle/>
          <a:p>
            <a:r>
              <a:rPr lang="zh-TW" altLang="en-US" sz="1600" b="1" dirty="0">
                <a:solidFill>
                  <a:srgbClr val="003399"/>
                </a:solidFill>
              </a:rPr>
              <a:t> 常見平台</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rPr>
              <a:t>Ethereum</a:t>
            </a:r>
            <a:r>
              <a:rPr lang="zh-TW" altLang="en-US" sz="1600" b="1" dirty="0">
                <a:solidFill>
                  <a:srgbClr val="003399"/>
                </a:solidFill>
              </a:rPr>
              <a:t>（以太坊）</a:t>
            </a:r>
            <a:endParaRPr lang="en-US" altLang="zh-TW" sz="1600" b="1" dirty="0">
              <a:solidFill>
                <a:srgbClr val="003399"/>
              </a:solidFill>
            </a:endParaRPr>
          </a:p>
          <a:p>
            <a:endParaRPr lang="zh-TW" altLang="en-US" sz="1600" b="1" dirty="0">
              <a:solidFill>
                <a:srgbClr val="003399"/>
              </a:solidFill>
            </a:endParaRPr>
          </a:p>
          <a:p>
            <a:r>
              <a:rPr lang="zh-TW" altLang="en-US" sz="1600" b="1" dirty="0">
                <a:solidFill>
                  <a:srgbClr val="003399"/>
                </a:solidFill>
              </a:rPr>
              <a:t> 其對應的語言： 主要語言：</a:t>
            </a:r>
            <a:r>
              <a:rPr lang="en-US" altLang="zh-TW" sz="1600" b="1" dirty="0">
                <a:solidFill>
                  <a:srgbClr val="003399"/>
                </a:solidFill>
                <a:highlight>
                  <a:srgbClr val="FFFF00"/>
                </a:highlight>
              </a:rPr>
              <a:t>Solidity</a:t>
            </a:r>
            <a:r>
              <a:rPr lang="zh-TW" altLang="en-US" sz="1600" b="1" dirty="0">
                <a:solidFill>
                  <a:srgbClr val="003399"/>
                </a:solidFill>
              </a:rPr>
              <a:t>（最廣泛使用）</a:t>
            </a:r>
            <a:r>
              <a:rPr lang="en-US" altLang="zh-TW" sz="1600" b="1" dirty="0">
                <a:solidFill>
                  <a:srgbClr val="003399"/>
                </a:solidFill>
              </a:rPr>
              <a:t> </a:t>
            </a:r>
            <a:r>
              <a:rPr lang="zh-TW" altLang="en-US" sz="1600" b="1" dirty="0">
                <a:solidFill>
                  <a:srgbClr val="003399"/>
                </a:solidFill>
                <a:highlight>
                  <a:srgbClr val="FFFF00"/>
                </a:highlight>
              </a:rPr>
              <a:t>類似 </a:t>
            </a:r>
            <a:r>
              <a:rPr lang="en-US" altLang="zh-TW" sz="1600" b="1" dirty="0">
                <a:solidFill>
                  <a:srgbClr val="003399"/>
                </a:solidFill>
                <a:highlight>
                  <a:srgbClr val="FFFF00"/>
                </a:highlight>
              </a:rPr>
              <a:t>JavaScript</a:t>
            </a:r>
            <a:r>
              <a:rPr lang="zh-TW" altLang="en-US" sz="1600" b="1" dirty="0">
                <a:solidFill>
                  <a:srgbClr val="003399"/>
                </a:solidFill>
              </a:rPr>
              <a:t>，</a:t>
            </a:r>
            <a:r>
              <a:rPr lang="zh-TW" altLang="en-US" sz="1600" b="1" dirty="0">
                <a:solidFill>
                  <a:srgbClr val="003399"/>
                </a:solidFill>
                <a:highlight>
                  <a:srgbClr val="FFFF00"/>
                </a:highlight>
              </a:rPr>
              <a:t>專為撰寫智慧合約而設計</a:t>
            </a:r>
            <a:r>
              <a:rPr lang="zh-TW" altLang="en-US" sz="1600" b="1" dirty="0">
                <a:solidFill>
                  <a:srgbClr val="003399"/>
                </a:solidFill>
              </a:rPr>
              <a:t>。</a:t>
            </a:r>
            <a:r>
              <a:rPr lang="en-US" altLang="zh-TW" sz="1600" b="1" dirty="0">
                <a:solidFill>
                  <a:srgbClr val="003399"/>
                </a:solidFill>
              </a:rPr>
              <a:t> </a:t>
            </a:r>
            <a:r>
              <a:rPr lang="zh-TW" altLang="en-US" sz="1600" b="1" dirty="0">
                <a:solidFill>
                  <a:srgbClr val="003399"/>
                </a:solidFill>
              </a:rPr>
              <a:t>有大量的開發工具與資源支援。</a:t>
            </a:r>
            <a:endParaRPr lang="en-US" altLang="zh-TW" sz="1600" b="1" dirty="0">
              <a:solidFill>
                <a:srgbClr val="003399"/>
              </a:solidFill>
            </a:endParaRPr>
          </a:p>
          <a:p>
            <a:endParaRPr lang="en-US" altLang="zh-TW" sz="1600" b="1" dirty="0">
              <a:solidFill>
                <a:srgbClr val="003399"/>
              </a:solidFill>
            </a:endParaRPr>
          </a:p>
          <a:p>
            <a:r>
              <a:rPr lang="zh-TW" altLang="en-US" sz="1600" b="1" dirty="0">
                <a:solidFill>
                  <a:srgbClr val="003399"/>
                </a:solidFill>
              </a:rPr>
              <a:t>要查看</a:t>
            </a:r>
            <a:r>
              <a:rPr lang="zh-TW" altLang="en-US" sz="1600" b="1" dirty="0">
                <a:solidFill>
                  <a:srgbClr val="003399"/>
                </a:solidFill>
                <a:highlight>
                  <a:srgbClr val="FFFF00"/>
                </a:highlight>
              </a:rPr>
              <a:t>智慧合約</a:t>
            </a:r>
            <a:r>
              <a:rPr lang="zh-TW" altLang="en-US" sz="1600" b="1" dirty="0">
                <a:solidFill>
                  <a:srgbClr val="003399"/>
                </a:solidFill>
              </a:rPr>
              <a:t>的內容，通常可以透過使用</a:t>
            </a:r>
            <a:r>
              <a:rPr lang="zh-TW" altLang="en-US" sz="1600" b="1" dirty="0">
                <a:solidFill>
                  <a:srgbClr val="003399"/>
                </a:solidFill>
                <a:highlight>
                  <a:srgbClr val="FFFF00"/>
                </a:highlight>
              </a:rPr>
              <a:t>區塊鏈瀏覽器（例如 </a:t>
            </a:r>
            <a:r>
              <a:rPr lang="en-US" altLang="zh-TW" sz="1600" b="1" dirty="0" err="1">
                <a:solidFill>
                  <a:srgbClr val="003399"/>
                </a:solidFill>
                <a:highlight>
                  <a:srgbClr val="FFFF00"/>
                </a:highlight>
              </a:rPr>
              <a:t>Etherscan</a:t>
            </a:r>
            <a:r>
              <a:rPr lang="zh-TW" altLang="en-US" sz="1600" b="1" dirty="0">
                <a:solidFill>
                  <a:srgbClr val="003399"/>
                </a:solidFill>
                <a:highlight>
                  <a:srgbClr val="FFFF00"/>
                </a:highlight>
              </a:rPr>
              <a:t>） </a:t>
            </a:r>
            <a:r>
              <a:rPr lang="zh-TW" altLang="en-US" sz="1600" b="1" dirty="0">
                <a:solidFill>
                  <a:srgbClr val="003399"/>
                </a:solidFill>
              </a:rPr>
              <a:t>視你使用的區塊鏈（如 </a:t>
            </a:r>
            <a:r>
              <a:rPr lang="en-US" altLang="zh-TW" sz="1600" b="1" dirty="0">
                <a:solidFill>
                  <a:srgbClr val="003399"/>
                </a:solidFill>
              </a:rPr>
              <a:t>Ethereum</a:t>
            </a:r>
            <a:r>
              <a:rPr lang="zh-TW" altLang="en-US" sz="1600" b="1" dirty="0">
                <a:solidFill>
                  <a:srgbClr val="003399"/>
                </a:solidFill>
              </a:rPr>
              <a:t>、</a:t>
            </a:r>
            <a:r>
              <a:rPr lang="en-US" altLang="zh-TW" sz="1600" b="1" dirty="0">
                <a:solidFill>
                  <a:srgbClr val="003399"/>
                </a:solidFill>
              </a:rPr>
              <a:t>BSC</a:t>
            </a:r>
            <a:r>
              <a:rPr lang="zh-TW" altLang="en-US" sz="1600" b="1" dirty="0">
                <a:solidFill>
                  <a:srgbClr val="003399"/>
                </a:solidFill>
              </a:rPr>
              <a:t>、</a:t>
            </a:r>
            <a:r>
              <a:rPr lang="en-US" altLang="zh-TW" sz="1600" b="1" dirty="0">
                <a:solidFill>
                  <a:srgbClr val="003399"/>
                </a:solidFill>
              </a:rPr>
              <a:t>Polygon </a:t>
            </a:r>
            <a:r>
              <a:rPr lang="zh-TW" altLang="en-US" sz="1600" b="1" dirty="0">
                <a:solidFill>
                  <a:srgbClr val="003399"/>
                </a:solidFill>
              </a:rPr>
              <a:t>等）而定</a:t>
            </a:r>
          </a:p>
        </p:txBody>
      </p:sp>
    </p:spTree>
    <p:extLst>
      <p:ext uri="{BB962C8B-B14F-4D97-AF65-F5344CB8AC3E}">
        <p14:creationId xmlns:p14="http://schemas.microsoft.com/office/powerpoint/2010/main" val="163745157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90875FE-4BBB-9F15-EC6B-0FCD5D6EA92D}"/>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6868" name="文字方塊 1">
            <a:extLst>
              <a:ext uri="{FF2B5EF4-FFF2-40B4-BE49-F238E27FC236}">
                <a16:creationId xmlns:a16="http://schemas.microsoft.com/office/drawing/2014/main" id="{CD7F0581-9F89-615F-A019-F2297429AA05}"/>
              </a:ext>
            </a:extLst>
          </p:cNvPr>
          <p:cNvSpPr txBox="1">
            <a:spLocks noChangeArrowheads="1"/>
          </p:cNvSpPr>
          <p:nvPr/>
        </p:nvSpPr>
        <p:spPr bwMode="auto">
          <a:xfrm>
            <a:off x="88776" y="0"/>
            <a:ext cx="12103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1800" b="1" dirty="0">
                <a:solidFill>
                  <a:schemeClr val="bg1"/>
                </a:solidFill>
                <a:latin typeface="Georgia" panose="02040502050405020303" pitchFamily="18" charset="0"/>
                <a:ea typeface="新細明體" panose="02020500000000000000" pitchFamily="18" charset="-120"/>
              </a:rPr>
              <a:t>Web 3.0</a:t>
            </a:r>
            <a:r>
              <a:rPr lang="zh-TW" altLang="en-US" sz="1800" b="1" dirty="0">
                <a:solidFill>
                  <a:schemeClr val="bg1"/>
                </a:solidFill>
                <a:latin typeface="Georgia" panose="02040502050405020303" pitchFamily="18" charset="0"/>
                <a:ea typeface="新細明體" panose="02020500000000000000" pitchFamily="18" charset="-120"/>
              </a:rPr>
              <a:t> </a:t>
            </a:r>
            <a:r>
              <a:rPr lang="en-US" altLang="zh-TW" sz="1800" b="1" dirty="0">
                <a:solidFill>
                  <a:schemeClr val="bg1"/>
                </a:solidFill>
                <a:latin typeface="Georgia" panose="02040502050405020303" pitchFamily="18" charset="0"/>
                <a:ea typeface="新細明體" panose="02020500000000000000" pitchFamily="18" charset="-120"/>
              </a:rPr>
              <a:t>:</a:t>
            </a:r>
            <a:r>
              <a:rPr lang="zh-TW" altLang="en-US" sz="1800" b="1" dirty="0">
                <a:solidFill>
                  <a:schemeClr val="bg1"/>
                </a:solidFill>
                <a:latin typeface="Georgia" panose="02040502050405020303" pitchFamily="18" charset="0"/>
                <a:ea typeface="新細明體" panose="02020500000000000000" pitchFamily="18" charset="-120"/>
              </a:rPr>
              <a:t> </a:t>
            </a:r>
            <a:r>
              <a:rPr lang="en-US" altLang="zh-TW" sz="1800" b="1" dirty="0">
                <a:solidFill>
                  <a:schemeClr val="bg1"/>
                </a:solidFill>
                <a:latin typeface="Georgia" panose="02040502050405020303" pitchFamily="18" charset="0"/>
                <a:ea typeface="新細明體" panose="02020500000000000000" pitchFamily="18" charset="-120"/>
              </a:rPr>
              <a:t>How Blockchain Works</a:t>
            </a:r>
            <a:r>
              <a:rPr lang="zh-TW" altLang="en-US" sz="1800" b="1" dirty="0">
                <a:solidFill>
                  <a:schemeClr val="bg1"/>
                </a:solidFill>
                <a:latin typeface="Georgia" panose="02040502050405020303" pitchFamily="18" charset="0"/>
                <a:ea typeface="新細明體" panose="02020500000000000000" pitchFamily="18" charset="-120"/>
              </a:rPr>
              <a:t> </a:t>
            </a:r>
            <a:r>
              <a:rPr lang="en-US" altLang="zh-TW" sz="1800" b="1" dirty="0">
                <a:solidFill>
                  <a:schemeClr val="bg1"/>
                </a:solidFill>
                <a:latin typeface="Georgia" panose="02040502050405020303" pitchFamily="18" charset="0"/>
                <a:ea typeface="新細明體" panose="02020500000000000000" pitchFamily="18" charset="-120"/>
              </a:rPr>
              <a:t>in terms of Smart Contract </a:t>
            </a:r>
            <a:r>
              <a:rPr lang="en-US" altLang="zh-TW" sz="2000" b="1" dirty="0">
                <a:solidFill>
                  <a:schemeClr val="bg1"/>
                </a:solidFill>
                <a:latin typeface="Georgia" panose="02040502050405020303" pitchFamily="18" charset="0"/>
                <a:ea typeface="新細明體" panose="02020500000000000000" pitchFamily="18" charset="-120"/>
              </a:rPr>
              <a:t>(</a:t>
            </a:r>
            <a:r>
              <a:rPr lang="zh-TW" altLang="en-US" sz="2000" b="1" dirty="0">
                <a:solidFill>
                  <a:schemeClr val="bg1"/>
                </a:solidFill>
                <a:latin typeface="Georgia" panose="02040502050405020303" pitchFamily="18" charset="0"/>
                <a:ea typeface="新細明體" panose="02020500000000000000" pitchFamily="18" charset="-120"/>
              </a:rPr>
              <a:t>區塊鏈在智能合約方面如何運作</a:t>
            </a:r>
            <a:r>
              <a:rPr lang="en-US" altLang="zh-TW" sz="2000" b="1" dirty="0">
                <a:solidFill>
                  <a:schemeClr val="bg1"/>
                </a:solidFill>
                <a:latin typeface="Georgia" panose="02040502050405020303" pitchFamily="18" charset="0"/>
                <a:ea typeface="新細明體" panose="02020500000000000000" pitchFamily="18" charset="-120"/>
              </a:rPr>
              <a:t>?) </a:t>
            </a:r>
            <a:endParaRPr lang="en-US" altLang="zh-TW" sz="2400" b="1" dirty="0">
              <a:solidFill>
                <a:schemeClr val="bg1"/>
              </a:solidFill>
              <a:latin typeface="Georgia" panose="02040502050405020303" pitchFamily="18" charset="0"/>
              <a:ea typeface="新細明體" panose="02020500000000000000" pitchFamily="18" charset="-120"/>
            </a:endParaRPr>
          </a:p>
          <a:p>
            <a:pPr>
              <a:spcBef>
                <a:spcPct val="0"/>
              </a:spcBef>
              <a:buClrTx/>
              <a:buSzTx/>
              <a:buFontTx/>
              <a:buNone/>
            </a:pPr>
            <a:r>
              <a:rPr lang="zh-TW" altLang="en-US" b="1" dirty="0">
                <a:solidFill>
                  <a:schemeClr val="bg1"/>
                </a:solidFill>
                <a:latin typeface="Tahoma" panose="020B0604030504040204" pitchFamily="34" charset="0"/>
                <a:ea typeface="新細明體" panose="02020500000000000000" pitchFamily="18" charset="-120"/>
              </a:rPr>
              <a:t>  </a:t>
            </a:r>
            <a:r>
              <a:rPr lang="en-US" altLang="zh-TW" b="1" dirty="0">
                <a:solidFill>
                  <a:schemeClr val="bg1"/>
                </a:solidFill>
                <a:latin typeface="Tahoma" panose="020B0604030504040204" pitchFamily="34" charset="0"/>
                <a:ea typeface="新細明體" panose="02020500000000000000" pitchFamily="18" charset="-120"/>
              </a:rPr>
              <a:t> </a:t>
            </a:r>
            <a:r>
              <a:rPr lang="zh-TW" altLang="en-US" sz="2400" b="1" dirty="0">
                <a:solidFill>
                  <a:schemeClr val="bg1"/>
                </a:solidFill>
                <a:latin typeface="Tahoma" panose="020B0604030504040204" pitchFamily="34" charset="0"/>
                <a:ea typeface="新細明體" panose="02020500000000000000" pitchFamily="18" charset="-120"/>
              </a:rPr>
              <a:t> </a:t>
            </a:r>
            <a:endParaRPr lang="zh-TW" altLang="en-US" b="1" dirty="0">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F98D218D-CCCE-E150-B3F2-EE4407120DE7}"/>
              </a:ext>
            </a:extLst>
          </p:cNvPr>
          <p:cNvSpPr txBox="1"/>
          <p:nvPr/>
        </p:nvSpPr>
        <p:spPr>
          <a:xfrm>
            <a:off x="365760" y="830997"/>
            <a:ext cx="21165631" cy="369332"/>
          </a:xfrm>
          <a:prstGeom prst="rect">
            <a:avLst/>
          </a:prstGeom>
          <a:noFill/>
        </p:spPr>
        <p:txBody>
          <a:bodyPr wrap="square" rtlCol="0">
            <a:spAutoFit/>
          </a:bodyPr>
          <a:lstStyle/>
          <a:p>
            <a:r>
              <a:rPr lang="zh-TW" altLang="en-US" b="1" dirty="0"/>
              <a:t> </a:t>
            </a:r>
            <a:endParaRPr lang="zh-TW" altLang="en-US" dirty="0"/>
          </a:p>
        </p:txBody>
      </p:sp>
      <p:sp>
        <p:nvSpPr>
          <p:cNvPr id="6" name="文字方塊 5">
            <a:extLst>
              <a:ext uri="{FF2B5EF4-FFF2-40B4-BE49-F238E27FC236}">
                <a16:creationId xmlns:a16="http://schemas.microsoft.com/office/drawing/2014/main" id="{205C6B7D-F3C5-9864-0E13-94079FB511D6}"/>
              </a:ext>
            </a:extLst>
          </p:cNvPr>
          <p:cNvSpPr txBox="1"/>
          <p:nvPr/>
        </p:nvSpPr>
        <p:spPr>
          <a:xfrm>
            <a:off x="365760" y="630942"/>
            <a:ext cx="11576304" cy="1138773"/>
          </a:xfrm>
          <a:prstGeom prst="rect">
            <a:avLst/>
          </a:prstGeom>
          <a:noFill/>
        </p:spPr>
        <p:txBody>
          <a:bodyPr wrap="square" rtlCol="0">
            <a:spAutoFit/>
          </a:bodyPr>
          <a:lstStyle/>
          <a:p>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3. </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品質驗證</a:t>
            </a:r>
            <a:endPar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當葡萄酒到達零售商或最終消費者時，可能需要協力廠商品質檢驗機構或物聯網感測器上傳</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品質檢驗證據</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。智慧合約可以通過</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事件記錄</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或</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直接更新狀態</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來反映這一過程。</a:t>
            </a:r>
          </a:p>
          <a:p>
            <a:endParaRPr lang="zh-TW" altLang="en-US" dirty="0"/>
          </a:p>
        </p:txBody>
      </p:sp>
      <p:pic>
        <p:nvPicPr>
          <p:cNvPr id="8" name="圖片 7">
            <a:extLst>
              <a:ext uri="{FF2B5EF4-FFF2-40B4-BE49-F238E27FC236}">
                <a16:creationId xmlns:a16="http://schemas.microsoft.com/office/drawing/2014/main" id="{69706B63-19B9-D4C2-DBB8-AA6D86B48EAA}"/>
              </a:ext>
            </a:extLst>
          </p:cNvPr>
          <p:cNvPicPr>
            <a:picLocks noChangeAspect="1"/>
          </p:cNvPicPr>
          <p:nvPr/>
        </p:nvPicPr>
        <p:blipFill>
          <a:blip r:embed="rId3"/>
          <a:srcRect l="39093" t="27374" r="23275" b="53393"/>
          <a:stretch/>
        </p:blipFill>
        <p:spPr>
          <a:xfrm>
            <a:off x="1314767" y="1581626"/>
            <a:ext cx="7089930" cy="2038171"/>
          </a:xfrm>
          <a:prstGeom prst="rect">
            <a:avLst/>
          </a:prstGeom>
        </p:spPr>
      </p:pic>
      <p:sp>
        <p:nvSpPr>
          <p:cNvPr id="9" name="文字方塊 8">
            <a:extLst>
              <a:ext uri="{FF2B5EF4-FFF2-40B4-BE49-F238E27FC236}">
                <a16:creationId xmlns:a16="http://schemas.microsoft.com/office/drawing/2014/main" id="{0FE88F4F-9070-67F0-3C78-5BD2079A71BB}"/>
              </a:ext>
            </a:extLst>
          </p:cNvPr>
          <p:cNvSpPr txBox="1"/>
          <p:nvPr/>
        </p:nvSpPr>
        <p:spPr>
          <a:xfrm>
            <a:off x="365760" y="3776745"/>
            <a:ext cx="11484864" cy="1415772"/>
          </a:xfrm>
          <a:prstGeom prst="rect">
            <a:avLst/>
          </a:prstGeom>
          <a:noFill/>
        </p:spPr>
        <p:txBody>
          <a:bodyPr wrap="square" rtlCol="0">
            <a:spAutoFit/>
          </a:bodyPr>
          <a:lstStyle/>
          <a:p>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4. </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信息透明</a:t>
            </a:r>
            <a:endPar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智慧合約中的資料可供消費者查詢，比如通過掃描瓶子上的二維碼</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，訪問區塊鏈上的合約資訊。消費者可以查看葡萄酒的來源、生產日期、品質驗證狀態等資訊。</a:t>
            </a:r>
            <a:endPar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kern="100" dirty="0">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pic>
        <p:nvPicPr>
          <p:cNvPr id="10" name="圖片 9">
            <a:extLst>
              <a:ext uri="{FF2B5EF4-FFF2-40B4-BE49-F238E27FC236}">
                <a16:creationId xmlns:a16="http://schemas.microsoft.com/office/drawing/2014/main" id="{69706B63-19B9-D4C2-DBB8-AA6D86B48EAA}"/>
              </a:ext>
            </a:extLst>
          </p:cNvPr>
          <p:cNvPicPr>
            <a:picLocks noChangeAspect="1"/>
          </p:cNvPicPr>
          <p:nvPr/>
        </p:nvPicPr>
        <p:blipFill>
          <a:blip r:embed="rId3"/>
          <a:srcRect l="39291" t="56873" r="23607" b="15280"/>
          <a:stretch/>
        </p:blipFill>
        <p:spPr>
          <a:xfrm>
            <a:off x="1234440" y="4825592"/>
            <a:ext cx="4523105" cy="1909445"/>
          </a:xfrm>
          <a:prstGeom prst="rect">
            <a:avLst/>
          </a:prstGeom>
        </p:spPr>
      </p:pic>
    </p:spTree>
    <p:extLst>
      <p:ext uri="{BB962C8B-B14F-4D97-AF65-F5344CB8AC3E}">
        <p14:creationId xmlns:p14="http://schemas.microsoft.com/office/powerpoint/2010/main" val="360894142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D245C-5D04-7F5B-9EFA-7E59AE49FE90}"/>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87C9160C-6932-851E-D080-70D92CCE2667}"/>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6868" name="文字方塊 1">
            <a:extLst>
              <a:ext uri="{FF2B5EF4-FFF2-40B4-BE49-F238E27FC236}">
                <a16:creationId xmlns:a16="http://schemas.microsoft.com/office/drawing/2014/main" id="{BEF5BBD9-B4C5-86D9-ECC1-888BEE1AA93E}"/>
              </a:ext>
            </a:extLst>
          </p:cNvPr>
          <p:cNvSpPr txBox="1">
            <a:spLocks noChangeArrowheads="1"/>
          </p:cNvSpPr>
          <p:nvPr/>
        </p:nvSpPr>
        <p:spPr bwMode="auto">
          <a:xfrm>
            <a:off x="44388" y="25610"/>
            <a:ext cx="121032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1800" b="1" dirty="0">
                <a:solidFill>
                  <a:schemeClr val="bg1"/>
                </a:solidFill>
                <a:latin typeface="Georgia" panose="02040502050405020303" pitchFamily="18" charset="0"/>
                <a:ea typeface="新細明體" panose="02020500000000000000" pitchFamily="18" charset="-120"/>
              </a:rPr>
              <a:t> </a:t>
            </a:r>
            <a:r>
              <a:rPr lang="zh-TW" altLang="zh-TW" sz="1800" b="1" dirty="0">
                <a:solidFill>
                  <a:schemeClr val="bg1"/>
                </a:solidFill>
                <a:latin typeface="Georgia" panose="02040502050405020303" pitchFamily="18" charset="0"/>
                <a:ea typeface="新細明體" panose="02020500000000000000" pitchFamily="18" charset="-120"/>
              </a:rPr>
              <a:t>以沃爾瑪導入 </a:t>
            </a:r>
            <a:r>
              <a:rPr lang="en-US" altLang="zh-TW" sz="1800" b="1" dirty="0">
                <a:solidFill>
                  <a:schemeClr val="bg1"/>
                </a:solidFill>
                <a:latin typeface="Georgia" panose="02040502050405020303" pitchFamily="18" charset="0"/>
                <a:ea typeface="新細明體" panose="02020500000000000000" pitchFamily="18" charset="-120"/>
              </a:rPr>
              <a:t>IBM </a:t>
            </a:r>
            <a:r>
              <a:rPr lang="zh-TW" altLang="zh-TW" sz="1800" b="1" dirty="0">
                <a:solidFill>
                  <a:schemeClr val="bg1"/>
                </a:solidFill>
                <a:latin typeface="Georgia" panose="02040502050405020303" pitchFamily="18" charset="0"/>
                <a:ea typeface="新細明體" panose="02020500000000000000" pitchFamily="18" charset="-120"/>
              </a:rPr>
              <a:t>的區塊鏈平台「</a:t>
            </a:r>
            <a:r>
              <a:rPr lang="en-US" altLang="zh-TW" sz="1800" b="1" dirty="0">
                <a:solidFill>
                  <a:schemeClr val="bg1"/>
                </a:solidFill>
                <a:latin typeface="Georgia" panose="02040502050405020303" pitchFamily="18" charset="0"/>
                <a:ea typeface="新細明體" panose="02020500000000000000" pitchFamily="18" charset="-120"/>
              </a:rPr>
              <a:t>Food Trust</a:t>
            </a:r>
            <a:r>
              <a:rPr lang="zh-TW" altLang="zh-TW" sz="1800" b="1" dirty="0">
                <a:solidFill>
                  <a:schemeClr val="bg1"/>
                </a:solidFill>
                <a:latin typeface="Georgia" panose="02040502050405020303" pitchFamily="18" charset="0"/>
                <a:ea typeface="新細明體" panose="02020500000000000000" pitchFamily="18" charset="-120"/>
              </a:rPr>
              <a:t>」</a:t>
            </a:r>
            <a:r>
              <a:rPr lang="en-US" altLang="zh-TW" sz="1800" b="1" dirty="0">
                <a:solidFill>
                  <a:schemeClr val="bg1"/>
                </a:solidFill>
                <a:latin typeface="Georgia" panose="02040502050405020303" pitchFamily="18" charset="0"/>
                <a:ea typeface="新細明體" panose="02020500000000000000" pitchFamily="18" charset="-120"/>
              </a:rPr>
              <a:t>-</a:t>
            </a:r>
            <a:r>
              <a:rPr lang="zh-TW" altLang="en-US" sz="1800" b="1" dirty="0">
                <a:solidFill>
                  <a:schemeClr val="bg1"/>
                </a:solidFill>
                <a:latin typeface="Georgia" panose="02040502050405020303" pitchFamily="18" charset="0"/>
                <a:ea typeface="新細明體" panose="02020500000000000000" pitchFamily="18" charset="-120"/>
              </a:rPr>
              <a:t>供應鏈的區塊鏈軟體平台和工具</a:t>
            </a:r>
            <a:r>
              <a:rPr lang="zh-TW" altLang="zh-TW" sz="1800" b="1" dirty="0">
                <a:solidFill>
                  <a:schemeClr val="bg1"/>
                </a:solidFill>
                <a:latin typeface="Georgia" panose="02040502050405020303" pitchFamily="18" charset="0"/>
                <a:ea typeface="新細明體" panose="02020500000000000000" pitchFamily="18" charset="-120"/>
              </a:rPr>
              <a:t>為例 </a:t>
            </a:r>
            <a:r>
              <a:rPr lang="en-US" altLang="zh-TW" sz="1800" b="1" dirty="0">
                <a:solidFill>
                  <a:schemeClr val="bg1"/>
                </a:solidFill>
                <a:latin typeface="Georgia" panose="02040502050405020303" pitchFamily="18" charset="0"/>
                <a:ea typeface="新細明體" panose="02020500000000000000" pitchFamily="18" charset="-120"/>
              </a:rPr>
              <a:t>, </a:t>
            </a:r>
            <a:r>
              <a:rPr lang="zh-TW" altLang="zh-TW" sz="1800" b="1" dirty="0">
                <a:solidFill>
                  <a:schemeClr val="bg1"/>
                </a:solidFill>
                <a:latin typeface="Georgia" panose="02040502050405020303" pitchFamily="18" charset="0"/>
                <a:ea typeface="新細明體" panose="02020500000000000000" pitchFamily="18" charset="-120"/>
              </a:rPr>
              <a:t>寫出其智慧合約</a:t>
            </a:r>
            <a:endParaRPr lang="zh-TW" altLang="en-US" sz="1800" b="1" dirty="0">
              <a:solidFill>
                <a:schemeClr val="bg1"/>
              </a:solidFill>
              <a:latin typeface="Georgia" panose="02040502050405020303" pitchFamily="18" charset="0"/>
              <a:ea typeface="新細明體" panose="02020500000000000000" pitchFamily="18" charset="-120"/>
            </a:endParaRPr>
          </a:p>
        </p:txBody>
      </p:sp>
      <p:sp>
        <p:nvSpPr>
          <p:cNvPr id="2" name="文字方塊 1">
            <a:extLst>
              <a:ext uri="{FF2B5EF4-FFF2-40B4-BE49-F238E27FC236}">
                <a16:creationId xmlns:a16="http://schemas.microsoft.com/office/drawing/2014/main" id="{90317C7F-8CAF-9305-CC3B-C31AD510E2CF}"/>
              </a:ext>
            </a:extLst>
          </p:cNvPr>
          <p:cNvSpPr txBox="1"/>
          <p:nvPr/>
        </p:nvSpPr>
        <p:spPr>
          <a:xfrm>
            <a:off x="365760" y="830997"/>
            <a:ext cx="21165631" cy="369332"/>
          </a:xfrm>
          <a:prstGeom prst="rect">
            <a:avLst/>
          </a:prstGeom>
          <a:noFill/>
        </p:spPr>
        <p:txBody>
          <a:bodyPr wrap="square" rtlCol="0">
            <a:spAutoFit/>
          </a:bodyPr>
          <a:lstStyle/>
          <a:p>
            <a:r>
              <a:rPr lang="zh-TW" altLang="en-US" b="1" dirty="0"/>
              <a:t> </a:t>
            </a:r>
            <a:endParaRPr lang="zh-TW" altLang="en-US" dirty="0"/>
          </a:p>
        </p:txBody>
      </p:sp>
      <p:sp>
        <p:nvSpPr>
          <p:cNvPr id="6" name="文字方塊 5">
            <a:extLst>
              <a:ext uri="{FF2B5EF4-FFF2-40B4-BE49-F238E27FC236}">
                <a16:creationId xmlns:a16="http://schemas.microsoft.com/office/drawing/2014/main" id="{69951685-8245-AFE7-CE63-4204C2EC1334}"/>
              </a:ext>
            </a:extLst>
          </p:cNvPr>
          <p:cNvSpPr txBox="1"/>
          <p:nvPr/>
        </p:nvSpPr>
        <p:spPr>
          <a:xfrm>
            <a:off x="231649" y="493086"/>
            <a:ext cx="11652503" cy="5786199"/>
          </a:xfrm>
          <a:prstGeom prst="rect">
            <a:avLst/>
          </a:prstGeom>
          <a:noFill/>
        </p:spPr>
        <p:txBody>
          <a:bodyPr wrap="square" rtlCol="0">
            <a:spAutoFit/>
          </a:bodyPr>
          <a:lstStyle/>
          <a:p>
            <a:r>
              <a:rPr lang="zh-TW" altLang="en-US" b="1" dirty="0"/>
              <a:t>         </a:t>
            </a:r>
            <a:r>
              <a:rPr lang="zh-TW" altLang="zh-TW" sz="1600" b="1" dirty="0"/>
              <a:t>雖然</a:t>
            </a:r>
            <a:r>
              <a:rPr lang="zh-TW" altLang="zh-TW" sz="1600" b="1" dirty="0">
                <a:highlight>
                  <a:srgbClr val="FFFF00"/>
                </a:highlight>
              </a:rPr>
              <a:t>沃爾瑪</a:t>
            </a:r>
            <a:r>
              <a:rPr lang="zh-TW" altLang="zh-TW" sz="1600" b="1" dirty="0"/>
              <a:t>實際</a:t>
            </a:r>
            <a:r>
              <a:rPr lang="zh-TW" altLang="zh-TW" sz="1600" b="1" dirty="0">
                <a:highlight>
                  <a:srgbClr val="FFFF00"/>
                </a:highlight>
              </a:rPr>
              <a:t>在</a:t>
            </a:r>
            <a:r>
              <a:rPr lang="en-US" altLang="zh-TW" sz="1600" b="1" dirty="0">
                <a:highlight>
                  <a:srgbClr val="FFFF00"/>
                </a:highlight>
              </a:rPr>
              <a:t> IBM Food Trust </a:t>
            </a:r>
            <a:r>
              <a:rPr lang="zh-TW" altLang="zh-TW" sz="1600" b="1" dirty="0"/>
              <a:t>中使用的</a:t>
            </a:r>
            <a:r>
              <a:rPr lang="zh-TW" altLang="zh-TW" sz="1600" b="1" dirty="0">
                <a:highlight>
                  <a:srgbClr val="FFFF00"/>
                </a:highlight>
              </a:rPr>
              <a:t>智慧合約程式碼</a:t>
            </a:r>
            <a:r>
              <a:rPr lang="zh-TW" altLang="zh-TW" sz="1600" b="1" dirty="0"/>
              <a:t>沒有對外公開（因為牽涉</a:t>
            </a:r>
            <a:r>
              <a:rPr lang="zh-TW" altLang="zh-TW" sz="1600" b="1" dirty="0">
                <a:highlight>
                  <a:srgbClr val="FFFF00"/>
                </a:highlight>
              </a:rPr>
              <a:t>商業機密</a:t>
            </a:r>
            <a:r>
              <a:rPr lang="zh-TW" altLang="zh-TW" sz="1600" b="1" dirty="0"/>
              <a:t>與平台架構），但我們可以根據其運作原理，撰寫一個合理的「智慧合約範例」來模擬其核心邏輯。</a:t>
            </a:r>
            <a:endParaRPr lang="zh-TW" altLang="zh-TW" sz="1600" dirty="0"/>
          </a:p>
          <a:p>
            <a:r>
              <a:rPr lang="en-US" altLang="zh-TW" sz="1600" b="1" dirty="0"/>
              <a:t> </a:t>
            </a:r>
            <a:endParaRPr lang="zh-TW" altLang="zh-TW" sz="1600" dirty="0"/>
          </a:p>
          <a:p>
            <a:r>
              <a:rPr lang="zh-TW" altLang="zh-TW" sz="1600" b="1" dirty="0"/>
              <a:t>背景設定：</a:t>
            </a:r>
            <a:r>
              <a:rPr lang="zh-TW" altLang="zh-TW" sz="1600" b="1" dirty="0">
                <a:solidFill>
                  <a:srgbClr val="003399"/>
                </a:solidFill>
              </a:rPr>
              <a:t>沃爾瑪使用區塊鏈</a:t>
            </a:r>
            <a:r>
              <a:rPr lang="zh-TW" altLang="zh-TW" sz="1600" b="1" dirty="0">
                <a:solidFill>
                  <a:srgbClr val="003399"/>
                </a:solidFill>
                <a:highlight>
                  <a:srgbClr val="FFFF00"/>
                </a:highlight>
              </a:rPr>
              <a:t>追蹤食品</a:t>
            </a:r>
            <a:r>
              <a:rPr lang="zh-TW" altLang="zh-TW" sz="1600" b="1" dirty="0">
                <a:solidFill>
                  <a:srgbClr val="003399"/>
                </a:solidFill>
              </a:rPr>
              <a:t>（以「芒果」為例）</a:t>
            </a:r>
            <a:endParaRPr lang="en-US" altLang="zh-TW" sz="1600" b="1" dirty="0">
              <a:solidFill>
                <a:srgbClr val="003399"/>
              </a:solidFill>
            </a:endParaRPr>
          </a:p>
          <a:p>
            <a:endParaRPr lang="zh-TW" altLang="zh-TW" sz="1600" dirty="0"/>
          </a:p>
          <a:p>
            <a:r>
              <a:rPr lang="zh-TW" altLang="zh-TW" sz="1600" b="1" dirty="0">
                <a:solidFill>
                  <a:srgbClr val="003399"/>
                </a:solidFill>
              </a:rPr>
              <a:t>每批</a:t>
            </a:r>
            <a:r>
              <a:rPr lang="zh-TW" altLang="zh-TW" sz="1600" b="1" dirty="0">
                <a:solidFill>
                  <a:srgbClr val="003399"/>
                </a:solidFill>
                <a:highlight>
                  <a:srgbClr val="FFFF00"/>
                </a:highlight>
              </a:rPr>
              <a:t>芒果</a:t>
            </a:r>
            <a:r>
              <a:rPr lang="zh-TW" altLang="zh-TW" sz="1600" b="1" dirty="0">
                <a:solidFill>
                  <a:srgbClr val="003399"/>
                </a:solidFill>
              </a:rPr>
              <a:t>經過以下幾個</a:t>
            </a:r>
            <a:r>
              <a:rPr lang="zh-TW" altLang="zh-TW" sz="1600" b="1" dirty="0">
                <a:solidFill>
                  <a:srgbClr val="003399"/>
                </a:solidFill>
                <a:highlight>
                  <a:srgbClr val="FFFF00"/>
                </a:highlight>
              </a:rPr>
              <a:t>節點</a:t>
            </a:r>
            <a:r>
              <a:rPr lang="zh-TW" altLang="zh-TW" sz="1600" b="1" dirty="0">
                <a:solidFill>
                  <a:srgbClr val="003399"/>
                </a:solidFill>
              </a:rPr>
              <a:t>：</a:t>
            </a:r>
            <a:endParaRPr lang="zh-TW" altLang="zh-TW" sz="1600" dirty="0">
              <a:solidFill>
                <a:srgbClr val="003399"/>
              </a:solidFill>
            </a:endParaRPr>
          </a:p>
          <a:p>
            <a:pPr lvl="0"/>
            <a:r>
              <a:rPr lang="zh-TW" altLang="zh-TW" sz="1600" b="1" dirty="0">
                <a:solidFill>
                  <a:srgbClr val="003399"/>
                </a:solidFill>
              </a:rPr>
              <a:t>農場採收</a:t>
            </a:r>
            <a:endParaRPr lang="zh-TW" altLang="zh-TW" sz="1600" dirty="0">
              <a:solidFill>
                <a:srgbClr val="003399"/>
              </a:solidFill>
            </a:endParaRPr>
          </a:p>
          <a:p>
            <a:pPr lvl="0"/>
            <a:r>
              <a:rPr lang="zh-TW" altLang="zh-TW" sz="1600" b="1" dirty="0">
                <a:solidFill>
                  <a:srgbClr val="003399"/>
                </a:solidFill>
              </a:rPr>
              <a:t>加工包裝</a:t>
            </a:r>
            <a:endParaRPr lang="zh-TW" altLang="zh-TW" sz="1600" dirty="0">
              <a:solidFill>
                <a:srgbClr val="003399"/>
              </a:solidFill>
            </a:endParaRPr>
          </a:p>
          <a:p>
            <a:pPr lvl="0"/>
            <a:r>
              <a:rPr lang="zh-TW" altLang="zh-TW" sz="1600" b="1" dirty="0">
                <a:solidFill>
                  <a:srgbClr val="003399"/>
                </a:solidFill>
              </a:rPr>
              <a:t>冷鏈物流</a:t>
            </a:r>
            <a:endParaRPr lang="zh-TW" altLang="zh-TW" sz="1600" dirty="0">
              <a:solidFill>
                <a:srgbClr val="003399"/>
              </a:solidFill>
            </a:endParaRPr>
          </a:p>
          <a:p>
            <a:pPr lvl="0"/>
            <a:r>
              <a:rPr lang="zh-TW" altLang="zh-TW" sz="1600" b="1" dirty="0">
                <a:solidFill>
                  <a:srgbClr val="003399"/>
                </a:solidFill>
              </a:rPr>
              <a:t>倉儲中心</a:t>
            </a:r>
            <a:endParaRPr lang="zh-TW" altLang="zh-TW" sz="1600" dirty="0">
              <a:solidFill>
                <a:srgbClr val="003399"/>
              </a:solidFill>
            </a:endParaRPr>
          </a:p>
          <a:p>
            <a:pPr lvl="0"/>
            <a:r>
              <a:rPr lang="zh-TW" altLang="zh-TW" sz="1600" b="1" dirty="0">
                <a:solidFill>
                  <a:srgbClr val="003399"/>
                </a:solidFill>
              </a:rPr>
              <a:t>上架門市</a:t>
            </a:r>
            <a:endParaRPr lang="zh-TW" altLang="zh-TW" sz="1600" dirty="0">
              <a:solidFill>
                <a:srgbClr val="003399"/>
              </a:solidFill>
            </a:endParaRPr>
          </a:p>
          <a:p>
            <a:endParaRPr lang="en-US" altLang="zh-TW" sz="1600" b="1" dirty="0">
              <a:solidFill>
                <a:srgbClr val="003399"/>
              </a:solidFill>
              <a:highlight>
                <a:srgbClr val="FFFF00"/>
              </a:highlight>
            </a:endParaRPr>
          </a:p>
          <a:p>
            <a:endParaRPr lang="en-US" altLang="zh-TW" sz="1600" b="1" dirty="0">
              <a:solidFill>
                <a:srgbClr val="003399"/>
              </a:solidFill>
              <a:highlight>
                <a:srgbClr val="FFFF00"/>
              </a:highlight>
            </a:endParaRPr>
          </a:p>
          <a:p>
            <a:r>
              <a:rPr lang="zh-TW" altLang="en-US" sz="1600" b="1" dirty="0">
                <a:solidFill>
                  <a:srgbClr val="003399"/>
                </a:solidFill>
              </a:rPr>
              <a:t>        </a:t>
            </a:r>
            <a:r>
              <a:rPr lang="zh-TW" altLang="zh-TW" sz="1600" b="1" dirty="0">
                <a:solidFill>
                  <a:srgbClr val="003399"/>
                </a:solidFill>
                <a:highlight>
                  <a:srgbClr val="FFFF00"/>
                </a:highlight>
              </a:rPr>
              <a:t>每一階段都要記錄重要資訊，</a:t>
            </a:r>
            <a:endParaRPr lang="en-US" altLang="zh-TW" sz="1600" b="1" dirty="0">
              <a:solidFill>
                <a:srgbClr val="003399"/>
              </a:solidFill>
              <a:highlight>
                <a:srgbClr val="FFFF00"/>
              </a:highlight>
            </a:endParaRPr>
          </a:p>
          <a:p>
            <a:r>
              <a:rPr lang="zh-TW" altLang="zh-TW" sz="1600" b="1" dirty="0">
                <a:solidFill>
                  <a:srgbClr val="003399"/>
                </a:solidFill>
                <a:highlight>
                  <a:srgbClr val="FFFF00"/>
                </a:highlight>
              </a:rPr>
              <a:t>如時間、地點、負責單位、溫度等</a:t>
            </a:r>
            <a:r>
              <a:rPr lang="zh-TW" altLang="zh-TW" sz="1600" b="1" dirty="0">
                <a:solidFill>
                  <a:srgbClr val="003399"/>
                </a:solidFill>
              </a:rPr>
              <a:t>。</a:t>
            </a:r>
            <a:endParaRPr lang="en-US" altLang="zh-TW" sz="1600" b="1" dirty="0">
              <a:solidFill>
                <a:srgbClr val="003399"/>
              </a:solidFill>
            </a:endParaRPr>
          </a:p>
          <a:p>
            <a:endParaRPr lang="en-US" altLang="zh-TW" sz="1600" b="1" dirty="0">
              <a:solidFill>
                <a:srgbClr val="003399"/>
              </a:solidFill>
            </a:endParaRPr>
          </a:p>
          <a:p>
            <a:r>
              <a:rPr lang="zh-TW" altLang="en-US" sz="1600" b="1" dirty="0">
                <a:solidFill>
                  <a:srgbClr val="003399"/>
                </a:solidFill>
              </a:rPr>
              <a:t>         </a:t>
            </a:r>
            <a:r>
              <a:rPr lang="zh-TW" altLang="zh-TW" sz="1600" b="1" dirty="0">
                <a:solidFill>
                  <a:srgbClr val="003399"/>
                </a:solidFill>
                <a:highlight>
                  <a:srgbClr val="FFFF00"/>
                </a:highlight>
              </a:rPr>
              <a:t>智慧合約功能設計（模擬版）</a:t>
            </a:r>
          </a:p>
          <a:p>
            <a:r>
              <a:rPr lang="zh-TW" altLang="zh-TW" sz="1600" b="1" dirty="0">
                <a:solidFill>
                  <a:srgbClr val="003399"/>
                </a:solidFill>
                <a:highlight>
                  <a:srgbClr val="FFFF00"/>
                </a:highlight>
              </a:rPr>
              <a:t>語言範例使用 </a:t>
            </a:r>
            <a:r>
              <a:rPr lang="en-US" altLang="zh-TW" sz="1600" b="1" dirty="0">
                <a:solidFill>
                  <a:srgbClr val="003399"/>
                </a:solidFill>
                <a:highlight>
                  <a:srgbClr val="FFFF00"/>
                </a:highlight>
              </a:rPr>
              <a:t>Solidity</a:t>
            </a:r>
            <a:r>
              <a:rPr lang="zh-TW" altLang="zh-TW" sz="1600" b="1" dirty="0">
                <a:solidFill>
                  <a:srgbClr val="003399"/>
                </a:solidFill>
                <a:highlight>
                  <a:srgbClr val="FFFF00"/>
                </a:highlight>
              </a:rPr>
              <a:t>（以太坊智慧</a:t>
            </a:r>
            <a:endParaRPr lang="en-US" altLang="zh-TW" sz="1600" b="1" dirty="0">
              <a:solidFill>
                <a:srgbClr val="003399"/>
              </a:solidFill>
              <a:highlight>
                <a:srgbClr val="FFFF00"/>
              </a:highlight>
            </a:endParaRPr>
          </a:p>
          <a:p>
            <a:r>
              <a:rPr lang="zh-TW" altLang="zh-TW" sz="1600" b="1" dirty="0">
                <a:solidFill>
                  <a:srgbClr val="003399"/>
                </a:solidFill>
                <a:highlight>
                  <a:srgbClr val="FFFF00"/>
                </a:highlight>
              </a:rPr>
              <a:t>合約語言），實際</a:t>
            </a:r>
            <a:r>
              <a:rPr lang="en-US" altLang="zh-TW" sz="1600" b="1" dirty="0">
                <a:solidFill>
                  <a:srgbClr val="003399"/>
                </a:solidFill>
                <a:highlight>
                  <a:srgbClr val="FFFF00"/>
                </a:highlight>
              </a:rPr>
              <a:t> IBM Food Trust</a:t>
            </a:r>
          </a:p>
          <a:p>
            <a:r>
              <a:rPr lang="en-US" altLang="zh-TW" sz="1600" b="1" dirty="0">
                <a:solidFill>
                  <a:srgbClr val="003399"/>
                </a:solidFill>
                <a:highlight>
                  <a:srgbClr val="FFFF00"/>
                </a:highlight>
              </a:rPr>
              <a:t> </a:t>
            </a:r>
            <a:r>
              <a:rPr lang="zh-TW" altLang="zh-TW" sz="1600" b="1" dirty="0">
                <a:solidFill>
                  <a:srgbClr val="003399"/>
                </a:solidFill>
                <a:highlight>
                  <a:srgbClr val="FFFF00"/>
                </a:highlight>
              </a:rPr>
              <a:t>採用 </a:t>
            </a:r>
            <a:r>
              <a:rPr lang="en-US" altLang="zh-TW" sz="1600" b="1" dirty="0">
                <a:solidFill>
                  <a:srgbClr val="003399"/>
                </a:solidFill>
                <a:highlight>
                  <a:srgbClr val="FFFF00"/>
                </a:highlight>
              </a:rPr>
              <a:t>Hyperledger Fabric(</a:t>
            </a:r>
            <a:r>
              <a:rPr lang="zh-TW" altLang="en-US" sz="1600" dirty="0">
                <a:highlight>
                  <a:srgbClr val="FFFF00"/>
                </a:highlight>
              </a:rPr>
              <a:t>超級賬本</a:t>
            </a:r>
            <a:r>
              <a:rPr lang="en-US" altLang="zh-TW" sz="1600" dirty="0">
                <a:highlight>
                  <a:srgbClr val="FFFF00"/>
                </a:highlight>
              </a:rPr>
              <a:t>)</a:t>
            </a:r>
            <a:r>
              <a:rPr lang="zh-TW" altLang="zh-TW" sz="1600" b="1" dirty="0">
                <a:solidFill>
                  <a:srgbClr val="003399"/>
                </a:solidFill>
                <a:highlight>
                  <a:srgbClr val="FFFF00"/>
                </a:highlight>
              </a:rPr>
              <a:t>，</a:t>
            </a:r>
            <a:endParaRPr lang="en-US" altLang="zh-TW" sz="1600" b="1" dirty="0">
              <a:solidFill>
                <a:srgbClr val="003399"/>
              </a:solidFill>
              <a:highlight>
                <a:srgbClr val="FFFF00"/>
              </a:highlight>
            </a:endParaRPr>
          </a:p>
          <a:p>
            <a:r>
              <a:rPr lang="zh-TW" altLang="zh-TW" sz="1600" b="1" dirty="0">
                <a:solidFill>
                  <a:srgbClr val="003399"/>
                </a:solidFill>
                <a:highlight>
                  <a:srgbClr val="FFFF00"/>
                </a:highlight>
              </a:rPr>
              <a:t>使用的是</a:t>
            </a:r>
            <a:r>
              <a:rPr lang="en-US" altLang="zh-TW" sz="1600" b="1" dirty="0">
                <a:solidFill>
                  <a:srgbClr val="003399"/>
                </a:solidFill>
                <a:highlight>
                  <a:srgbClr val="FFFF00"/>
                </a:highlight>
              </a:rPr>
              <a:t> </a:t>
            </a:r>
            <a:r>
              <a:rPr lang="en-US" altLang="zh-TW" sz="1600" b="1" dirty="0" err="1">
                <a:solidFill>
                  <a:srgbClr val="003399"/>
                </a:solidFill>
                <a:highlight>
                  <a:srgbClr val="FFFF00"/>
                </a:highlight>
              </a:rPr>
              <a:t>Chaincode</a:t>
            </a:r>
            <a:r>
              <a:rPr lang="zh-TW" altLang="zh-TW" sz="1600" b="1" dirty="0">
                <a:solidFill>
                  <a:srgbClr val="003399"/>
                </a:solidFill>
                <a:highlight>
                  <a:srgbClr val="FFFF00"/>
                </a:highlight>
              </a:rPr>
              <a:t>（通常是</a:t>
            </a:r>
            <a:r>
              <a:rPr lang="en-US" altLang="zh-TW" sz="1600" b="1" dirty="0">
                <a:solidFill>
                  <a:srgbClr val="003399"/>
                </a:solidFill>
                <a:highlight>
                  <a:srgbClr val="FFFF00"/>
                </a:highlight>
              </a:rPr>
              <a:t> Go </a:t>
            </a:r>
            <a:r>
              <a:rPr lang="zh-TW" altLang="zh-TW" sz="1600" b="1" dirty="0">
                <a:solidFill>
                  <a:srgbClr val="003399"/>
                </a:solidFill>
                <a:highlight>
                  <a:srgbClr val="FFFF00"/>
                </a:highlight>
              </a:rPr>
              <a:t>或</a:t>
            </a:r>
            <a:endParaRPr lang="en-US" altLang="zh-TW" sz="1600" b="1" dirty="0">
              <a:solidFill>
                <a:srgbClr val="003399"/>
              </a:solidFill>
              <a:highlight>
                <a:srgbClr val="FFFF00"/>
              </a:highlight>
            </a:endParaRPr>
          </a:p>
          <a:p>
            <a:r>
              <a:rPr lang="en-US" altLang="zh-TW" sz="1600" b="1" dirty="0">
                <a:solidFill>
                  <a:srgbClr val="003399"/>
                </a:solidFill>
                <a:highlight>
                  <a:srgbClr val="FFFF00"/>
                </a:highlight>
              </a:rPr>
              <a:t> JavaScript</a:t>
            </a:r>
            <a:r>
              <a:rPr lang="zh-TW" altLang="zh-TW" sz="1600" b="1" dirty="0">
                <a:solidFill>
                  <a:srgbClr val="003399"/>
                </a:solidFill>
                <a:highlight>
                  <a:srgbClr val="FFFF00"/>
                </a:highlight>
              </a:rPr>
              <a:t>），但邏輯類似。</a:t>
            </a:r>
          </a:p>
          <a:p>
            <a:endParaRPr lang="zh-TW" altLang="en-US" sz="1600" dirty="0">
              <a:solidFill>
                <a:srgbClr val="003399"/>
              </a:solidFill>
            </a:endParaRPr>
          </a:p>
        </p:txBody>
      </p:sp>
      <p:pic>
        <p:nvPicPr>
          <p:cNvPr id="5" name="圖片 4">
            <a:extLst>
              <a:ext uri="{FF2B5EF4-FFF2-40B4-BE49-F238E27FC236}">
                <a16:creationId xmlns:a16="http://schemas.microsoft.com/office/drawing/2014/main" id="{67465B25-39B2-1E3E-8431-95E0D642C3EB}"/>
              </a:ext>
            </a:extLst>
          </p:cNvPr>
          <p:cNvPicPr>
            <a:picLocks noChangeAspect="1"/>
          </p:cNvPicPr>
          <p:nvPr/>
        </p:nvPicPr>
        <p:blipFill>
          <a:blip r:embed="rId3"/>
          <a:stretch>
            <a:fillRect/>
          </a:stretch>
        </p:blipFill>
        <p:spPr>
          <a:xfrm>
            <a:off x="7402228" y="922435"/>
            <a:ext cx="4573113" cy="5935564"/>
          </a:xfrm>
          <a:prstGeom prst="rect">
            <a:avLst/>
          </a:prstGeom>
        </p:spPr>
      </p:pic>
      <p:pic>
        <p:nvPicPr>
          <p:cNvPr id="11" name="圖片 10">
            <a:extLst>
              <a:ext uri="{FF2B5EF4-FFF2-40B4-BE49-F238E27FC236}">
                <a16:creationId xmlns:a16="http://schemas.microsoft.com/office/drawing/2014/main" id="{C6F48A54-65A3-26D5-216A-E5BF39F1A6F0}"/>
              </a:ext>
            </a:extLst>
          </p:cNvPr>
          <p:cNvPicPr>
            <a:picLocks noChangeAspect="1"/>
          </p:cNvPicPr>
          <p:nvPr/>
        </p:nvPicPr>
        <p:blipFill>
          <a:blip r:embed="rId4"/>
          <a:stretch>
            <a:fillRect/>
          </a:stretch>
        </p:blipFill>
        <p:spPr>
          <a:xfrm>
            <a:off x="3793651" y="1636384"/>
            <a:ext cx="3400040" cy="5104566"/>
          </a:xfrm>
          <a:prstGeom prst="rect">
            <a:avLst/>
          </a:prstGeom>
        </p:spPr>
      </p:pic>
      <p:sp>
        <p:nvSpPr>
          <p:cNvPr id="12" name="文字方塊 11">
            <a:extLst>
              <a:ext uri="{FF2B5EF4-FFF2-40B4-BE49-F238E27FC236}">
                <a16:creationId xmlns:a16="http://schemas.microsoft.com/office/drawing/2014/main" id="{14E03A68-85D8-5B04-86B2-5B8C46B24BD5}"/>
              </a:ext>
            </a:extLst>
          </p:cNvPr>
          <p:cNvSpPr txBox="1"/>
          <p:nvPr/>
        </p:nvSpPr>
        <p:spPr>
          <a:xfrm>
            <a:off x="5611370" y="1336762"/>
            <a:ext cx="2007868" cy="1323439"/>
          </a:xfrm>
          <a:prstGeom prst="rect">
            <a:avLst/>
          </a:prstGeom>
          <a:noFill/>
        </p:spPr>
        <p:txBody>
          <a:bodyPr wrap="square" rtlCol="0">
            <a:spAutoFit/>
          </a:bodyPr>
          <a:lstStyle/>
          <a:p>
            <a:r>
              <a:rPr lang="en-US" altLang="zh-TW" sz="1600" b="1" dirty="0" err="1">
                <a:solidFill>
                  <a:srgbClr val="003399"/>
                </a:solidFill>
                <a:highlight>
                  <a:srgbClr val="FFFF00"/>
                </a:highlight>
              </a:rPr>
              <a:t>recordEvent</a:t>
            </a:r>
            <a:r>
              <a:rPr lang="en-US" altLang="zh-TW" sz="1600" b="1" dirty="0">
                <a:solidFill>
                  <a:srgbClr val="003399"/>
                </a:solidFill>
                <a:highlight>
                  <a:srgbClr val="FFFF00"/>
                </a:highlight>
              </a:rPr>
              <a:t>()</a:t>
            </a:r>
            <a:endParaRPr lang="zh-TW" altLang="en-US" sz="1600" b="1" dirty="0">
              <a:solidFill>
                <a:srgbClr val="003399"/>
              </a:solidFill>
              <a:highlight>
                <a:srgbClr val="FFFF00"/>
              </a:highlight>
            </a:endParaRPr>
          </a:p>
          <a:p>
            <a:r>
              <a:rPr lang="zh-TW" altLang="en-US" sz="1600" b="1" dirty="0">
                <a:solidFill>
                  <a:srgbClr val="003399"/>
                </a:solidFill>
                <a:highlight>
                  <a:srgbClr val="FFFF00"/>
                </a:highlight>
              </a:rPr>
              <a:t>每當產品流轉一個節點（如：農場 → 加工廠），就記錄一次事件</a:t>
            </a:r>
          </a:p>
        </p:txBody>
      </p:sp>
      <p:sp>
        <p:nvSpPr>
          <p:cNvPr id="13" name="文字方塊 12">
            <a:extLst>
              <a:ext uri="{FF2B5EF4-FFF2-40B4-BE49-F238E27FC236}">
                <a16:creationId xmlns:a16="http://schemas.microsoft.com/office/drawing/2014/main" id="{BDFDF459-DA55-1760-B7CA-92F3E411163C}"/>
              </a:ext>
            </a:extLst>
          </p:cNvPr>
          <p:cNvSpPr txBox="1"/>
          <p:nvPr/>
        </p:nvSpPr>
        <p:spPr>
          <a:xfrm>
            <a:off x="8659369" y="2319236"/>
            <a:ext cx="2953511" cy="830997"/>
          </a:xfrm>
          <a:prstGeom prst="rect">
            <a:avLst/>
          </a:prstGeom>
          <a:noFill/>
        </p:spPr>
        <p:txBody>
          <a:bodyPr wrap="square" rtlCol="0">
            <a:spAutoFit/>
          </a:bodyPr>
          <a:lstStyle/>
          <a:p>
            <a:r>
              <a:rPr lang="en-US" altLang="zh-TW" sz="1600" b="1" dirty="0">
                <a:solidFill>
                  <a:srgbClr val="003399"/>
                </a:solidFill>
                <a:highlight>
                  <a:srgbClr val="FFFF00"/>
                </a:highlight>
              </a:rPr>
              <a:t>Status</a:t>
            </a:r>
            <a:r>
              <a:rPr lang="zh-TW" altLang="en-US" sz="1600" b="1" dirty="0">
                <a:solidFill>
                  <a:srgbClr val="003399"/>
                </a:solidFill>
                <a:highlight>
                  <a:srgbClr val="FFFF00"/>
                </a:highlight>
              </a:rPr>
              <a:t> </a:t>
            </a:r>
            <a:r>
              <a:rPr lang="en-US" altLang="zh-TW" sz="1600" b="1" dirty="0" err="1">
                <a:solidFill>
                  <a:srgbClr val="003399"/>
                </a:solidFill>
                <a:highlight>
                  <a:srgbClr val="FFFF00"/>
                </a:highlight>
              </a:rPr>
              <a:t>enum</a:t>
            </a:r>
            <a:endParaRPr lang="en-US" altLang="zh-TW" sz="1600" b="1" dirty="0">
              <a:solidFill>
                <a:srgbClr val="003399"/>
              </a:solidFill>
              <a:highlight>
                <a:srgbClr val="FFFF00"/>
              </a:highlight>
            </a:endParaRPr>
          </a:p>
          <a:p>
            <a:r>
              <a:rPr lang="zh-TW" altLang="en-US" sz="1600" b="1" dirty="0">
                <a:solidFill>
                  <a:srgbClr val="003399"/>
                </a:solidFill>
                <a:highlight>
                  <a:srgbClr val="FFFF00"/>
                </a:highlight>
              </a:rPr>
              <a:t>定義流程節點：採收、加工、運輸、儲存、上架</a:t>
            </a:r>
            <a:endParaRPr lang="zh-TW" altLang="en-US" dirty="0"/>
          </a:p>
        </p:txBody>
      </p:sp>
      <p:sp>
        <p:nvSpPr>
          <p:cNvPr id="14" name="文字方塊 13">
            <a:extLst>
              <a:ext uri="{FF2B5EF4-FFF2-40B4-BE49-F238E27FC236}">
                <a16:creationId xmlns:a16="http://schemas.microsoft.com/office/drawing/2014/main" id="{7AF2B1BD-9CD2-C494-1320-487EA96BABA7}"/>
              </a:ext>
            </a:extLst>
          </p:cNvPr>
          <p:cNvSpPr txBox="1"/>
          <p:nvPr/>
        </p:nvSpPr>
        <p:spPr>
          <a:xfrm>
            <a:off x="9062624" y="5196006"/>
            <a:ext cx="2897727" cy="830997"/>
          </a:xfrm>
          <a:prstGeom prst="rect">
            <a:avLst/>
          </a:prstGeom>
          <a:noFill/>
        </p:spPr>
        <p:txBody>
          <a:bodyPr wrap="square" rtlCol="0">
            <a:spAutoFit/>
          </a:bodyPr>
          <a:lstStyle/>
          <a:p>
            <a:r>
              <a:rPr lang="zh-TW" altLang="en-US" sz="1600" b="1" dirty="0">
                <a:solidFill>
                  <a:srgbClr val="003399"/>
                </a:solidFill>
                <a:highlight>
                  <a:srgbClr val="FFFF00"/>
                </a:highlight>
              </a:rPr>
              <a:t> </a:t>
            </a:r>
            <a:r>
              <a:rPr lang="en-US" altLang="zh-TW" sz="1600" b="1" dirty="0" err="1">
                <a:solidFill>
                  <a:srgbClr val="003399"/>
                </a:solidFill>
                <a:highlight>
                  <a:srgbClr val="FFFF00"/>
                </a:highlight>
              </a:rPr>
              <a:t>onlyOwner</a:t>
            </a:r>
            <a:r>
              <a:rPr lang="zh-TW" altLang="en-US" sz="1600" b="1" dirty="0">
                <a:solidFill>
                  <a:srgbClr val="003399"/>
                </a:solidFill>
                <a:highlight>
                  <a:srgbClr val="FFFF00"/>
                </a:highlight>
              </a:rPr>
              <a:t> 代表只有驗證過的節點能寫入記錄（實際應該是多角色）</a:t>
            </a:r>
          </a:p>
        </p:txBody>
      </p:sp>
    </p:spTree>
    <p:extLst>
      <p:ext uri="{BB962C8B-B14F-4D97-AF65-F5344CB8AC3E}">
        <p14:creationId xmlns:p14="http://schemas.microsoft.com/office/powerpoint/2010/main" val="190634186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C3B8DE-EDBD-D119-C232-87B36E429BE8}"/>
              </a:ext>
            </a:extLst>
          </p:cNvPr>
          <p:cNvSpPr txBox="1">
            <a:spLocks noChangeArrowheads="1"/>
          </p:cNvSpPr>
          <p:nvPr/>
        </p:nvSpPr>
        <p:spPr bwMode="auto">
          <a:xfrm>
            <a:off x="257452" y="1"/>
            <a:ext cx="11816179" cy="510598"/>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9219" name="文字方塊 7">
            <a:extLst>
              <a:ext uri="{FF2B5EF4-FFF2-40B4-BE49-F238E27FC236}">
                <a16:creationId xmlns:a16="http://schemas.microsoft.com/office/drawing/2014/main" id="{348C2F34-A981-96A4-AB03-F2943FA25207}"/>
              </a:ext>
            </a:extLst>
          </p:cNvPr>
          <p:cNvSpPr txBox="1">
            <a:spLocks noChangeArrowheads="1"/>
          </p:cNvSpPr>
          <p:nvPr/>
        </p:nvSpPr>
        <p:spPr bwMode="auto">
          <a:xfrm>
            <a:off x="1539639" y="95100"/>
            <a:ext cx="84827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400" b="1" dirty="0">
                <a:highlight>
                  <a:srgbClr val="FFFF00"/>
                </a:highlight>
              </a:rPr>
              <a:t>沉浸式體驗</a:t>
            </a:r>
            <a:r>
              <a:rPr lang="en-US" altLang="zh-TW" sz="2400" b="1" dirty="0">
                <a:highlight>
                  <a:srgbClr val="FFFF00"/>
                </a:highlight>
              </a:rPr>
              <a:t>:</a:t>
            </a:r>
            <a:r>
              <a:rPr lang="zh-TW" altLang="en-US" sz="2400" b="1" dirty="0">
                <a:highlight>
                  <a:srgbClr val="FFFF00"/>
                </a:highlight>
              </a:rPr>
              <a:t>以</a:t>
            </a:r>
            <a:r>
              <a:rPr lang="zh-TW" altLang="zh-TW" sz="2400" dirty="0">
                <a:highlight>
                  <a:srgbClr val="FFFF00"/>
                </a:highlight>
              </a:rPr>
              <a:t>大腸直腸外科導入混合實境輔助醫病溝通</a:t>
            </a:r>
            <a:r>
              <a:rPr lang="zh-TW" altLang="en-US" sz="2400" dirty="0">
                <a:highlight>
                  <a:srgbClr val="FFFF00"/>
                </a:highlight>
              </a:rPr>
              <a:t>為例</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46084" name="文字方塊 1">
            <a:extLst>
              <a:ext uri="{FF2B5EF4-FFF2-40B4-BE49-F238E27FC236}">
                <a16:creationId xmlns:a16="http://schemas.microsoft.com/office/drawing/2014/main" id="{0B4B7ECD-EFF5-77F1-0AA7-97F87721A5F0}"/>
              </a:ext>
            </a:extLst>
          </p:cNvPr>
          <p:cNvSpPr txBox="1">
            <a:spLocks noChangeArrowheads="1"/>
          </p:cNvSpPr>
          <p:nvPr/>
        </p:nvSpPr>
        <p:spPr bwMode="auto">
          <a:xfrm>
            <a:off x="742950" y="838201"/>
            <a:ext cx="11082106" cy="584775"/>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400" b="1" dirty="0">
                <a:solidFill>
                  <a:schemeClr val="tx2"/>
                </a:solidFill>
                <a:latin typeface="Microsoft YaHei" panose="020B0503020204020204" pitchFamily="34" charset="-122"/>
                <a:ea typeface="Microsoft YaHei" panose="020B0503020204020204" pitchFamily="34" charset="-122"/>
              </a:rPr>
              <a:t> </a:t>
            </a:r>
            <a:endParaRPr lang="en-US" altLang="zh-CN" sz="1400"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Tx/>
              <a:buNone/>
              <a:defRPr/>
            </a:pPr>
            <a:r>
              <a:rPr lang="en-US" altLang="zh-CN" sz="1600" dirty="0">
                <a:solidFill>
                  <a:schemeClr val="tx2"/>
                </a:solidFill>
                <a:latin typeface="Microsoft YaHei" panose="020B0503020204020204" pitchFamily="34" charset="-122"/>
                <a:ea typeface="Microsoft YaHei" panose="020B0503020204020204" pitchFamily="34" charset="-122"/>
              </a:rPr>
              <a:t>         </a:t>
            </a:r>
            <a:endParaRPr lang="zh-TW" altLang="en-US" sz="1400" dirty="0">
              <a:solidFill>
                <a:schemeClr val="tx2"/>
              </a:solidFill>
              <a:latin typeface="Microsoft YaHei" panose="020B0503020204020204" pitchFamily="34" charset="-122"/>
              <a:ea typeface="Microsoft YaHei" panose="020B0503020204020204" pitchFamily="34" charset="-122"/>
            </a:endParaRPr>
          </a:p>
        </p:txBody>
      </p:sp>
      <p:sp>
        <p:nvSpPr>
          <p:cNvPr id="2" name="文字方塊 1">
            <a:extLst>
              <a:ext uri="{FF2B5EF4-FFF2-40B4-BE49-F238E27FC236}">
                <a16:creationId xmlns:a16="http://schemas.microsoft.com/office/drawing/2014/main" id="{87038BF1-BBE7-AF05-0075-046A16E92131}"/>
              </a:ext>
            </a:extLst>
          </p:cNvPr>
          <p:cNvSpPr txBox="1"/>
          <p:nvPr/>
        </p:nvSpPr>
        <p:spPr>
          <a:xfrm>
            <a:off x="528918" y="700276"/>
            <a:ext cx="11147899" cy="4678204"/>
          </a:xfrm>
          <a:prstGeom prst="rect">
            <a:avLst/>
          </a:prstGeom>
          <a:noFill/>
        </p:spPr>
        <p:txBody>
          <a:bodyPr wrap="square" rtlCol="0">
            <a:spAutoFit/>
          </a:bodyPr>
          <a:lstStyle/>
          <a:p>
            <a:r>
              <a:rPr lang="en-US" altLang="zh-TW" sz="1600" dirty="0"/>
              <a:t>(101525)</a:t>
            </a:r>
            <a:r>
              <a:rPr lang="zh-TW" altLang="zh-TW" sz="1600" dirty="0"/>
              <a:t>新竹臺大分院再創智慧醫療新里程碑 用科技「看見」病情　大腸直腸外科導入混合實境輔助醫病溝通</a:t>
            </a:r>
          </a:p>
          <a:p>
            <a:r>
              <a:rPr lang="en-US" altLang="zh-TW" sz="1600" dirty="0"/>
              <a:t> </a:t>
            </a:r>
            <a:endParaRPr lang="zh-TW" altLang="zh-TW" sz="1600" dirty="0"/>
          </a:p>
          <a:p>
            <a:r>
              <a:rPr lang="en-US" altLang="zh-TW" sz="1600" dirty="0"/>
              <a:t>    </a:t>
            </a:r>
            <a:r>
              <a:rPr lang="zh-TW" altLang="zh-TW" sz="1600" dirty="0"/>
              <a:t>以往病人聽醫師說明手術時，常常只能憑想像理解自己體內發生了什麼事。新竹臺大分院透過最新混合實境（</a:t>
            </a:r>
            <a:r>
              <a:rPr lang="en-US" altLang="zh-TW" sz="1600" dirty="0"/>
              <a:t>MR</a:t>
            </a:r>
            <a:r>
              <a:rPr lang="zh-TW" altLang="zh-TW" sz="1600" dirty="0"/>
              <a:t>）科技，讓病人</a:t>
            </a:r>
            <a:r>
              <a:rPr lang="zh-TW" altLang="zh-TW" sz="1600" dirty="0">
                <a:highlight>
                  <a:srgbClr val="FFFF00"/>
                </a:highlight>
              </a:rPr>
              <a:t>「親眼看見」自己的病灶與手術路徑，醫病之間的溝通因此更清楚、更有信任</a:t>
            </a:r>
            <a:r>
              <a:rPr lang="zh-TW" altLang="zh-TW" sz="1600" dirty="0"/>
              <a:t>。</a:t>
            </a:r>
            <a:br>
              <a:rPr lang="en-US" altLang="zh-TW" dirty="0"/>
            </a:br>
            <a:br>
              <a:rPr lang="en-US" altLang="zh-TW" dirty="0"/>
            </a:br>
            <a:r>
              <a:rPr lang="zh-TW" altLang="zh-TW" b="1" dirty="0"/>
              <a:t>混合實境（</a:t>
            </a:r>
            <a:r>
              <a:rPr lang="en-US" altLang="zh-TW" b="1" dirty="0"/>
              <a:t>MR</a:t>
            </a:r>
            <a:r>
              <a:rPr lang="zh-TW" altLang="zh-TW" b="1" dirty="0"/>
              <a:t>）是什麼？</a:t>
            </a:r>
            <a:endParaRPr lang="zh-TW" altLang="zh-TW" dirty="0"/>
          </a:p>
          <a:p>
            <a:r>
              <a:rPr lang="zh-TW" altLang="zh-TW" dirty="0"/>
              <a:t>混合實境是虛擬實境（</a:t>
            </a:r>
            <a:r>
              <a:rPr lang="en-US" altLang="zh-TW" dirty="0"/>
              <a:t>VR</a:t>
            </a:r>
            <a:r>
              <a:rPr lang="zh-TW" altLang="zh-TW" dirty="0"/>
              <a:t>）與擴增實境（</a:t>
            </a:r>
            <a:r>
              <a:rPr lang="en-US" altLang="zh-TW" dirty="0"/>
              <a:t>AR</a:t>
            </a:r>
            <a:r>
              <a:rPr lang="zh-TW" altLang="zh-TW" dirty="0"/>
              <a:t>）的延伸與融合。它讓虛擬物件與現實環境</a:t>
            </a:r>
            <a:r>
              <a:rPr lang="zh-TW" altLang="zh-TW" b="1" dirty="0"/>
              <a:t>同時存在並互動</a:t>
            </a:r>
            <a:r>
              <a:rPr lang="zh-TW" altLang="zh-TW" dirty="0"/>
              <a:t>，例如：</a:t>
            </a:r>
            <a:r>
              <a:rPr lang="zh-TW" altLang="en-US" dirty="0"/>
              <a:t> </a:t>
            </a:r>
            <a:r>
              <a:rPr lang="zh-TW" altLang="zh-TW" dirty="0"/>
              <a:t>病人戴上</a:t>
            </a:r>
            <a:r>
              <a:rPr lang="en-US" altLang="zh-TW" dirty="0"/>
              <a:t>MR</a:t>
            </a:r>
            <a:r>
              <a:rPr lang="zh-TW" altLang="zh-TW" dirty="0"/>
              <a:t>頭盔後，可以看到虛擬的</a:t>
            </a:r>
            <a:r>
              <a:rPr lang="en-US" altLang="zh-TW" dirty="0"/>
              <a:t>3D</a:t>
            </a:r>
            <a:r>
              <a:rPr lang="zh-TW" altLang="zh-TW" dirty="0"/>
              <a:t>病灶影像「浮現在現實空間中」。醫師可即時指引手術路徑，病人能「看見」醫師要做的動作和路徑。</a:t>
            </a:r>
          </a:p>
          <a:p>
            <a:endParaRPr lang="en-US" altLang="zh-TW" dirty="0"/>
          </a:p>
          <a:p>
            <a:r>
              <a:rPr lang="zh-TW" altLang="zh-TW" b="1" dirty="0"/>
              <a:t>為什麼說是沉浸式體驗？</a:t>
            </a:r>
            <a:endParaRPr lang="zh-TW" altLang="zh-TW" dirty="0"/>
          </a:p>
          <a:p>
            <a:r>
              <a:rPr lang="zh-TW" altLang="zh-TW" dirty="0"/>
              <a:t>沉浸式體驗的特點包括：</a:t>
            </a:r>
            <a:endParaRPr lang="en-US" altLang="zh-TW" dirty="0"/>
          </a:p>
          <a:p>
            <a:endParaRPr lang="zh-TW" altLang="zh-TW" dirty="0"/>
          </a:p>
          <a:p>
            <a:pPr lvl="0"/>
            <a:r>
              <a:rPr lang="zh-TW" altLang="zh-TW" dirty="0">
                <a:highlight>
                  <a:srgbClr val="FFFF00"/>
                </a:highlight>
              </a:rPr>
              <a:t>感官參與（視覺、空間感）</a:t>
            </a:r>
          </a:p>
          <a:p>
            <a:pPr lvl="0"/>
            <a:r>
              <a:rPr lang="zh-TW" altLang="zh-TW" dirty="0"/>
              <a:t>身歷其境的互動</a:t>
            </a:r>
          </a:p>
          <a:p>
            <a:pPr lvl="0"/>
            <a:r>
              <a:rPr lang="zh-TW" altLang="zh-TW" dirty="0"/>
              <a:t>高度參與感與理解力提升</a:t>
            </a:r>
          </a:p>
          <a:p>
            <a:endParaRPr lang="zh-TW" altLang="en-US" dirty="0"/>
          </a:p>
        </p:txBody>
      </p:sp>
      <p:pic>
        <p:nvPicPr>
          <p:cNvPr id="5" name="圖片 4">
            <a:extLst>
              <a:ext uri="{FF2B5EF4-FFF2-40B4-BE49-F238E27FC236}">
                <a16:creationId xmlns:a16="http://schemas.microsoft.com/office/drawing/2014/main" id="{366767A8-DB4E-6193-F57E-800DE3305431}"/>
              </a:ext>
            </a:extLst>
          </p:cNvPr>
          <p:cNvPicPr>
            <a:picLocks noChangeAspect="1"/>
          </p:cNvPicPr>
          <p:nvPr/>
        </p:nvPicPr>
        <p:blipFill>
          <a:blip r:embed="rId3"/>
          <a:stretch>
            <a:fillRect/>
          </a:stretch>
        </p:blipFill>
        <p:spPr>
          <a:xfrm>
            <a:off x="3932722" y="3203128"/>
            <a:ext cx="2351281" cy="1495745"/>
          </a:xfrm>
          <a:prstGeom prst="rect">
            <a:avLst/>
          </a:prstGeom>
        </p:spPr>
      </p:pic>
      <p:sp>
        <p:nvSpPr>
          <p:cNvPr id="6" name="文字方塊 5">
            <a:extLst>
              <a:ext uri="{FF2B5EF4-FFF2-40B4-BE49-F238E27FC236}">
                <a16:creationId xmlns:a16="http://schemas.microsoft.com/office/drawing/2014/main" id="{C4AE3E29-B4F8-5FAD-DB1C-D4BAC115BB6B}"/>
              </a:ext>
            </a:extLst>
          </p:cNvPr>
          <p:cNvSpPr txBox="1"/>
          <p:nvPr/>
        </p:nvSpPr>
        <p:spPr>
          <a:xfrm>
            <a:off x="3533863" y="4863378"/>
            <a:ext cx="4077174" cy="830997"/>
          </a:xfrm>
          <a:prstGeom prst="rect">
            <a:avLst/>
          </a:prstGeom>
          <a:noFill/>
        </p:spPr>
        <p:txBody>
          <a:bodyPr wrap="square" rtlCol="0">
            <a:spAutoFit/>
          </a:bodyPr>
          <a:lstStyle/>
          <a:p>
            <a:r>
              <a:rPr lang="zh-TW" altLang="en-US" sz="1600" dirty="0"/>
              <a:t>新竹臺大分院大腸直腸外科團隊結合混合實境技術，創新醫病溝通方式，提升病人參與與理解。</a:t>
            </a:r>
          </a:p>
        </p:txBody>
      </p:sp>
      <p:pic>
        <p:nvPicPr>
          <p:cNvPr id="9" name="圖片 8">
            <a:extLst>
              <a:ext uri="{FF2B5EF4-FFF2-40B4-BE49-F238E27FC236}">
                <a16:creationId xmlns:a16="http://schemas.microsoft.com/office/drawing/2014/main" id="{22A0760F-FE5D-56C6-E1DC-6F84F83DF000}"/>
              </a:ext>
            </a:extLst>
          </p:cNvPr>
          <p:cNvPicPr>
            <a:picLocks noChangeAspect="1"/>
          </p:cNvPicPr>
          <p:nvPr/>
        </p:nvPicPr>
        <p:blipFill>
          <a:blip r:embed="rId4"/>
          <a:stretch>
            <a:fillRect/>
          </a:stretch>
        </p:blipFill>
        <p:spPr>
          <a:xfrm>
            <a:off x="7968075" y="2885764"/>
            <a:ext cx="2054348" cy="2980312"/>
          </a:xfrm>
          <a:prstGeom prst="rect">
            <a:avLst/>
          </a:prstGeom>
        </p:spPr>
      </p:pic>
      <p:sp>
        <p:nvSpPr>
          <p:cNvPr id="10" name="文字方塊 9">
            <a:extLst>
              <a:ext uri="{FF2B5EF4-FFF2-40B4-BE49-F238E27FC236}">
                <a16:creationId xmlns:a16="http://schemas.microsoft.com/office/drawing/2014/main" id="{D3494772-ACD9-834A-050C-B0D0234B1B56}"/>
              </a:ext>
            </a:extLst>
          </p:cNvPr>
          <p:cNvSpPr txBox="1"/>
          <p:nvPr/>
        </p:nvSpPr>
        <p:spPr>
          <a:xfrm>
            <a:off x="7470037" y="5934670"/>
            <a:ext cx="4355019" cy="784830"/>
          </a:xfrm>
          <a:prstGeom prst="rect">
            <a:avLst/>
          </a:prstGeom>
          <a:noFill/>
        </p:spPr>
        <p:txBody>
          <a:bodyPr wrap="square" rtlCol="0">
            <a:spAutoFit/>
          </a:bodyPr>
          <a:lstStyle/>
          <a:p>
            <a:r>
              <a:rPr lang="zh-TW" altLang="en-US" sz="1500" dirty="0"/>
              <a:t>新竹臺大分院運用「</a:t>
            </a:r>
            <a:r>
              <a:rPr lang="en-US" altLang="zh-TW" sz="1500" dirty="0"/>
              <a:t>Anatomy Cloud</a:t>
            </a:r>
            <a:r>
              <a:rPr lang="zh-TW" altLang="en-US" sz="1500" dirty="0"/>
              <a:t>」系統，病人可從不同角度觀察自身腫瘤與手術計畫的立體影像，提升理解度與安心感。</a:t>
            </a: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555E2EB-E42C-467A-967C-35E33061ED2B}"/>
              </a:ext>
            </a:extLst>
          </p:cNvPr>
          <p:cNvSpPr>
            <a:spLocks noGrp="1"/>
          </p:cNvSpPr>
          <p:nvPr>
            <p:ph idx="1"/>
          </p:nvPr>
        </p:nvSpPr>
        <p:spPr>
          <a:xfrm>
            <a:off x="407988" y="885395"/>
            <a:ext cx="11598489" cy="5647167"/>
          </a:xfrm>
        </p:spPr>
        <p:txBody>
          <a:bodyPr>
            <a:normAutofit fontScale="92500" lnSpcReduction="10000"/>
          </a:bodyPr>
          <a:lstStyle/>
          <a:p>
            <a:pPr marL="0" indent="0">
              <a:buNone/>
            </a:pPr>
            <a:r>
              <a:rPr lang="zh-TW" altLang="en-US" sz="2000" b="1" dirty="0">
                <a:solidFill>
                  <a:srgbClr val="003399"/>
                </a:solidFill>
              </a:rPr>
              <a:t>       </a:t>
            </a:r>
            <a:r>
              <a:rPr lang="en-US" altLang="zh-TW" sz="2000" b="1" dirty="0">
                <a:solidFill>
                  <a:srgbClr val="003399"/>
                </a:solidFill>
              </a:rPr>
              <a:t> </a:t>
            </a:r>
          </a:p>
          <a:p>
            <a:pPr marL="0" indent="0" algn="l">
              <a:buNone/>
            </a:pPr>
            <a:r>
              <a:rPr lang="zh-TW" altLang="en-US" sz="1700" b="1" dirty="0">
                <a:solidFill>
                  <a:srgbClr val="003399"/>
                </a:solidFill>
              </a:rPr>
              <a:t>         </a:t>
            </a:r>
            <a:r>
              <a:rPr lang="zh-TW" altLang="en-US" sz="1700" b="1" dirty="0">
                <a:solidFill>
                  <a:srgbClr val="003399"/>
                </a:solidFill>
                <a:highlight>
                  <a:srgbClr val="FFFF00"/>
                </a:highlight>
              </a:rPr>
              <a:t>虛擬貨幣</a:t>
            </a:r>
            <a:r>
              <a:rPr lang="zh-TW" altLang="en-US" sz="1700" b="1" dirty="0">
                <a:solidFill>
                  <a:srgbClr val="003399"/>
                </a:solidFill>
              </a:rPr>
              <a:t>可以分為</a:t>
            </a:r>
            <a:r>
              <a:rPr lang="zh-TW" altLang="en-US" sz="1700" b="1" dirty="0">
                <a:solidFill>
                  <a:srgbClr val="003399"/>
                </a:solidFill>
                <a:highlight>
                  <a:srgbClr val="FFFF00"/>
                </a:highlight>
              </a:rPr>
              <a:t>「同質化代幣」</a:t>
            </a:r>
            <a:r>
              <a:rPr lang="en-US" altLang="zh-TW" sz="1700" b="1" dirty="0">
                <a:solidFill>
                  <a:srgbClr val="003399"/>
                </a:solidFill>
                <a:highlight>
                  <a:srgbClr val="FFFF00"/>
                </a:highlight>
              </a:rPr>
              <a:t>(Fungible Token, FT</a:t>
            </a:r>
            <a:r>
              <a:rPr lang="en-US" altLang="zh-TW" sz="1700" b="1" dirty="0">
                <a:solidFill>
                  <a:srgbClr val="003399"/>
                </a:solidFill>
              </a:rPr>
              <a:t>)</a:t>
            </a:r>
            <a:r>
              <a:rPr lang="zh-TW" altLang="en-US" sz="1700" b="1" dirty="0">
                <a:solidFill>
                  <a:srgbClr val="003399"/>
                </a:solidFill>
              </a:rPr>
              <a:t>以及「</a:t>
            </a:r>
            <a:r>
              <a:rPr lang="zh-TW" altLang="en-US" sz="1700" b="1" dirty="0">
                <a:solidFill>
                  <a:srgbClr val="003399"/>
                </a:solidFill>
                <a:highlight>
                  <a:srgbClr val="FFFF00"/>
                </a:highlight>
              </a:rPr>
              <a:t>非同質化代幣」</a:t>
            </a:r>
            <a:r>
              <a:rPr lang="en-US" altLang="zh-TW" sz="1700" b="1" dirty="0">
                <a:solidFill>
                  <a:srgbClr val="003399"/>
                </a:solidFill>
                <a:highlight>
                  <a:srgbClr val="FFFF00"/>
                </a:highlight>
              </a:rPr>
              <a:t>(Non-fungible Token, NFT</a:t>
            </a:r>
            <a:r>
              <a:rPr lang="en-US" altLang="zh-TW" sz="1700" b="1" dirty="0">
                <a:solidFill>
                  <a:srgbClr val="003399"/>
                </a:solidFill>
              </a:rPr>
              <a:t>)</a:t>
            </a:r>
            <a:r>
              <a:rPr lang="zh-TW" altLang="en-US" sz="1700" b="1" dirty="0">
                <a:solidFill>
                  <a:srgbClr val="003399"/>
                </a:solidFill>
              </a:rPr>
              <a:t>，人們常聽</a:t>
            </a:r>
            <a:endParaRPr lang="en-US" altLang="zh-TW" sz="1700" b="1" dirty="0">
              <a:solidFill>
                <a:srgbClr val="003399"/>
              </a:solidFill>
            </a:endParaRPr>
          </a:p>
          <a:p>
            <a:pPr marL="0" indent="0" algn="l">
              <a:buNone/>
            </a:pPr>
            <a:r>
              <a:rPr lang="zh-TW" altLang="en-US" sz="1700" b="1" dirty="0">
                <a:solidFill>
                  <a:srgbClr val="003399"/>
                </a:solidFill>
              </a:rPr>
              <a:t>到的比特幣</a:t>
            </a:r>
            <a:r>
              <a:rPr lang="en-US" altLang="zh-TW" sz="1700" b="1" dirty="0">
                <a:solidFill>
                  <a:srgbClr val="003399"/>
                </a:solidFill>
              </a:rPr>
              <a:t>(Bitcoin)</a:t>
            </a:r>
            <a:r>
              <a:rPr lang="zh-TW" altLang="en-US" sz="1700" b="1" dirty="0">
                <a:solidFill>
                  <a:srgbClr val="003399"/>
                </a:solidFill>
              </a:rPr>
              <a:t>、以太幣</a:t>
            </a:r>
            <a:r>
              <a:rPr lang="en-US" altLang="zh-TW" sz="1700" b="1" dirty="0">
                <a:solidFill>
                  <a:srgbClr val="003399"/>
                </a:solidFill>
              </a:rPr>
              <a:t>(Ether)</a:t>
            </a:r>
            <a:r>
              <a:rPr lang="zh-TW" altLang="en-US" sz="1700" b="1" dirty="0">
                <a:solidFill>
                  <a:srgbClr val="003399"/>
                </a:solidFill>
              </a:rPr>
              <a:t>，就是屬於</a:t>
            </a:r>
            <a:r>
              <a:rPr lang="zh-TW" altLang="en-US" sz="1700" b="1" dirty="0">
                <a:solidFill>
                  <a:srgbClr val="003399"/>
                </a:solidFill>
                <a:highlight>
                  <a:srgbClr val="FFFF00"/>
                </a:highlight>
              </a:rPr>
              <a:t>同質化代幣</a:t>
            </a:r>
            <a:r>
              <a:rPr lang="zh-TW" altLang="en-US" sz="1700" b="1" dirty="0">
                <a:solidFill>
                  <a:srgbClr val="003399"/>
                </a:solidFill>
              </a:rPr>
              <a:t>。同質化代幣共有兩種特性，一種是</a:t>
            </a:r>
            <a:r>
              <a:rPr lang="zh-TW" altLang="en-US" sz="1700" b="1" dirty="0">
                <a:solidFill>
                  <a:srgbClr val="003399"/>
                </a:solidFill>
                <a:highlight>
                  <a:srgbClr val="FFFF00"/>
                </a:highlight>
              </a:rPr>
              <a:t>可替代性</a:t>
            </a:r>
            <a:r>
              <a:rPr lang="zh-TW" altLang="en-US" sz="1700" b="1" dirty="0">
                <a:solidFill>
                  <a:srgbClr val="003399"/>
                </a:solidFill>
              </a:rPr>
              <a:t>，另一種</a:t>
            </a:r>
            <a:endParaRPr lang="en-US" altLang="zh-TW" sz="1700" b="1" dirty="0">
              <a:solidFill>
                <a:srgbClr val="003399"/>
              </a:solidFill>
            </a:endParaRPr>
          </a:p>
          <a:p>
            <a:pPr marL="0" indent="0" algn="l">
              <a:buNone/>
            </a:pPr>
            <a:r>
              <a:rPr lang="zh-TW" altLang="en-US" sz="1700" b="1" dirty="0">
                <a:solidFill>
                  <a:srgbClr val="003399"/>
                </a:solidFill>
              </a:rPr>
              <a:t>則是</a:t>
            </a:r>
            <a:r>
              <a:rPr lang="zh-TW" altLang="en-US" sz="1700" b="1" dirty="0">
                <a:solidFill>
                  <a:srgbClr val="003399"/>
                </a:solidFill>
                <a:highlight>
                  <a:srgbClr val="FFFF00"/>
                </a:highlight>
              </a:rPr>
              <a:t>可分割性</a:t>
            </a:r>
            <a:r>
              <a:rPr lang="zh-TW" altLang="en-US" sz="1700" b="1" dirty="0">
                <a:solidFill>
                  <a:srgbClr val="003399"/>
                </a:solidFill>
              </a:rPr>
              <a:t>。</a:t>
            </a:r>
            <a:br>
              <a:rPr lang="zh-TW" altLang="en-US" sz="1700" b="1" dirty="0">
                <a:solidFill>
                  <a:srgbClr val="003399"/>
                </a:solidFill>
              </a:rPr>
            </a:br>
            <a:endParaRPr lang="zh-TW" altLang="en-US" sz="1700" b="1" dirty="0">
              <a:solidFill>
                <a:srgbClr val="003399"/>
              </a:solidFill>
            </a:endParaRPr>
          </a:p>
          <a:p>
            <a:pPr marL="0" indent="0" algn="l">
              <a:buNone/>
            </a:pPr>
            <a:r>
              <a:rPr lang="zh-TW" altLang="en-US" sz="1700" b="1" dirty="0">
                <a:solidFill>
                  <a:srgbClr val="003399"/>
                </a:solidFill>
              </a:rPr>
              <a:t>         在幣圈，大部分的</a:t>
            </a:r>
            <a:r>
              <a:rPr lang="zh-TW" altLang="en-US" sz="1700" b="1" dirty="0">
                <a:solidFill>
                  <a:srgbClr val="003399"/>
                </a:solidFill>
                <a:highlight>
                  <a:srgbClr val="FFFF00"/>
                </a:highlight>
              </a:rPr>
              <a:t>散戶所持有比特幣，其數量基本上都遠低於一枚</a:t>
            </a:r>
            <a:r>
              <a:rPr lang="zh-TW" altLang="en-US" sz="1700" b="1" dirty="0">
                <a:solidFill>
                  <a:srgbClr val="003399"/>
                </a:solidFill>
              </a:rPr>
              <a:t>，因為一枚比特幣價值遠超過</a:t>
            </a:r>
            <a:r>
              <a:rPr lang="zh-TW" altLang="en-US" sz="1700" b="1" dirty="0">
                <a:solidFill>
                  <a:srgbClr val="003399"/>
                </a:solidFill>
                <a:highlight>
                  <a:srgbClr val="FFFF00"/>
                </a:highlight>
              </a:rPr>
              <a:t>一百萬台幣（約</a:t>
            </a:r>
            <a:r>
              <a:rPr lang="en-US" altLang="zh-TW" sz="1700" b="1" dirty="0">
                <a:solidFill>
                  <a:srgbClr val="003399"/>
                </a:solidFill>
                <a:highlight>
                  <a:srgbClr val="FFFF00"/>
                </a:highlight>
              </a:rPr>
              <a:t>3</a:t>
            </a:r>
            <a:r>
              <a:rPr lang="zh-TW" altLang="en-US" sz="1700" b="1" dirty="0">
                <a:solidFill>
                  <a:srgbClr val="003399"/>
                </a:solidFill>
                <a:highlight>
                  <a:srgbClr val="FFFF00"/>
                </a:highlight>
              </a:rPr>
              <a:t>萬</a:t>
            </a:r>
            <a:endParaRPr lang="en-US" altLang="zh-TW" sz="1700" b="1" dirty="0">
              <a:solidFill>
                <a:srgbClr val="003399"/>
              </a:solidFill>
              <a:highlight>
                <a:srgbClr val="FFFF00"/>
              </a:highlight>
            </a:endParaRPr>
          </a:p>
          <a:p>
            <a:pPr marL="0" indent="0" algn="l">
              <a:buNone/>
            </a:pPr>
            <a:r>
              <a:rPr lang="en-US" altLang="zh-TW" sz="1700" b="1" dirty="0">
                <a:solidFill>
                  <a:srgbClr val="003399"/>
                </a:solidFill>
                <a:highlight>
                  <a:srgbClr val="FFFF00"/>
                </a:highlight>
              </a:rPr>
              <a:t>2</a:t>
            </a:r>
            <a:r>
              <a:rPr lang="zh-TW" altLang="en-US" sz="1700" b="1" dirty="0">
                <a:solidFill>
                  <a:srgbClr val="003399"/>
                </a:solidFill>
                <a:highlight>
                  <a:srgbClr val="FFFF00"/>
                </a:highlight>
              </a:rPr>
              <a:t>千元美金）</a:t>
            </a:r>
            <a:r>
              <a:rPr lang="en-US" altLang="zh-TW" sz="1700" b="1" dirty="0">
                <a:solidFill>
                  <a:srgbClr val="003399"/>
                </a:solidFill>
                <a:highlight>
                  <a:srgbClr val="FFFF00"/>
                </a:highlight>
              </a:rPr>
              <a:t>?</a:t>
            </a:r>
            <a:r>
              <a:rPr lang="zh-TW" altLang="en-US" sz="1700" b="1" dirty="0">
                <a:solidFill>
                  <a:srgbClr val="003399"/>
                </a:solidFill>
              </a:rPr>
              <a:t>，由於</a:t>
            </a:r>
            <a:r>
              <a:rPr lang="zh-TW" altLang="en-US" sz="1700" b="1" dirty="0">
                <a:solidFill>
                  <a:srgbClr val="003399"/>
                </a:solidFill>
                <a:highlight>
                  <a:srgbClr val="FFFF00"/>
                </a:highlight>
              </a:rPr>
              <a:t>價格過高，因此，用戶可以選擇購買千分之一，或萬分之一的比特幣</a:t>
            </a:r>
            <a:r>
              <a:rPr lang="zh-TW" altLang="en-US" sz="1700" b="1" dirty="0">
                <a:solidFill>
                  <a:srgbClr val="003399"/>
                </a:solidFill>
              </a:rPr>
              <a:t>，而這樣不強制要求用戶要完整</a:t>
            </a:r>
            <a:endParaRPr lang="en-US" altLang="zh-TW" sz="1700" b="1" dirty="0">
              <a:solidFill>
                <a:srgbClr val="003399"/>
              </a:solidFill>
            </a:endParaRPr>
          </a:p>
          <a:p>
            <a:pPr marL="0" indent="0" algn="l">
              <a:buNone/>
            </a:pPr>
            <a:r>
              <a:rPr lang="zh-TW" altLang="en-US" sz="1700" b="1" dirty="0">
                <a:solidFill>
                  <a:srgbClr val="003399"/>
                </a:solidFill>
              </a:rPr>
              <a:t>一枚一枚地買入的特性，就是同質化代幣中的可分割性。</a:t>
            </a:r>
          </a:p>
          <a:p>
            <a:pPr marL="0" indent="0">
              <a:buNone/>
            </a:pPr>
            <a:endParaRPr lang="en-US" altLang="zh-TW" sz="1900" b="1" dirty="0">
              <a:solidFill>
                <a:srgbClr val="003399"/>
              </a:solidFill>
            </a:endParaRPr>
          </a:p>
          <a:p>
            <a:pPr marL="0" indent="0" algn="l">
              <a:buNone/>
            </a:pPr>
            <a:r>
              <a:rPr lang="zh-TW" altLang="en-US" sz="1700" b="1" dirty="0">
                <a:solidFill>
                  <a:srgbClr val="003399"/>
                </a:solidFill>
              </a:rPr>
              <a:t>「</a:t>
            </a:r>
            <a:r>
              <a:rPr lang="zh-TW" altLang="en-US" sz="1700" b="1" dirty="0">
                <a:solidFill>
                  <a:srgbClr val="003399"/>
                </a:solidFill>
                <a:highlight>
                  <a:srgbClr val="FFFF00"/>
                </a:highlight>
              </a:rPr>
              <a:t>非同質</a:t>
            </a:r>
            <a:r>
              <a:rPr lang="zh-TW" altLang="en-US" sz="1700" b="1" dirty="0">
                <a:solidFill>
                  <a:srgbClr val="003399"/>
                </a:solidFill>
              </a:rPr>
              <a:t>化代幣」</a:t>
            </a:r>
            <a:r>
              <a:rPr lang="en-US" altLang="zh-TW" sz="1700" b="1" dirty="0">
                <a:solidFill>
                  <a:srgbClr val="003399"/>
                </a:solidFill>
              </a:rPr>
              <a:t>(</a:t>
            </a:r>
            <a:r>
              <a:rPr lang="en-US" altLang="zh-TW" sz="1700" b="1" dirty="0">
                <a:solidFill>
                  <a:srgbClr val="003399"/>
                </a:solidFill>
                <a:highlight>
                  <a:srgbClr val="FFFF00"/>
                </a:highlight>
              </a:rPr>
              <a:t>Non-fungible Token</a:t>
            </a:r>
            <a:r>
              <a:rPr lang="en-US" altLang="zh-TW" sz="1700" b="1" dirty="0">
                <a:solidFill>
                  <a:srgbClr val="003399"/>
                </a:solidFill>
              </a:rPr>
              <a:t>, NFT)</a:t>
            </a:r>
          </a:p>
          <a:p>
            <a:pPr marL="0" indent="0" algn="l">
              <a:buNone/>
            </a:pPr>
            <a:r>
              <a:rPr lang="en-US" altLang="zh-TW" sz="1500" b="1" dirty="0">
                <a:solidFill>
                  <a:srgbClr val="003399"/>
                </a:solidFill>
              </a:rPr>
              <a:t>         </a:t>
            </a:r>
            <a:r>
              <a:rPr lang="zh-TW" altLang="en-US" sz="1700" b="1" dirty="0">
                <a:solidFill>
                  <a:srgbClr val="003399"/>
                </a:solidFill>
              </a:rPr>
              <a:t>另一方面，近年經常會聽到某某藝術品的交易，用上</a:t>
            </a:r>
            <a:r>
              <a:rPr lang="zh-TW" altLang="en-US" sz="1700" b="1" dirty="0">
                <a:solidFill>
                  <a:srgbClr val="003399"/>
                </a:solidFill>
                <a:highlight>
                  <a:srgbClr val="FFFF00"/>
                </a:highlight>
              </a:rPr>
              <a:t>「非同質化代幣」</a:t>
            </a:r>
            <a:r>
              <a:rPr lang="en-US" altLang="zh-TW" sz="1700" b="1" dirty="0">
                <a:solidFill>
                  <a:srgbClr val="003399"/>
                </a:solidFill>
                <a:highlight>
                  <a:srgbClr val="FFFF00"/>
                </a:highlight>
              </a:rPr>
              <a:t>(Non-fungible token , NFT</a:t>
            </a:r>
            <a:r>
              <a:rPr lang="en-US" altLang="zh-TW" sz="1700" b="1" dirty="0">
                <a:solidFill>
                  <a:srgbClr val="003399"/>
                </a:solidFill>
              </a:rPr>
              <a:t>) </a:t>
            </a:r>
            <a:r>
              <a:rPr lang="zh-TW" altLang="en-US" sz="1700" b="1" dirty="0">
                <a:solidFill>
                  <a:srgbClr val="003399"/>
                </a:solidFill>
              </a:rPr>
              <a:t>，即是每個 </a:t>
            </a:r>
            <a:r>
              <a:rPr lang="en-US" altLang="zh-TW" sz="1700" b="1" dirty="0">
                <a:solidFill>
                  <a:srgbClr val="003399"/>
                </a:solidFill>
              </a:rPr>
              <a:t>NFT</a:t>
            </a:r>
            <a:r>
              <a:rPr lang="zh-TW" altLang="en-US" sz="1700" b="1" dirty="0">
                <a:solidFill>
                  <a:srgbClr val="003399"/>
                </a:solidFill>
              </a:rPr>
              <a:t>所</a:t>
            </a:r>
            <a:r>
              <a:rPr lang="zh-TW" altLang="en-US" sz="1700" b="1" dirty="0">
                <a:solidFill>
                  <a:srgbClr val="003399"/>
                </a:solidFill>
                <a:highlight>
                  <a:srgbClr val="FFFF00"/>
                </a:highlight>
              </a:rPr>
              <a:t>代</a:t>
            </a:r>
            <a:endParaRPr lang="en-US" altLang="zh-TW" sz="1700" b="1" dirty="0">
              <a:solidFill>
                <a:srgbClr val="003399"/>
              </a:solidFill>
              <a:highlight>
                <a:srgbClr val="FFFF00"/>
              </a:highlight>
            </a:endParaRPr>
          </a:p>
          <a:p>
            <a:pPr marL="0" indent="0" algn="l">
              <a:buNone/>
            </a:pPr>
            <a:r>
              <a:rPr lang="zh-TW" altLang="en-US" sz="1700" b="1" dirty="0">
                <a:solidFill>
                  <a:srgbClr val="003399"/>
                </a:solidFill>
                <a:highlight>
                  <a:srgbClr val="FFFF00"/>
                </a:highlight>
              </a:rPr>
              <a:t>表的物件皆不一樣，不能互換替代</a:t>
            </a:r>
            <a:r>
              <a:rPr lang="zh-TW" altLang="en-US" sz="1700" b="1" dirty="0">
                <a:solidFill>
                  <a:srgbClr val="003399"/>
                </a:solidFill>
              </a:rPr>
              <a:t>，亦無法分割。</a:t>
            </a:r>
            <a:r>
              <a:rPr lang="zh-TW" altLang="en-US" sz="1700" b="1" dirty="0">
                <a:solidFill>
                  <a:srgbClr val="003399"/>
                </a:solidFill>
                <a:highlight>
                  <a:srgbClr val="FFFF00"/>
                </a:highlight>
              </a:rPr>
              <a:t>由於區塊鏈的紀錄無法竄改及删除，交易紀錄皆公開可見，所以儲存在區塊鏈</a:t>
            </a:r>
            <a:endParaRPr lang="en-US" altLang="zh-TW" sz="1700" b="1" dirty="0">
              <a:solidFill>
                <a:srgbClr val="003399"/>
              </a:solidFill>
              <a:highlight>
                <a:srgbClr val="FFFF00"/>
              </a:highlight>
            </a:endParaRPr>
          </a:p>
          <a:p>
            <a:pPr marL="0" indent="0" algn="l">
              <a:buNone/>
            </a:pPr>
            <a:r>
              <a:rPr lang="zh-TW" altLang="en-US" sz="1700" b="1" dirty="0">
                <a:solidFill>
                  <a:srgbClr val="003399"/>
                </a:solidFill>
                <a:highlight>
                  <a:srgbClr val="FFFF00"/>
                </a:highlight>
              </a:rPr>
              <a:t>上的 </a:t>
            </a:r>
            <a:r>
              <a:rPr lang="en-US" altLang="zh-TW" sz="1700" b="1" dirty="0">
                <a:solidFill>
                  <a:srgbClr val="003399"/>
                </a:solidFill>
                <a:highlight>
                  <a:srgbClr val="FFFF00"/>
                </a:highlight>
              </a:rPr>
              <a:t>NFT</a:t>
            </a:r>
            <a:r>
              <a:rPr lang="zh-TW" altLang="en-US" sz="1700" b="1" dirty="0">
                <a:solidFill>
                  <a:srgbClr val="003399"/>
                </a:solidFill>
                <a:highlight>
                  <a:srgbClr val="FFFF00"/>
                </a:highlight>
              </a:rPr>
              <a:t>無法仿冒。</a:t>
            </a:r>
            <a:endParaRPr lang="en-US" altLang="zh-TW" sz="1700" b="1" dirty="0">
              <a:solidFill>
                <a:srgbClr val="003399"/>
              </a:solidFill>
              <a:highlight>
                <a:srgbClr val="FFFF00"/>
              </a:highlight>
            </a:endParaRPr>
          </a:p>
          <a:p>
            <a:pPr marL="0" indent="0" algn="l">
              <a:buNone/>
            </a:pPr>
            <a:endParaRPr lang="zh-TW" altLang="en-US" sz="1500" b="1" dirty="0">
              <a:solidFill>
                <a:srgbClr val="003399"/>
              </a:solidFill>
            </a:endParaRPr>
          </a:p>
          <a:p>
            <a:pPr marL="0" indent="0" algn="l">
              <a:buNone/>
            </a:pPr>
            <a:r>
              <a:rPr lang="en-US" altLang="zh-TW" sz="1700" b="1" dirty="0">
                <a:solidFill>
                  <a:srgbClr val="003399"/>
                </a:solidFill>
              </a:rPr>
              <a:t>         NFT</a:t>
            </a:r>
            <a:r>
              <a:rPr lang="zh-TW" altLang="en-US" sz="1700" b="1" dirty="0">
                <a:solidFill>
                  <a:srgbClr val="003399"/>
                </a:solidFill>
              </a:rPr>
              <a:t>透過</a:t>
            </a:r>
            <a:r>
              <a:rPr lang="zh-TW" altLang="en-US" sz="1700" b="1" dirty="0">
                <a:solidFill>
                  <a:srgbClr val="003399"/>
                </a:solidFill>
                <a:highlight>
                  <a:srgbClr val="FFFF00"/>
                </a:highlight>
              </a:rPr>
              <a:t>加密形式</a:t>
            </a:r>
            <a:r>
              <a:rPr lang="zh-TW" altLang="en-US" sz="1700" b="1" dirty="0">
                <a:solidFill>
                  <a:srgbClr val="003399"/>
                </a:solidFill>
              </a:rPr>
              <a:t>把特定資訊放到</a:t>
            </a:r>
            <a:r>
              <a:rPr lang="zh-TW" altLang="en-US" sz="1700" b="1" dirty="0">
                <a:solidFill>
                  <a:srgbClr val="003399"/>
                </a:solidFill>
                <a:highlight>
                  <a:srgbClr val="FFFF00"/>
                </a:highlight>
              </a:rPr>
              <a:t>區塊鏈</a:t>
            </a:r>
            <a:r>
              <a:rPr lang="zh-TW" altLang="en-US" sz="1700" b="1" dirty="0">
                <a:solidFill>
                  <a:srgbClr val="003399"/>
                </a:solidFill>
              </a:rPr>
              <a:t>，</a:t>
            </a:r>
            <a:r>
              <a:rPr lang="zh-TW" altLang="en-US" sz="1700" b="1" dirty="0">
                <a:solidFill>
                  <a:srgbClr val="003399"/>
                </a:solidFill>
                <a:highlight>
                  <a:srgbClr val="FFFF00"/>
                </a:highlight>
              </a:rPr>
              <a:t>以代表物件的擁有權</a:t>
            </a:r>
            <a:r>
              <a:rPr lang="zh-TW" altLang="en-US" sz="1700" b="1" dirty="0">
                <a:solidFill>
                  <a:srgbClr val="003399"/>
                </a:solidFill>
              </a:rPr>
              <a:t>，並透過</a:t>
            </a:r>
            <a:r>
              <a:rPr lang="zh-TW" altLang="en-US" sz="1700" b="1" dirty="0">
                <a:solidFill>
                  <a:srgbClr val="003399"/>
                </a:solidFill>
                <a:highlight>
                  <a:srgbClr val="FFFF00"/>
                </a:highlight>
              </a:rPr>
              <a:t>網上交易平台進行買賣</a:t>
            </a:r>
            <a:r>
              <a:rPr lang="zh-TW" altLang="en-US" sz="1700" b="1" dirty="0">
                <a:solidFill>
                  <a:srgbClr val="003399"/>
                </a:solidFill>
              </a:rPr>
              <a:t>。常見的 </a:t>
            </a:r>
            <a:r>
              <a:rPr lang="en-US" altLang="zh-TW" sz="1700" b="1" dirty="0">
                <a:solidFill>
                  <a:srgbClr val="003399"/>
                </a:solidFill>
              </a:rPr>
              <a:t>NFT</a:t>
            </a:r>
            <a:r>
              <a:rPr lang="zh-TW" altLang="en-US" sz="1700" b="1" dirty="0">
                <a:solidFill>
                  <a:srgbClr val="003399"/>
                </a:solidFill>
              </a:rPr>
              <a:t>包括數碼圖像、</a:t>
            </a:r>
            <a:endParaRPr lang="en-US" altLang="zh-TW" sz="1700" b="1" dirty="0">
              <a:solidFill>
                <a:srgbClr val="003399"/>
              </a:solidFill>
            </a:endParaRPr>
          </a:p>
          <a:p>
            <a:pPr marL="0" indent="0" algn="l">
              <a:buNone/>
            </a:pPr>
            <a:r>
              <a:rPr lang="zh-TW" altLang="en-US" sz="1700" b="1" dirty="0">
                <a:solidFill>
                  <a:srgbClr val="003399"/>
                </a:solidFill>
              </a:rPr>
              <a:t>畫作、影音、短片、遊戲或動畫的虛擬角色及裝備等。</a:t>
            </a:r>
            <a:endParaRPr lang="en-US" altLang="zh-TW" sz="1700" b="1" dirty="0">
              <a:solidFill>
                <a:srgbClr val="003399"/>
              </a:solidFill>
            </a:endParaRPr>
          </a:p>
          <a:p>
            <a:pPr marL="0" indent="0" algn="l">
              <a:buNone/>
            </a:pPr>
            <a:endParaRPr lang="zh-TW" altLang="en-US" sz="1500" b="1" dirty="0">
              <a:solidFill>
                <a:srgbClr val="003399"/>
              </a:solidFill>
            </a:endParaRPr>
          </a:p>
          <a:p>
            <a:pPr marL="0" indent="0">
              <a:buNone/>
            </a:pPr>
            <a:r>
              <a:rPr lang="zh-TW" altLang="en-US" sz="1500" b="1" dirty="0">
                <a:solidFill>
                  <a:srgbClr val="003399"/>
                </a:solidFill>
              </a:rPr>
              <a:t>      因此</a:t>
            </a:r>
            <a:r>
              <a:rPr lang="zh-TW" altLang="en-US" sz="1700" b="1" dirty="0">
                <a:solidFill>
                  <a:srgbClr val="003399"/>
                </a:solidFill>
              </a:rPr>
              <a:t>，每一枚</a:t>
            </a:r>
            <a:r>
              <a:rPr lang="zh-TW" altLang="en-US" sz="1700" b="1" dirty="0">
                <a:solidFill>
                  <a:srgbClr val="003399"/>
                </a:solidFill>
                <a:highlight>
                  <a:srgbClr val="FFFF00"/>
                </a:highlight>
              </a:rPr>
              <a:t>「非同質化代幣」</a:t>
            </a:r>
            <a:r>
              <a:rPr lang="zh-TW" altLang="en-US" sz="1700" b="1" dirty="0">
                <a:solidFill>
                  <a:srgbClr val="003399"/>
                </a:solidFill>
              </a:rPr>
              <a:t>是一種獨一無二、可驗證來源的數碼媒體。</a:t>
            </a:r>
          </a:p>
          <a:p>
            <a:pPr marL="0" indent="0">
              <a:buNone/>
            </a:pPr>
            <a:endParaRPr lang="zh-TW" altLang="en-US" sz="2000" b="1" dirty="0">
              <a:solidFill>
                <a:srgbClr val="003399"/>
              </a:solidFill>
            </a:endParaRPr>
          </a:p>
        </p:txBody>
      </p:sp>
      <p:sp>
        <p:nvSpPr>
          <p:cNvPr id="4" name="標題 1">
            <a:extLst>
              <a:ext uri="{FF2B5EF4-FFF2-40B4-BE49-F238E27FC236}">
                <a16:creationId xmlns:a16="http://schemas.microsoft.com/office/drawing/2014/main" id="{7276F4AA-D9FF-4EB7-9856-E58CB3CAE2BC}"/>
              </a:ext>
            </a:extLst>
          </p:cNvPr>
          <p:cNvSpPr>
            <a:spLocks noGrp="1"/>
          </p:cNvSpPr>
          <p:nvPr>
            <p:ph type="title"/>
          </p:nvPr>
        </p:nvSpPr>
        <p:spPr>
          <a:xfrm>
            <a:off x="407989" y="115888"/>
            <a:ext cx="11598488" cy="684212"/>
          </a:xfrm>
        </p:spPr>
        <p:txBody>
          <a:bodyPr>
            <a:noAutofit/>
          </a:bodyPr>
          <a:lstStyle/>
          <a:p>
            <a:r>
              <a:rPr lang="en-US" altLang="zh-TW" sz="1800" b="1" dirty="0">
                <a:solidFill>
                  <a:srgbClr val="003399"/>
                </a:solidFill>
              </a:rPr>
              <a:t>(0907.21)</a:t>
            </a:r>
            <a:r>
              <a:rPr lang="zh-TW" altLang="en-US" sz="1800" b="1" dirty="0">
                <a:solidFill>
                  <a:srgbClr val="003399"/>
                </a:solidFill>
              </a:rPr>
              <a:t>「非同質化代幣」</a:t>
            </a:r>
            <a:r>
              <a:rPr lang="en-US" altLang="zh-TW" sz="1800" b="1" dirty="0">
                <a:solidFill>
                  <a:srgbClr val="003399"/>
                </a:solidFill>
              </a:rPr>
              <a:t>(NFT)</a:t>
            </a:r>
            <a:r>
              <a:rPr lang="zh-TW" altLang="en-US" sz="1800" b="1" dirty="0">
                <a:solidFill>
                  <a:srgbClr val="003399"/>
                </a:solidFill>
              </a:rPr>
              <a:t>的不可替代性  造就數碼藝術交易主流通用貨幣</a:t>
            </a:r>
            <a:r>
              <a:rPr lang="en-US" altLang="zh-TW" sz="1800" b="1" dirty="0">
                <a:solidFill>
                  <a:srgbClr val="003399"/>
                </a:solidFill>
              </a:rPr>
              <a:t>; NFT </a:t>
            </a:r>
            <a:r>
              <a:rPr lang="zh-TW" altLang="en-US" sz="1800" b="1" dirty="0">
                <a:solidFill>
                  <a:srgbClr val="003399"/>
                </a:solidFill>
              </a:rPr>
              <a:t>是  </a:t>
            </a:r>
            <a:r>
              <a:rPr lang="en-US" altLang="zh-TW" sz="1800" b="1" dirty="0">
                <a:solidFill>
                  <a:srgbClr val="003399"/>
                </a:solidFill>
              </a:rPr>
              <a:t>EC 4.0</a:t>
            </a:r>
            <a:r>
              <a:rPr lang="zh-TW" altLang="zh-TW" sz="1800" b="1" dirty="0">
                <a:solidFill>
                  <a:srgbClr val="003399"/>
                </a:solidFill>
              </a:rPr>
              <a:t>的範圍  </a:t>
            </a:r>
            <a:r>
              <a:rPr lang="en-US" altLang="zh-TW" sz="1800" b="1" dirty="0">
                <a:solidFill>
                  <a:srgbClr val="003399"/>
                </a:solidFill>
              </a:rPr>
              <a:t>, </a:t>
            </a:r>
            <a:r>
              <a:rPr lang="zh-TW" altLang="zh-TW" sz="1800" b="1" dirty="0">
                <a:solidFill>
                  <a:srgbClr val="003399"/>
                </a:solidFill>
              </a:rPr>
              <a:t>也是</a:t>
            </a:r>
            <a:r>
              <a:rPr lang="en-US" altLang="zh-TW" sz="1800" b="1" dirty="0">
                <a:solidFill>
                  <a:srgbClr val="003399"/>
                </a:solidFill>
              </a:rPr>
              <a:t>Web 3.0 </a:t>
            </a:r>
            <a:r>
              <a:rPr lang="zh-TW" altLang="en-US" sz="1800" b="1" dirty="0">
                <a:solidFill>
                  <a:srgbClr val="003399"/>
                </a:solidFill>
              </a:rPr>
              <a:t>的關鍵應用之一</a:t>
            </a:r>
            <a:endParaRPr lang="zh-TW" altLang="en-US" sz="1800" dirty="0"/>
          </a:p>
        </p:txBody>
      </p:sp>
    </p:spTree>
    <p:extLst>
      <p:ext uri="{BB962C8B-B14F-4D97-AF65-F5344CB8AC3E}">
        <p14:creationId xmlns:p14="http://schemas.microsoft.com/office/powerpoint/2010/main" val="1572976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D1BD3B-691C-46E0-8694-6813707F20C1}"/>
              </a:ext>
            </a:extLst>
          </p:cNvPr>
          <p:cNvSpPr>
            <a:spLocks noGrp="1"/>
          </p:cNvSpPr>
          <p:nvPr>
            <p:ph type="title"/>
          </p:nvPr>
        </p:nvSpPr>
        <p:spPr>
          <a:xfrm>
            <a:off x="226243" y="406773"/>
            <a:ext cx="11594089" cy="683745"/>
          </a:xfrm>
        </p:spPr>
        <p:txBody>
          <a:bodyPr>
            <a:noAutofit/>
          </a:bodyPr>
          <a:lstStyle/>
          <a:p>
            <a:r>
              <a:rPr lang="zh-TW" altLang="en-US" sz="1800" b="1" dirty="0">
                <a:solidFill>
                  <a:srgbClr val="003399"/>
                </a:solidFill>
              </a:rPr>
              <a:t> </a:t>
            </a:r>
            <a:r>
              <a:rPr lang="en-US" altLang="zh-TW" sz="1800" b="1" dirty="0">
                <a:solidFill>
                  <a:srgbClr val="003399"/>
                </a:solidFill>
              </a:rPr>
              <a:t>(0907.21)</a:t>
            </a:r>
            <a:r>
              <a:rPr lang="zh-TW" altLang="en-US" sz="1800" b="1" dirty="0">
                <a:solidFill>
                  <a:srgbClr val="003399"/>
                </a:solidFill>
              </a:rPr>
              <a:t>「非同質化代幣」</a:t>
            </a:r>
            <a:r>
              <a:rPr lang="en-US" altLang="zh-TW" sz="1800" b="1" dirty="0">
                <a:solidFill>
                  <a:srgbClr val="003399"/>
                </a:solidFill>
              </a:rPr>
              <a:t>(NFT)</a:t>
            </a:r>
            <a:r>
              <a:rPr lang="zh-TW" altLang="en-US" sz="1800" b="1" dirty="0">
                <a:solidFill>
                  <a:srgbClr val="003399"/>
                </a:solidFill>
              </a:rPr>
              <a:t>的不可替代性 造就數碼藝術交易主流通用貨幣 </a:t>
            </a:r>
            <a:r>
              <a:rPr lang="en-US" altLang="zh-TW" sz="1800" b="1" dirty="0">
                <a:solidFill>
                  <a:srgbClr val="003399"/>
                </a:solidFill>
              </a:rPr>
              <a:t>:</a:t>
            </a:r>
            <a:r>
              <a:rPr lang="zh-TW" altLang="en-US" sz="1800" b="1" dirty="0">
                <a:solidFill>
                  <a:srgbClr val="003399"/>
                </a:solidFill>
              </a:rPr>
              <a:t> </a:t>
            </a:r>
            <a:r>
              <a:rPr lang="en-US" altLang="zh-TW" sz="1800" b="1" dirty="0">
                <a:solidFill>
                  <a:srgbClr val="003399"/>
                </a:solidFill>
              </a:rPr>
              <a:t>NFT </a:t>
            </a:r>
            <a:r>
              <a:rPr lang="zh-TW" altLang="en-US" sz="1800" b="1" dirty="0">
                <a:solidFill>
                  <a:srgbClr val="003399"/>
                </a:solidFill>
              </a:rPr>
              <a:t>是  </a:t>
            </a:r>
            <a:r>
              <a:rPr lang="en-US" altLang="zh-TW" sz="1800" b="1" dirty="0">
                <a:solidFill>
                  <a:srgbClr val="003399"/>
                </a:solidFill>
              </a:rPr>
              <a:t>EC 4.0</a:t>
            </a:r>
            <a:r>
              <a:rPr lang="zh-TW" altLang="zh-TW" sz="1800" b="1" dirty="0">
                <a:solidFill>
                  <a:srgbClr val="003399"/>
                </a:solidFill>
              </a:rPr>
              <a:t>的範圍  </a:t>
            </a:r>
            <a:r>
              <a:rPr lang="en-US" altLang="zh-TW" sz="1800" b="1" dirty="0">
                <a:solidFill>
                  <a:srgbClr val="003399"/>
                </a:solidFill>
              </a:rPr>
              <a:t>, </a:t>
            </a:r>
            <a:r>
              <a:rPr lang="zh-TW" altLang="zh-TW" sz="1800" b="1" dirty="0">
                <a:solidFill>
                  <a:srgbClr val="003399"/>
                </a:solidFill>
              </a:rPr>
              <a:t>也是</a:t>
            </a:r>
            <a:r>
              <a:rPr lang="en-US" altLang="zh-TW" sz="1800" b="1" dirty="0">
                <a:solidFill>
                  <a:srgbClr val="003399"/>
                </a:solidFill>
              </a:rPr>
              <a:t>Web 3.0 </a:t>
            </a:r>
            <a:r>
              <a:rPr lang="zh-TW" altLang="en-US" sz="1800" b="1" dirty="0">
                <a:solidFill>
                  <a:srgbClr val="003399"/>
                </a:solidFill>
              </a:rPr>
              <a:t>的關鍵應用之一</a:t>
            </a:r>
          </a:p>
        </p:txBody>
      </p:sp>
      <p:sp>
        <p:nvSpPr>
          <p:cNvPr id="3" name="內容版面配置區 2">
            <a:extLst>
              <a:ext uri="{FF2B5EF4-FFF2-40B4-BE49-F238E27FC236}">
                <a16:creationId xmlns:a16="http://schemas.microsoft.com/office/drawing/2014/main" id="{D555E2EB-E42C-467A-967C-35E33061ED2B}"/>
              </a:ext>
            </a:extLst>
          </p:cNvPr>
          <p:cNvSpPr>
            <a:spLocks noGrp="1"/>
          </p:cNvSpPr>
          <p:nvPr>
            <p:ph idx="1"/>
          </p:nvPr>
        </p:nvSpPr>
        <p:spPr>
          <a:xfrm>
            <a:off x="327212" y="1090518"/>
            <a:ext cx="11493120" cy="4351338"/>
          </a:xfrm>
        </p:spPr>
        <p:txBody>
          <a:bodyPr>
            <a:normAutofit/>
          </a:bodyPr>
          <a:lstStyle/>
          <a:p>
            <a:pPr marL="0" indent="0">
              <a:buNone/>
            </a:pPr>
            <a:r>
              <a:rPr lang="zh-TW" altLang="en-US" sz="2000" b="1" dirty="0">
                <a:solidFill>
                  <a:srgbClr val="003399"/>
                </a:solidFill>
              </a:rPr>
              <a:t>       </a:t>
            </a:r>
            <a:r>
              <a:rPr lang="en-US" altLang="zh-TW" sz="2000" b="1" dirty="0">
                <a:solidFill>
                  <a:srgbClr val="003399"/>
                </a:solidFill>
              </a:rPr>
              <a:t> </a:t>
            </a:r>
          </a:p>
          <a:p>
            <a:pPr marL="0" indent="0" algn="l">
              <a:buNone/>
            </a:pPr>
            <a:r>
              <a:rPr lang="en-US" altLang="zh-TW" sz="1800" b="1" dirty="0">
                <a:solidFill>
                  <a:srgbClr val="003399"/>
                </a:solidFill>
                <a:latin typeface="+mj-lt"/>
                <a:ea typeface="+mj-ea"/>
                <a:cs typeface="+mj-cs"/>
              </a:rPr>
              <a:t> </a:t>
            </a:r>
            <a:r>
              <a:rPr lang="zh-TW" altLang="en-US" sz="1800" b="1" dirty="0">
                <a:solidFill>
                  <a:srgbClr val="003399"/>
                </a:solidFill>
                <a:latin typeface="+mj-lt"/>
                <a:ea typeface="+mj-ea"/>
                <a:cs typeface="+mj-cs"/>
              </a:rPr>
              <a:t>       </a:t>
            </a:r>
            <a:r>
              <a:rPr lang="en-US" altLang="zh-TW" sz="1600" b="1" dirty="0">
                <a:solidFill>
                  <a:srgbClr val="003399"/>
                </a:solidFill>
                <a:latin typeface="+mj-lt"/>
                <a:ea typeface="+mj-ea"/>
                <a:cs typeface="+mj-cs"/>
              </a:rPr>
              <a:t>NFT </a:t>
            </a:r>
            <a:r>
              <a:rPr lang="zh-TW" altLang="zh-TW" sz="1600" b="1" dirty="0">
                <a:solidFill>
                  <a:srgbClr val="003399"/>
                </a:solidFill>
                <a:latin typeface="+mj-lt"/>
                <a:ea typeface="+mj-ea"/>
                <a:cs typeface="+mj-cs"/>
              </a:rPr>
              <a:t>利用了</a:t>
            </a:r>
            <a:r>
              <a:rPr lang="zh-TW" altLang="zh-TW" sz="1600" b="1" dirty="0">
                <a:solidFill>
                  <a:srgbClr val="003399"/>
                </a:solidFill>
                <a:highlight>
                  <a:srgbClr val="FFFF00"/>
                </a:highlight>
                <a:latin typeface="+mj-lt"/>
                <a:ea typeface="+mj-ea"/>
                <a:cs typeface="+mj-cs"/>
              </a:rPr>
              <a:t>區塊鏈技術</a:t>
            </a:r>
            <a:r>
              <a:rPr lang="zh-TW" altLang="zh-TW" sz="1600" b="1" dirty="0">
                <a:solidFill>
                  <a:srgbClr val="003399"/>
                </a:solidFill>
                <a:latin typeface="+mj-lt"/>
                <a:ea typeface="+mj-ea"/>
                <a:cs typeface="+mj-cs"/>
              </a:rPr>
              <a:t>來確保</a:t>
            </a:r>
            <a:r>
              <a:rPr lang="zh-TW" altLang="zh-TW" sz="1600" b="1" dirty="0">
                <a:solidFill>
                  <a:srgbClr val="003399"/>
                </a:solidFill>
                <a:highlight>
                  <a:srgbClr val="FFFF00"/>
                </a:highlight>
                <a:latin typeface="+mj-lt"/>
                <a:ea typeface="+mj-ea"/>
                <a:cs typeface="+mj-cs"/>
              </a:rPr>
              <a:t>數位資產</a:t>
            </a:r>
            <a:r>
              <a:rPr lang="zh-TW" altLang="zh-TW" sz="1600" b="1" dirty="0">
                <a:solidFill>
                  <a:srgbClr val="003399"/>
                </a:solidFill>
                <a:latin typeface="+mj-lt"/>
                <a:ea typeface="+mj-ea"/>
                <a:cs typeface="+mj-cs"/>
              </a:rPr>
              <a:t>的</a:t>
            </a:r>
            <a:r>
              <a:rPr lang="zh-TW" altLang="zh-TW" sz="1600" b="1" dirty="0">
                <a:solidFill>
                  <a:srgbClr val="003399"/>
                </a:solidFill>
                <a:highlight>
                  <a:srgbClr val="FFFF00"/>
                </a:highlight>
                <a:latin typeface="+mj-lt"/>
                <a:ea typeface="+mj-ea"/>
                <a:cs typeface="+mj-cs"/>
              </a:rPr>
              <a:t>唯一性、所有權和可交易性</a:t>
            </a:r>
            <a:r>
              <a:rPr lang="zh-TW" altLang="zh-TW" sz="1600" b="1" dirty="0">
                <a:solidFill>
                  <a:srgbClr val="003399"/>
                </a:solidFill>
                <a:latin typeface="+mj-lt"/>
                <a:ea typeface="+mj-ea"/>
                <a:cs typeface="+mj-cs"/>
              </a:rPr>
              <a:t>，這與</a:t>
            </a:r>
            <a:r>
              <a:rPr lang="en-US" altLang="zh-TW" sz="1600" b="1" dirty="0">
                <a:solidFill>
                  <a:srgbClr val="003399"/>
                </a:solidFill>
                <a:latin typeface="+mj-lt"/>
                <a:ea typeface="+mj-ea"/>
                <a:cs typeface="+mj-cs"/>
              </a:rPr>
              <a:t> </a:t>
            </a:r>
            <a:r>
              <a:rPr lang="en-US" altLang="zh-TW" sz="1600" b="1" dirty="0">
                <a:solidFill>
                  <a:srgbClr val="003399"/>
                </a:solidFill>
                <a:highlight>
                  <a:srgbClr val="FFFF00"/>
                </a:highlight>
                <a:latin typeface="+mj-lt"/>
                <a:ea typeface="+mj-ea"/>
                <a:cs typeface="+mj-cs"/>
              </a:rPr>
              <a:t>Web 3.0 </a:t>
            </a:r>
            <a:r>
              <a:rPr lang="zh-TW" altLang="zh-TW" sz="1600" b="1" dirty="0">
                <a:solidFill>
                  <a:srgbClr val="003399"/>
                </a:solidFill>
                <a:highlight>
                  <a:srgbClr val="FFFF00"/>
                </a:highlight>
                <a:latin typeface="+mj-lt"/>
                <a:ea typeface="+mj-ea"/>
                <a:cs typeface="+mj-cs"/>
              </a:rPr>
              <a:t>的核心理念</a:t>
            </a:r>
            <a:r>
              <a:rPr lang="zh-TW" altLang="zh-TW" sz="1600" b="1" dirty="0">
                <a:solidFill>
                  <a:srgbClr val="003399"/>
                </a:solidFill>
                <a:latin typeface="+mj-lt"/>
                <a:ea typeface="+mj-ea"/>
                <a:cs typeface="+mj-cs"/>
              </a:rPr>
              <a:t>密切相關，特別是在</a:t>
            </a:r>
            <a:r>
              <a:rPr lang="zh-TW" altLang="zh-TW" sz="1600" b="1" dirty="0">
                <a:solidFill>
                  <a:srgbClr val="003399"/>
                </a:solidFill>
                <a:highlight>
                  <a:srgbClr val="FFFF00"/>
                </a:highlight>
                <a:latin typeface="+mj-lt"/>
                <a:ea typeface="+mj-ea"/>
                <a:cs typeface="+mj-cs"/>
              </a:rPr>
              <a:t>去中心化、數據自主權</a:t>
            </a:r>
            <a:r>
              <a:rPr lang="zh-TW" altLang="zh-TW" sz="1600" b="1" dirty="0">
                <a:solidFill>
                  <a:srgbClr val="003399"/>
                </a:solidFill>
                <a:latin typeface="+mj-lt"/>
                <a:ea typeface="+mj-ea"/>
                <a:cs typeface="+mj-cs"/>
              </a:rPr>
              <a:t>和</a:t>
            </a:r>
            <a:r>
              <a:rPr lang="zh-TW" altLang="zh-TW" sz="1600" b="1" dirty="0">
                <a:solidFill>
                  <a:srgbClr val="003399"/>
                </a:solidFill>
                <a:highlight>
                  <a:srgbClr val="FFFF00"/>
                </a:highlight>
                <a:latin typeface="+mj-lt"/>
                <a:ea typeface="+mj-ea"/>
                <a:cs typeface="+mj-cs"/>
              </a:rPr>
              <a:t>數位資產管理</a:t>
            </a:r>
            <a:r>
              <a:rPr lang="zh-TW" altLang="zh-TW" sz="1600" b="1" dirty="0">
                <a:solidFill>
                  <a:srgbClr val="003399"/>
                </a:solidFill>
                <a:latin typeface="+mj-lt"/>
                <a:ea typeface="+mj-ea"/>
                <a:cs typeface="+mj-cs"/>
              </a:rPr>
              <a:t>方面。</a:t>
            </a:r>
            <a:endParaRPr lang="zh-TW" altLang="en-US" sz="1600" b="1" dirty="0">
              <a:solidFill>
                <a:srgbClr val="003399"/>
              </a:solidFill>
              <a:latin typeface="+mj-lt"/>
              <a:ea typeface="+mj-ea"/>
              <a:cs typeface="+mj-cs"/>
            </a:endParaRPr>
          </a:p>
          <a:p>
            <a:pPr marL="0" indent="0">
              <a:buNone/>
            </a:pPr>
            <a:endParaRPr lang="en-US" altLang="zh-TW" sz="2000" b="1" dirty="0">
              <a:solidFill>
                <a:srgbClr val="003399"/>
              </a:solidFill>
            </a:endParaRPr>
          </a:p>
          <a:p>
            <a:pPr marL="0" indent="0" algn="l">
              <a:buNone/>
            </a:pPr>
            <a:endParaRPr lang="zh-TW" altLang="en-US" sz="1400" b="1" dirty="0">
              <a:solidFill>
                <a:srgbClr val="003399"/>
              </a:solidFill>
            </a:endParaRPr>
          </a:p>
          <a:p>
            <a:pPr marL="0" indent="0">
              <a:buNone/>
            </a:pPr>
            <a:endParaRPr lang="zh-TW" altLang="en-US" sz="2000" b="1" dirty="0">
              <a:solidFill>
                <a:srgbClr val="003399"/>
              </a:solidFill>
            </a:endParaRPr>
          </a:p>
        </p:txBody>
      </p:sp>
      <p:pic>
        <p:nvPicPr>
          <p:cNvPr id="1026" name="Picture 2">
            <a:extLst>
              <a:ext uri="{FF2B5EF4-FFF2-40B4-BE49-F238E27FC236}">
                <a16:creationId xmlns:a16="http://schemas.microsoft.com/office/drawing/2014/main" id="{0FB27F00-82C7-461D-A538-8A7AF56D9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655" y="2420689"/>
            <a:ext cx="3915002" cy="244687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E3C45B07-11EF-4E2E-A816-9368B52D0728}"/>
              </a:ext>
            </a:extLst>
          </p:cNvPr>
          <p:cNvSpPr txBox="1"/>
          <p:nvPr/>
        </p:nvSpPr>
        <p:spPr>
          <a:xfrm>
            <a:off x="4817107" y="2487201"/>
            <a:ext cx="6656238" cy="2400657"/>
          </a:xfrm>
          <a:prstGeom prst="rect">
            <a:avLst/>
          </a:prstGeom>
          <a:noFill/>
        </p:spPr>
        <p:txBody>
          <a:bodyPr wrap="square" rtlCol="0">
            <a:spAutoFit/>
          </a:bodyPr>
          <a:lstStyle/>
          <a:p>
            <a:r>
              <a:rPr lang="en-US" altLang="zh-TW" b="1" i="0" dirty="0">
                <a:solidFill>
                  <a:srgbClr val="003399"/>
                </a:solidFill>
                <a:effectLst/>
                <a:latin typeface="Quicksand_Book"/>
              </a:rPr>
              <a:t>       </a:t>
            </a:r>
            <a:r>
              <a:rPr lang="en-US" altLang="zh-TW" sz="1600" b="1" i="0" dirty="0" err="1">
                <a:solidFill>
                  <a:srgbClr val="003399"/>
                </a:solidFill>
                <a:effectLst/>
                <a:latin typeface="Quicksand_Book"/>
              </a:rPr>
              <a:t>Beeple</a:t>
            </a:r>
            <a:r>
              <a:rPr lang="en-US" altLang="zh-TW" sz="1600" b="1" i="0" dirty="0">
                <a:solidFill>
                  <a:srgbClr val="003399"/>
                </a:solidFill>
                <a:effectLst/>
                <a:latin typeface="Quicksand_Book"/>
              </a:rPr>
              <a:t> </a:t>
            </a:r>
            <a:r>
              <a:rPr lang="zh-TW" altLang="en-US" sz="1600" b="1" i="0" dirty="0">
                <a:solidFill>
                  <a:srgbClr val="003399"/>
                </a:solidFill>
                <a:effectLst/>
                <a:latin typeface="Quicksand_Book"/>
              </a:rPr>
              <a:t>於 </a:t>
            </a:r>
            <a:r>
              <a:rPr lang="en-US" altLang="zh-TW" sz="1600" b="1" i="0" dirty="0">
                <a:solidFill>
                  <a:srgbClr val="003399"/>
                </a:solidFill>
                <a:effectLst/>
                <a:highlight>
                  <a:srgbClr val="FFFF00"/>
                </a:highlight>
                <a:latin typeface="Quicksand_Book"/>
              </a:rPr>
              <a:t>2007 </a:t>
            </a:r>
            <a:r>
              <a:rPr lang="zh-TW" altLang="en-US" sz="1600" b="1" i="0" dirty="0">
                <a:solidFill>
                  <a:srgbClr val="003399"/>
                </a:solidFill>
                <a:effectLst/>
                <a:highlight>
                  <a:srgbClr val="FFFF00"/>
                </a:highlight>
                <a:latin typeface="Quicksand_Book"/>
              </a:rPr>
              <a:t>年起，每天都會創作一幅數位藝術作品</a:t>
            </a:r>
            <a:r>
              <a:rPr lang="zh-TW" altLang="en-US" sz="1600" b="1" i="0" dirty="0">
                <a:solidFill>
                  <a:srgbClr val="003399"/>
                </a:solidFill>
                <a:effectLst/>
                <a:latin typeface="Quicksand_Book"/>
              </a:rPr>
              <a:t>。最後</a:t>
            </a:r>
            <a:r>
              <a:rPr lang="zh-TW" altLang="en-US" sz="1600" b="1" i="0" dirty="0">
                <a:solidFill>
                  <a:srgbClr val="003399"/>
                </a:solidFill>
                <a:effectLst/>
                <a:highlight>
                  <a:srgbClr val="FFFF00"/>
                </a:highlight>
                <a:latin typeface="Quicksand_Book"/>
              </a:rPr>
              <a:t>將 </a:t>
            </a:r>
            <a:r>
              <a:rPr lang="en-US" altLang="zh-TW" sz="1600" b="1" i="0" dirty="0">
                <a:solidFill>
                  <a:srgbClr val="003399"/>
                </a:solidFill>
                <a:effectLst/>
                <a:highlight>
                  <a:srgbClr val="FFFF00"/>
                </a:highlight>
                <a:latin typeface="Quicksand_Book"/>
              </a:rPr>
              <a:t>13 </a:t>
            </a:r>
            <a:r>
              <a:rPr lang="zh-TW" altLang="en-US" sz="1600" b="1" i="0" dirty="0">
                <a:solidFill>
                  <a:srgbClr val="003399"/>
                </a:solidFill>
                <a:effectLst/>
                <a:highlight>
                  <a:srgbClr val="FFFF00"/>
                </a:highlight>
                <a:latin typeface="Quicksand_Book"/>
              </a:rPr>
              <a:t>年來創作的 </a:t>
            </a:r>
            <a:r>
              <a:rPr lang="en-US" altLang="zh-TW" sz="1600" b="1" i="0" dirty="0">
                <a:solidFill>
                  <a:srgbClr val="003399"/>
                </a:solidFill>
                <a:effectLst/>
                <a:highlight>
                  <a:srgbClr val="FFFF00"/>
                </a:highlight>
                <a:latin typeface="Quicksand_Book"/>
              </a:rPr>
              <a:t>5,000 </a:t>
            </a:r>
            <a:r>
              <a:rPr lang="zh-TW" altLang="en-US" sz="1600" b="1" i="0" dirty="0">
                <a:solidFill>
                  <a:srgbClr val="003399"/>
                </a:solidFill>
                <a:effectLst/>
                <a:highlight>
                  <a:srgbClr val="FFFF00"/>
                </a:highlight>
                <a:latin typeface="Quicksand_Book"/>
              </a:rPr>
              <a:t>幅作品</a:t>
            </a:r>
            <a:r>
              <a:rPr lang="zh-TW" altLang="en-US" sz="1600" b="1" i="0" dirty="0">
                <a:solidFill>
                  <a:srgbClr val="003399"/>
                </a:solidFill>
                <a:effectLst/>
                <a:latin typeface="Quicksand_Book"/>
              </a:rPr>
              <a:t>組成的一幅大型方形</a:t>
            </a:r>
            <a:r>
              <a:rPr lang="zh-TW" altLang="en-US" sz="1600" b="1" i="0" dirty="0">
                <a:solidFill>
                  <a:srgbClr val="003399"/>
                </a:solidFill>
                <a:effectLst/>
                <a:highlight>
                  <a:srgbClr val="FFFF00"/>
                </a:highlight>
                <a:latin typeface="Quicksand_Book"/>
              </a:rPr>
              <a:t>拼貼作品</a:t>
            </a:r>
            <a:r>
              <a:rPr lang="zh-TW" altLang="en-US" sz="1600" b="1" i="0" dirty="0">
                <a:solidFill>
                  <a:srgbClr val="003399"/>
                </a:solidFill>
                <a:effectLst/>
                <a:latin typeface="Quicksand_Book"/>
              </a:rPr>
              <a:t>，並命名為</a:t>
            </a:r>
            <a:r>
              <a:rPr lang="en-US" altLang="zh-TW" sz="1600" b="1" i="0" dirty="0">
                <a:solidFill>
                  <a:srgbClr val="003399"/>
                </a:solidFill>
                <a:effectLst/>
                <a:latin typeface="Quicksand_Book"/>
              </a:rPr>
              <a:t>《</a:t>
            </a:r>
            <a:r>
              <a:rPr lang="en-US" altLang="zh-TW" sz="1600" b="1" i="0" dirty="0" err="1">
                <a:solidFill>
                  <a:srgbClr val="003399"/>
                </a:solidFill>
                <a:effectLst/>
                <a:latin typeface="Quicksand_Book"/>
              </a:rPr>
              <a:t>Everydays</a:t>
            </a:r>
            <a:r>
              <a:rPr lang="en-US" altLang="zh-TW" sz="1600" b="1" i="0" dirty="0">
                <a:solidFill>
                  <a:srgbClr val="003399"/>
                </a:solidFill>
                <a:effectLst/>
                <a:latin typeface="Quicksand_Book"/>
              </a:rPr>
              <a:t>: The First 5,000 days》</a:t>
            </a:r>
            <a:r>
              <a:rPr lang="zh-TW" altLang="en-US" sz="1600" b="1" i="0" dirty="0">
                <a:solidFill>
                  <a:srgbClr val="003399"/>
                </a:solidFill>
                <a:effectLst/>
                <a:latin typeface="Quicksand_Book"/>
              </a:rPr>
              <a:t>。這幅作品於</a:t>
            </a:r>
            <a:r>
              <a:rPr lang="zh-TW" altLang="en-US" sz="1600" b="1" i="0" dirty="0">
                <a:solidFill>
                  <a:srgbClr val="003399"/>
                </a:solidFill>
                <a:effectLst/>
                <a:highlight>
                  <a:srgbClr val="FFFF00"/>
                </a:highlight>
                <a:latin typeface="Quicksand_Book"/>
              </a:rPr>
              <a:t>佳士得拍賣</a:t>
            </a:r>
            <a:r>
              <a:rPr lang="zh-TW" altLang="en-US" sz="1600" b="1" i="0" dirty="0">
                <a:solidFill>
                  <a:srgbClr val="003399"/>
                </a:solidFill>
                <a:effectLst/>
                <a:latin typeface="Quicksand_Book"/>
              </a:rPr>
              <a:t>以超過 </a:t>
            </a:r>
            <a:r>
              <a:rPr lang="en-US" altLang="zh-TW" sz="1600" b="1" i="0" dirty="0">
                <a:solidFill>
                  <a:srgbClr val="003399"/>
                </a:solidFill>
                <a:effectLst/>
                <a:latin typeface="Quicksand_Book"/>
              </a:rPr>
              <a:t>6934 </a:t>
            </a:r>
            <a:r>
              <a:rPr lang="zh-TW" altLang="en-US" sz="1600" b="1" i="0" dirty="0">
                <a:solidFill>
                  <a:srgbClr val="003399"/>
                </a:solidFill>
                <a:effectLst/>
                <a:latin typeface="Quicksand_Book"/>
              </a:rPr>
              <a:t>萬美元天價成交，不但成為暫時最高拍賣價格的 </a:t>
            </a:r>
            <a:r>
              <a:rPr lang="en-US" altLang="zh-TW" sz="1600" b="1" i="0" dirty="0">
                <a:solidFill>
                  <a:srgbClr val="003399"/>
                </a:solidFill>
                <a:effectLst/>
                <a:latin typeface="Quicksand_Book"/>
              </a:rPr>
              <a:t>NTF </a:t>
            </a:r>
            <a:r>
              <a:rPr lang="zh-TW" altLang="en-US" sz="1600" b="1" i="0" dirty="0">
                <a:solidFill>
                  <a:srgbClr val="003399"/>
                </a:solidFill>
                <a:effectLst/>
                <a:latin typeface="Quicksand_Book"/>
              </a:rPr>
              <a:t>作品，</a:t>
            </a:r>
            <a:r>
              <a:rPr lang="zh-TW" altLang="en-US" sz="1600" b="1" i="0" dirty="0">
                <a:solidFill>
                  <a:srgbClr val="003399"/>
                </a:solidFill>
                <a:effectLst/>
                <a:highlight>
                  <a:srgbClr val="FFFF00"/>
                </a:highlight>
                <a:latin typeface="Quicksand_Book"/>
              </a:rPr>
              <a:t>也令他成為當今在世最有價值 </a:t>
            </a:r>
            <a:r>
              <a:rPr lang="en-US" altLang="zh-TW" sz="1600" b="1" i="0" dirty="0">
                <a:solidFill>
                  <a:srgbClr val="003399"/>
                </a:solidFill>
                <a:effectLst/>
                <a:highlight>
                  <a:srgbClr val="FFFF00"/>
                </a:highlight>
                <a:latin typeface="Quicksand_Book"/>
              </a:rPr>
              <a:t>3</a:t>
            </a:r>
            <a:r>
              <a:rPr lang="zh-TW" altLang="en-US" sz="1600" b="1" i="0" dirty="0">
                <a:solidFill>
                  <a:srgbClr val="003399"/>
                </a:solidFill>
                <a:effectLst/>
                <a:highlight>
                  <a:srgbClr val="FFFF00"/>
                </a:highlight>
                <a:latin typeface="Quicksand_Book"/>
              </a:rPr>
              <a:t>大 畫家之一</a:t>
            </a:r>
            <a:r>
              <a:rPr lang="en-US" altLang="zh-TW" sz="1600" b="1" i="0" dirty="0">
                <a:solidFill>
                  <a:srgbClr val="003399"/>
                </a:solidFill>
                <a:effectLst/>
                <a:highlight>
                  <a:srgbClr val="FFFF00"/>
                </a:highlight>
                <a:latin typeface="Quicksand_Book"/>
              </a:rPr>
              <a:t>(</a:t>
            </a:r>
            <a:r>
              <a:rPr lang="zh-TW" altLang="en-US" sz="1600" b="1" i="0" dirty="0">
                <a:solidFill>
                  <a:srgbClr val="003399"/>
                </a:solidFill>
                <a:effectLst/>
                <a:highlight>
                  <a:srgbClr val="FFFF00"/>
                </a:highlight>
                <a:latin typeface="Quicksand_Book"/>
              </a:rPr>
              <a:t>註</a:t>
            </a:r>
            <a:r>
              <a:rPr lang="en-US" altLang="zh-TW" sz="1600" b="1" i="0" dirty="0">
                <a:solidFill>
                  <a:srgbClr val="003399"/>
                </a:solidFill>
                <a:effectLst/>
                <a:highlight>
                  <a:srgbClr val="FFFF00"/>
                </a:highlight>
                <a:latin typeface="Quicksand_Book"/>
              </a:rPr>
              <a:t>1)</a:t>
            </a:r>
            <a:r>
              <a:rPr lang="zh-TW" altLang="en-US" sz="1600" b="1" i="0" dirty="0">
                <a:solidFill>
                  <a:srgbClr val="003399"/>
                </a:solidFill>
                <a:effectLst/>
                <a:highlight>
                  <a:srgbClr val="FFFF00"/>
                </a:highlight>
                <a:latin typeface="Quicksand_Book"/>
              </a:rPr>
              <a:t>，</a:t>
            </a:r>
            <a:r>
              <a:rPr lang="zh-TW" altLang="en-US" sz="1600" b="1" i="0" dirty="0">
                <a:solidFill>
                  <a:srgbClr val="003399"/>
                </a:solidFill>
                <a:effectLst/>
                <a:latin typeface="Quicksand_Book"/>
              </a:rPr>
              <a:t>從此成為炙手可熱的藝術家 </a:t>
            </a:r>
            <a:r>
              <a:rPr lang="zh-TW" altLang="en-US" sz="1800" b="1" i="0" dirty="0">
                <a:solidFill>
                  <a:srgbClr val="003399"/>
                </a:solidFill>
                <a:effectLst/>
                <a:latin typeface="Quicksand_Book"/>
              </a:rPr>
              <a:t>。</a:t>
            </a:r>
            <a:endParaRPr lang="en-US" altLang="zh-TW" sz="1800" b="1" i="0" dirty="0">
              <a:solidFill>
                <a:srgbClr val="003399"/>
              </a:solidFill>
              <a:effectLst/>
              <a:latin typeface="Quicksand_Book"/>
            </a:endParaRPr>
          </a:p>
          <a:p>
            <a:endParaRPr lang="en-US" altLang="zh-TW" b="1" dirty="0">
              <a:solidFill>
                <a:srgbClr val="003399"/>
              </a:solidFill>
              <a:latin typeface="Quicksand_Book"/>
            </a:endParaRPr>
          </a:p>
          <a:p>
            <a:r>
              <a:rPr lang="zh-TW" altLang="en-US" sz="1600" b="1" dirty="0">
                <a:solidFill>
                  <a:srgbClr val="003399"/>
                </a:solidFill>
                <a:latin typeface="Quicksand_Book"/>
              </a:rPr>
              <a:t>註</a:t>
            </a:r>
            <a:r>
              <a:rPr lang="en-US" altLang="zh-TW" sz="1600" b="1" dirty="0">
                <a:solidFill>
                  <a:srgbClr val="003399"/>
                </a:solidFill>
                <a:latin typeface="Quicksand_Book"/>
              </a:rPr>
              <a:t>1 :</a:t>
            </a:r>
            <a:r>
              <a:rPr lang="zh-TW" altLang="en-US" sz="1600" b="1" dirty="0">
                <a:solidFill>
                  <a:srgbClr val="003399"/>
                </a:solidFill>
                <a:latin typeface="Quicksand_Book"/>
              </a:rPr>
              <a:t>另一位是</a:t>
            </a:r>
            <a:r>
              <a:rPr lang="zh-TW" altLang="en-US" sz="1600" b="1" dirty="0">
                <a:solidFill>
                  <a:srgbClr val="003399"/>
                </a:solidFill>
                <a:highlight>
                  <a:srgbClr val="FFFF00"/>
                </a:highlight>
                <a:latin typeface="Quicksand_Book"/>
              </a:rPr>
              <a:t>草間彌生</a:t>
            </a:r>
            <a:r>
              <a:rPr lang="zh-TW" altLang="en-US" sz="1600" b="1" dirty="0">
                <a:solidFill>
                  <a:srgbClr val="003399"/>
                </a:solidFill>
                <a:latin typeface="Quicksand_Book"/>
              </a:rPr>
              <a:t>（</a:t>
            </a:r>
            <a:r>
              <a:rPr lang="en-US" altLang="zh-TW" sz="1600" b="1" dirty="0">
                <a:solidFill>
                  <a:srgbClr val="003399"/>
                </a:solidFill>
                <a:latin typeface="Quicksand_Book"/>
              </a:rPr>
              <a:t>Yayoi Kusama</a:t>
            </a:r>
            <a:r>
              <a:rPr lang="zh-TW" altLang="en-US" sz="1600" b="1" dirty="0">
                <a:solidFill>
                  <a:srgbClr val="003399"/>
                </a:solidFill>
                <a:latin typeface="Quicksand_Book"/>
              </a:rPr>
              <a:t>）：以其標誌性的</a:t>
            </a:r>
            <a:r>
              <a:rPr lang="zh-TW" altLang="en-US" sz="1600" b="1" dirty="0">
                <a:solidFill>
                  <a:srgbClr val="003399"/>
                </a:solidFill>
                <a:highlight>
                  <a:srgbClr val="FFFF00"/>
                </a:highlight>
                <a:latin typeface="Quicksand_Book"/>
              </a:rPr>
              <a:t>波點和「無限鏡</a:t>
            </a:r>
            <a:endParaRPr lang="en-US" altLang="zh-TW" sz="1600" b="1" dirty="0">
              <a:solidFill>
                <a:srgbClr val="003399"/>
              </a:solidFill>
              <a:highlight>
                <a:srgbClr val="FFFF00"/>
              </a:highlight>
              <a:latin typeface="Quicksand_Book"/>
            </a:endParaRPr>
          </a:p>
          <a:p>
            <a:r>
              <a:rPr lang="en-US" altLang="zh-TW" sz="1600" b="1" dirty="0">
                <a:solidFill>
                  <a:srgbClr val="003399"/>
                </a:solidFill>
                <a:latin typeface="Quicksand_Book"/>
              </a:rPr>
              <a:t>         </a:t>
            </a:r>
            <a:r>
              <a:rPr lang="zh-TW" altLang="en-US" sz="1600" b="1" dirty="0">
                <a:solidFill>
                  <a:srgbClr val="003399"/>
                </a:solidFill>
                <a:highlight>
                  <a:srgbClr val="FFFF00"/>
                </a:highlight>
                <a:latin typeface="Quicksand_Book"/>
              </a:rPr>
              <a:t>屋」作品而聞名</a:t>
            </a:r>
            <a:r>
              <a:rPr lang="zh-TW" altLang="en-US" sz="1600" b="1" dirty="0">
                <a:solidFill>
                  <a:srgbClr val="003399"/>
                </a:solidFill>
                <a:latin typeface="Quicksand_Book"/>
              </a:rPr>
              <a:t>。她在</a:t>
            </a:r>
            <a:r>
              <a:rPr lang="en-US" altLang="zh-TW" sz="1600" b="1" dirty="0">
                <a:solidFill>
                  <a:srgbClr val="003399"/>
                </a:solidFill>
                <a:latin typeface="Quicksand_Book"/>
              </a:rPr>
              <a:t>2023</a:t>
            </a:r>
            <a:r>
              <a:rPr lang="zh-TW" altLang="en-US" sz="1600" b="1" dirty="0">
                <a:solidFill>
                  <a:srgbClr val="003399"/>
                </a:solidFill>
                <a:latin typeface="Quicksand_Book"/>
              </a:rPr>
              <a:t>年的拍賣總收入達到</a:t>
            </a:r>
            <a:r>
              <a:rPr lang="en-US" altLang="zh-TW" sz="1600" b="1" dirty="0">
                <a:solidFill>
                  <a:srgbClr val="003399"/>
                </a:solidFill>
                <a:highlight>
                  <a:srgbClr val="FFFF00"/>
                </a:highlight>
                <a:latin typeface="Quicksand_Book"/>
              </a:rPr>
              <a:t>8,090</a:t>
            </a:r>
            <a:r>
              <a:rPr lang="zh-TW" altLang="en-US" sz="1600" b="1" dirty="0">
                <a:solidFill>
                  <a:srgbClr val="003399"/>
                </a:solidFill>
                <a:highlight>
                  <a:srgbClr val="FFFF00"/>
                </a:highlight>
                <a:latin typeface="Quicksand_Book"/>
              </a:rPr>
              <a:t>萬</a:t>
            </a:r>
            <a:r>
              <a:rPr lang="zh-TW" altLang="en-US" sz="1600" b="1" dirty="0">
                <a:solidFill>
                  <a:srgbClr val="003399"/>
                </a:solidFill>
                <a:latin typeface="Quicksand_Book"/>
              </a:rPr>
              <a:t>美元，其中</a:t>
            </a:r>
            <a:endParaRPr lang="en-US" altLang="zh-TW" sz="1600" b="1" dirty="0">
              <a:solidFill>
                <a:srgbClr val="003399"/>
              </a:solidFill>
              <a:latin typeface="Quicksand_Book"/>
            </a:endParaRPr>
          </a:p>
          <a:p>
            <a:r>
              <a:rPr lang="en-US" altLang="zh-TW" sz="1600" b="1" dirty="0">
                <a:solidFill>
                  <a:srgbClr val="003399"/>
                </a:solidFill>
                <a:latin typeface="Quicksand_Book"/>
              </a:rPr>
              <a:t>         </a:t>
            </a:r>
            <a:r>
              <a:rPr lang="zh-TW" altLang="en-US" sz="1600" b="1" dirty="0">
                <a:solidFill>
                  <a:srgbClr val="003399"/>
                </a:solidFill>
                <a:latin typeface="Quicksand_Book"/>
              </a:rPr>
              <a:t>一件作品單價接近</a:t>
            </a:r>
            <a:r>
              <a:rPr lang="en-US" altLang="zh-TW" sz="1600" b="1" dirty="0">
                <a:solidFill>
                  <a:srgbClr val="003399"/>
                </a:solidFill>
                <a:latin typeface="Quicksand_Book"/>
              </a:rPr>
              <a:t>1,000</a:t>
            </a:r>
            <a:r>
              <a:rPr lang="zh-TW" altLang="en-US" sz="1600" b="1" dirty="0">
                <a:solidFill>
                  <a:srgbClr val="003399"/>
                </a:solidFill>
                <a:latin typeface="Quicksand_Book"/>
              </a:rPr>
              <a:t>萬美元</a:t>
            </a:r>
            <a:r>
              <a:rPr lang="zh-TW" altLang="en-US" sz="1600" b="1" i="0" dirty="0">
                <a:solidFill>
                  <a:srgbClr val="003399"/>
                </a:solidFill>
                <a:effectLst/>
                <a:latin typeface="Quicksand_Book"/>
              </a:rPr>
              <a:t>。</a:t>
            </a:r>
            <a:endParaRPr lang="zh-TW" altLang="en-US" b="1" dirty="0">
              <a:solidFill>
                <a:srgbClr val="003399"/>
              </a:solidFill>
            </a:endParaRPr>
          </a:p>
        </p:txBody>
      </p:sp>
    </p:spTree>
    <p:extLst>
      <p:ext uri="{BB962C8B-B14F-4D97-AF65-F5344CB8AC3E}">
        <p14:creationId xmlns:p14="http://schemas.microsoft.com/office/powerpoint/2010/main" val="183096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72F3F-21D7-062B-93F4-C56FE0995A4D}"/>
            </a:ext>
          </a:extLst>
        </p:cNvPr>
        <p:cNvGrpSpPr/>
        <p:nvPr/>
      </p:nvGrpSpPr>
      <p:grpSpPr>
        <a:xfrm>
          <a:off x="0" y="0"/>
          <a:ext cx="0" cy="0"/>
          <a:chOff x="0" y="0"/>
          <a:chExt cx="0" cy="0"/>
        </a:xfrm>
      </p:grpSpPr>
      <p:sp>
        <p:nvSpPr>
          <p:cNvPr id="101378" name="Rectangle 2051">
            <a:extLst>
              <a:ext uri="{FF2B5EF4-FFF2-40B4-BE49-F238E27FC236}">
                <a16:creationId xmlns:a16="http://schemas.microsoft.com/office/drawing/2014/main" id="{ADF8FBAB-A6A9-1469-A6C1-BAB2DC04D7A6}"/>
              </a:ext>
            </a:extLst>
          </p:cNvPr>
          <p:cNvSpPr>
            <a:spLocks noGrp="1" noChangeArrowheads="1"/>
          </p:cNvSpPr>
          <p:nvPr>
            <p:ph idx="1"/>
          </p:nvPr>
        </p:nvSpPr>
        <p:spPr>
          <a:xfrm>
            <a:off x="384699" y="683188"/>
            <a:ext cx="11286308" cy="5958726"/>
          </a:xfrm>
        </p:spPr>
        <p:txBody>
          <a:bodyPr>
            <a:normAutofit/>
          </a:bodyPr>
          <a:lstStyle/>
          <a:p>
            <a:pPr marL="0" indent="0">
              <a:buNone/>
              <a:defRPr/>
            </a:pPr>
            <a:r>
              <a:rPr lang="zh-TW" altLang="en-US" sz="1800" dirty="0">
                <a:solidFill>
                  <a:srgbClr val="003399"/>
                </a:solidFill>
              </a:rPr>
              <a:t> </a:t>
            </a:r>
            <a:endParaRPr lang="en-US" altLang="zh-TW" sz="1600" dirty="0">
              <a:solidFill>
                <a:srgbClr val="003399"/>
              </a:solidFill>
              <a:highlight>
                <a:srgbClr val="FFFF00"/>
              </a:highlight>
            </a:endParaRPr>
          </a:p>
        </p:txBody>
      </p:sp>
      <p:sp>
        <p:nvSpPr>
          <p:cNvPr id="6" name="Rectangle 2">
            <a:extLst>
              <a:ext uri="{FF2B5EF4-FFF2-40B4-BE49-F238E27FC236}">
                <a16:creationId xmlns:a16="http://schemas.microsoft.com/office/drawing/2014/main" id="{A6C94534-7561-8AFE-BEAB-25E553507269}"/>
              </a:ext>
            </a:extLst>
          </p:cNvPr>
          <p:cNvSpPr txBox="1">
            <a:spLocks noChangeArrowheads="1"/>
          </p:cNvSpPr>
          <p:nvPr/>
        </p:nvSpPr>
        <p:spPr bwMode="auto">
          <a:xfrm>
            <a:off x="0" y="0"/>
            <a:ext cx="12017188" cy="646973"/>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3600" b="1" kern="0" dirty="0">
                <a:solidFill>
                  <a:schemeClr val="bg1"/>
                </a:solidFill>
                <a:latin typeface="+mj-lt"/>
                <a:ea typeface="新細明體" pitchFamily="18" charset="-120"/>
                <a:cs typeface="+mj-cs"/>
              </a:rPr>
              <a:t> </a:t>
            </a:r>
            <a:endParaRPr lang="en-US" altLang="zh-TW" sz="3600" b="1" kern="0" dirty="0">
              <a:solidFill>
                <a:schemeClr val="bg1"/>
              </a:solidFill>
              <a:latin typeface="+mj-lt"/>
              <a:ea typeface="華康中黑體" pitchFamily="49" charset="-120"/>
              <a:cs typeface="+mj-cs"/>
            </a:endParaRPr>
          </a:p>
        </p:txBody>
      </p:sp>
      <p:sp>
        <p:nvSpPr>
          <p:cNvPr id="161796" name="文字方塊 6">
            <a:extLst>
              <a:ext uri="{FF2B5EF4-FFF2-40B4-BE49-F238E27FC236}">
                <a16:creationId xmlns:a16="http://schemas.microsoft.com/office/drawing/2014/main" id="{9EB3E43F-7621-E099-8FE0-91698ADCE769}"/>
              </a:ext>
            </a:extLst>
          </p:cNvPr>
          <p:cNvSpPr txBox="1">
            <a:spLocks noChangeArrowheads="1"/>
          </p:cNvSpPr>
          <p:nvPr/>
        </p:nvSpPr>
        <p:spPr bwMode="auto">
          <a:xfrm>
            <a:off x="55978" y="6080"/>
            <a:ext cx="1213602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ea typeface="新細明體" panose="02020500000000000000" pitchFamily="18" charset="-120"/>
              </a:rPr>
              <a:t>EC 4.0 </a:t>
            </a:r>
            <a:r>
              <a:rPr lang="zh-TW" altLang="en-US" sz="1800" b="1" dirty="0">
                <a:solidFill>
                  <a:schemeClr val="bg1"/>
                </a:solidFill>
                <a:latin typeface="Tahoma" panose="020B0604030504040204" pitchFamily="34" charset="0"/>
                <a:ea typeface="新細明體" panose="02020500000000000000" pitchFamily="18" charset="-120"/>
              </a:rPr>
              <a:t>的場景：涉及地緣政治、經濟安全、貿易制裁與科技監管等多重因素   中國有意識地降低對美國戰略性資源（包括農產品）的依賴。</a:t>
            </a:r>
          </a:p>
        </p:txBody>
      </p:sp>
      <p:sp>
        <p:nvSpPr>
          <p:cNvPr id="4" name="文字方塊 3">
            <a:extLst>
              <a:ext uri="{FF2B5EF4-FFF2-40B4-BE49-F238E27FC236}">
                <a16:creationId xmlns:a16="http://schemas.microsoft.com/office/drawing/2014/main" id="{CFC9F1A0-065E-FEB8-64E0-9F71FD9BD74F}"/>
              </a:ext>
            </a:extLst>
          </p:cNvPr>
          <p:cNvSpPr txBox="1"/>
          <p:nvPr/>
        </p:nvSpPr>
        <p:spPr>
          <a:xfrm>
            <a:off x="520993" y="661046"/>
            <a:ext cx="8756047" cy="646331"/>
          </a:xfrm>
          <a:prstGeom prst="rect">
            <a:avLst/>
          </a:prstGeom>
          <a:noFill/>
        </p:spPr>
        <p:txBody>
          <a:bodyPr wrap="square" rtlCol="0">
            <a:spAutoFit/>
          </a:bodyPr>
          <a:lstStyle/>
          <a:p>
            <a:r>
              <a:rPr lang="zh-TW" altLang="en-US" dirty="0">
                <a:highlight>
                  <a:srgbClr val="FFFF00"/>
                </a:highlight>
              </a:rPr>
              <a:t> </a:t>
            </a:r>
            <a:r>
              <a:rPr lang="en-US" altLang="zh-TW" dirty="0">
                <a:highlight>
                  <a:srgbClr val="FFFF00"/>
                </a:highlight>
              </a:rPr>
              <a:t>(0501.25) </a:t>
            </a:r>
            <a:r>
              <a:rPr lang="zh-TW" altLang="zh-TW" dirty="0">
                <a:highlight>
                  <a:srgbClr val="FFFF00"/>
                </a:highlight>
              </a:rPr>
              <a:t>區塊鏈溯源…大陸聯手巴西、阿根廷 堵美國大豆洗產地</a:t>
            </a:r>
          </a:p>
          <a:p>
            <a:endParaRPr lang="zh-TW" altLang="en-US" dirty="0">
              <a:highlight>
                <a:srgbClr val="FFFF00"/>
              </a:highlight>
            </a:endParaRPr>
          </a:p>
        </p:txBody>
      </p:sp>
      <p:sp>
        <p:nvSpPr>
          <p:cNvPr id="9" name="文字方塊 8">
            <a:extLst>
              <a:ext uri="{FF2B5EF4-FFF2-40B4-BE49-F238E27FC236}">
                <a16:creationId xmlns:a16="http://schemas.microsoft.com/office/drawing/2014/main" id="{BB8A4CCF-F295-F79D-B4EA-0976F35BBCC6}"/>
              </a:ext>
            </a:extLst>
          </p:cNvPr>
          <p:cNvSpPr txBox="1"/>
          <p:nvPr/>
        </p:nvSpPr>
        <p:spPr>
          <a:xfrm>
            <a:off x="3979255" y="1606978"/>
            <a:ext cx="7923076" cy="584775"/>
          </a:xfrm>
          <a:prstGeom prst="rect">
            <a:avLst/>
          </a:prstGeom>
          <a:noFill/>
        </p:spPr>
        <p:txBody>
          <a:bodyPr wrap="square" rtlCol="0">
            <a:spAutoFit/>
          </a:bodyPr>
          <a:lstStyle/>
          <a:p>
            <a:r>
              <a:rPr lang="zh-TW" altLang="en-US" sz="1600" b="1" dirty="0">
                <a:solidFill>
                  <a:srgbClr val="7030A0"/>
                </a:solidFill>
              </a:rPr>
              <a:t>大陸</a:t>
            </a:r>
            <a:r>
              <a:rPr lang="zh-TW" altLang="en-US" sz="1600" b="1" dirty="0">
                <a:solidFill>
                  <a:srgbClr val="7030A0"/>
                </a:solidFill>
                <a:highlight>
                  <a:srgbClr val="FFFF00"/>
                </a:highlight>
              </a:rPr>
              <a:t>運用各種方法全面封堵美國大豆「洗產地」漏洞</a:t>
            </a:r>
            <a:r>
              <a:rPr lang="zh-TW" altLang="en-US" sz="1600" b="1" dirty="0">
                <a:solidFill>
                  <a:srgbClr val="7030A0"/>
                </a:solidFill>
              </a:rPr>
              <a:t>。                                                                                        圖為巴西戈亞斯州班德里尼亞農場收穫的大豆。</a:t>
            </a:r>
          </a:p>
        </p:txBody>
      </p:sp>
      <p:sp>
        <p:nvSpPr>
          <p:cNvPr id="10" name="文字方塊 9">
            <a:extLst>
              <a:ext uri="{FF2B5EF4-FFF2-40B4-BE49-F238E27FC236}">
                <a16:creationId xmlns:a16="http://schemas.microsoft.com/office/drawing/2014/main" id="{396C0E89-69F9-EA9A-AFF3-006D36C3B417}"/>
              </a:ext>
            </a:extLst>
          </p:cNvPr>
          <p:cNvSpPr txBox="1"/>
          <p:nvPr/>
        </p:nvSpPr>
        <p:spPr>
          <a:xfrm>
            <a:off x="309124" y="3323364"/>
            <a:ext cx="11629729" cy="3354765"/>
          </a:xfrm>
          <a:prstGeom prst="rect">
            <a:avLst/>
          </a:prstGeom>
          <a:noFill/>
        </p:spPr>
        <p:txBody>
          <a:bodyPr wrap="square" rtlCol="0">
            <a:spAutoFit/>
          </a:bodyPr>
          <a:lstStyle/>
          <a:p>
            <a:r>
              <a:rPr lang="zh-TW" altLang="en-US" sz="1600" dirty="0">
                <a:solidFill>
                  <a:srgbClr val="003399"/>
                </a:solidFill>
              </a:rPr>
              <a:t>        </a:t>
            </a:r>
            <a:r>
              <a:rPr lang="zh-TW" altLang="zh-TW" sz="1600" dirty="0">
                <a:solidFill>
                  <a:srgbClr val="003399"/>
                </a:solidFill>
              </a:rPr>
              <a:t>為</a:t>
            </a:r>
            <a:r>
              <a:rPr lang="zh-TW" altLang="zh-TW" sz="1600" dirty="0">
                <a:solidFill>
                  <a:srgbClr val="003399"/>
                </a:solidFill>
                <a:highlight>
                  <a:srgbClr val="FFFF00"/>
                </a:highlight>
              </a:rPr>
              <a:t>對抗美國封堵美國「洗產地」</a:t>
            </a:r>
            <a:r>
              <a:rPr lang="en-US" altLang="zh-TW" sz="1600" dirty="0">
                <a:highlight>
                  <a:srgbClr val="FFFF00"/>
                </a:highlight>
              </a:rPr>
              <a:t> </a:t>
            </a:r>
            <a:r>
              <a:rPr lang="zh-TW" altLang="en-US" sz="1600" dirty="0">
                <a:highlight>
                  <a:srgbClr val="FFFF00"/>
                </a:highlight>
              </a:rPr>
              <a:t>（</a:t>
            </a:r>
            <a:r>
              <a:rPr lang="en-US" altLang="zh-TW" sz="1600" dirty="0">
                <a:highlight>
                  <a:srgbClr val="FFFF00"/>
                </a:highlight>
              </a:rPr>
              <a:t>origin laundering</a:t>
            </a:r>
            <a:r>
              <a:rPr lang="zh-TW" altLang="en-US" sz="1600" dirty="0">
                <a:highlight>
                  <a:srgbClr val="FFFF00"/>
                </a:highlight>
              </a:rPr>
              <a:t>） </a:t>
            </a:r>
            <a:r>
              <a:rPr lang="zh-TW" altLang="zh-TW" sz="1600" dirty="0">
                <a:solidFill>
                  <a:srgbClr val="003399"/>
                </a:solidFill>
                <a:highlight>
                  <a:srgbClr val="FFFF00"/>
                </a:highlight>
              </a:rPr>
              <a:t>，大陸海關聯合巴西、阿根廷等主要大豆（黃豆）供應國，建立全球首個區塊鏈溯源平台。</a:t>
            </a:r>
            <a:r>
              <a:rPr lang="zh-TW" altLang="zh-TW" sz="1600" dirty="0">
                <a:solidFill>
                  <a:srgbClr val="003399"/>
                </a:solidFill>
              </a:rPr>
              <a:t>此外，</a:t>
            </a:r>
            <a:r>
              <a:rPr lang="zh-TW" altLang="zh-TW" sz="1600" dirty="0">
                <a:solidFill>
                  <a:srgbClr val="003399"/>
                </a:solidFill>
                <a:highlight>
                  <a:srgbClr val="FFFF00"/>
                </a:highlight>
              </a:rPr>
              <a:t>大陸海關政策</a:t>
            </a:r>
            <a:r>
              <a:rPr lang="zh-TW" altLang="zh-TW" sz="1600" dirty="0">
                <a:solidFill>
                  <a:srgbClr val="003399"/>
                </a:solidFill>
              </a:rPr>
              <a:t>檢驗檢疫全面收緊，</a:t>
            </a:r>
            <a:r>
              <a:rPr lang="zh-TW" altLang="zh-TW" sz="1600" dirty="0">
                <a:solidFill>
                  <a:srgbClr val="003399"/>
                </a:solidFill>
                <a:highlight>
                  <a:srgbClr val="FFFF00"/>
                </a:highlight>
              </a:rPr>
              <a:t>從</a:t>
            </a:r>
            <a:r>
              <a:rPr lang="zh-TW" altLang="zh-TW" sz="1600" b="1" dirty="0">
                <a:solidFill>
                  <a:srgbClr val="003399"/>
                </a:solidFill>
                <a:highlight>
                  <a:srgbClr val="FFFF00"/>
                </a:highlight>
              </a:rPr>
              <a:t>隨機抽檢</a:t>
            </a:r>
            <a:r>
              <a:rPr lang="zh-TW" altLang="zh-TW" sz="1600" dirty="0">
                <a:solidFill>
                  <a:srgbClr val="003399"/>
                </a:solidFill>
                <a:highlight>
                  <a:srgbClr val="FFFF00"/>
                </a:highlight>
              </a:rPr>
              <a:t>改為</a:t>
            </a:r>
            <a:r>
              <a:rPr lang="zh-TW" altLang="zh-TW" sz="1600" b="1" dirty="0">
                <a:solidFill>
                  <a:srgbClr val="003399"/>
                </a:solidFill>
                <a:highlight>
                  <a:srgbClr val="FFFF00"/>
                </a:highlight>
              </a:rPr>
              <a:t>全船逐批檢驗</a:t>
            </a:r>
            <a:r>
              <a:rPr lang="zh-TW" altLang="zh-TW" sz="1600" dirty="0">
                <a:solidFill>
                  <a:srgbClr val="003399"/>
                </a:solidFill>
                <a:highlight>
                  <a:srgbClr val="FFFF00"/>
                </a:highlight>
              </a:rPr>
              <a:t>，導致進口大豆通關時間從原本</a:t>
            </a:r>
            <a:r>
              <a:rPr lang="en-US" altLang="zh-TW" sz="1600" dirty="0">
                <a:solidFill>
                  <a:srgbClr val="003399"/>
                </a:solidFill>
                <a:highlight>
                  <a:srgbClr val="FFFF00"/>
                </a:highlight>
              </a:rPr>
              <a:t>5</a:t>
            </a:r>
            <a:r>
              <a:rPr lang="zh-TW" altLang="zh-TW" sz="1600" dirty="0">
                <a:solidFill>
                  <a:srgbClr val="003399"/>
                </a:solidFill>
                <a:highlight>
                  <a:srgbClr val="FFFF00"/>
                </a:highlight>
              </a:rPr>
              <a:t>天，延長至</a:t>
            </a:r>
            <a:r>
              <a:rPr lang="en-US" altLang="zh-TW" sz="1600" dirty="0">
                <a:solidFill>
                  <a:srgbClr val="003399"/>
                </a:solidFill>
                <a:highlight>
                  <a:srgbClr val="FFFF00"/>
                </a:highlight>
              </a:rPr>
              <a:t>20</a:t>
            </a:r>
            <a:r>
              <a:rPr lang="zh-TW" altLang="zh-TW" sz="1600" dirty="0">
                <a:solidFill>
                  <a:srgbClr val="003399"/>
                </a:solidFill>
                <a:highlight>
                  <a:srgbClr val="FFFF00"/>
                </a:highlight>
              </a:rPr>
              <a:t>天以上</a:t>
            </a:r>
            <a:r>
              <a:rPr lang="zh-TW" altLang="zh-TW" sz="1600" dirty="0">
                <a:solidFill>
                  <a:srgbClr val="003399"/>
                </a:solidFill>
              </a:rPr>
              <a:t>。</a:t>
            </a:r>
            <a:endParaRPr lang="en-US" altLang="zh-TW" sz="1600" dirty="0">
              <a:solidFill>
                <a:srgbClr val="003399"/>
              </a:solidFill>
            </a:endParaRPr>
          </a:p>
          <a:p>
            <a:endParaRPr lang="zh-TW" altLang="zh-TW" sz="1600" dirty="0">
              <a:solidFill>
                <a:srgbClr val="003399"/>
              </a:solidFill>
            </a:endParaRPr>
          </a:p>
          <a:p>
            <a:r>
              <a:rPr lang="zh-TW" altLang="en-US" sz="1600" dirty="0">
                <a:solidFill>
                  <a:srgbClr val="003399"/>
                </a:solidFill>
              </a:rPr>
              <a:t>         </a:t>
            </a:r>
            <a:r>
              <a:rPr lang="zh-TW" altLang="zh-TW" sz="1600" dirty="0">
                <a:solidFill>
                  <a:srgbClr val="003399"/>
                </a:solidFill>
              </a:rPr>
              <a:t>新浪財經報導，大陸現在把</a:t>
            </a:r>
            <a:r>
              <a:rPr lang="zh-TW" altLang="zh-TW" sz="1600" dirty="0">
                <a:solidFill>
                  <a:srgbClr val="003399"/>
                </a:solidFill>
                <a:highlight>
                  <a:srgbClr val="FFFF00"/>
                </a:highlight>
              </a:rPr>
              <a:t>每批進口</a:t>
            </a:r>
            <a:r>
              <a:rPr lang="zh-TW" altLang="zh-TW" sz="1600" dirty="0">
                <a:solidFill>
                  <a:srgbClr val="003399"/>
                </a:solidFill>
              </a:rPr>
              <a:t>大豆從種植到運輸的全程數據</a:t>
            </a:r>
            <a:r>
              <a:rPr lang="zh-TW" altLang="zh-TW" sz="1600" dirty="0">
                <a:solidFill>
                  <a:srgbClr val="003399"/>
                </a:solidFill>
                <a:highlight>
                  <a:srgbClr val="FFFF00"/>
                </a:highlight>
              </a:rPr>
              <a:t>被納入「數位檔案」，包括</a:t>
            </a:r>
            <a:r>
              <a:rPr lang="zh-TW" altLang="zh-TW" sz="1600" b="1" dirty="0">
                <a:solidFill>
                  <a:srgbClr val="003399"/>
                </a:solidFill>
                <a:highlight>
                  <a:srgbClr val="FFFF00"/>
                </a:highlight>
              </a:rPr>
              <a:t>種植地</a:t>
            </a:r>
            <a:r>
              <a:rPr lang="zh-TW" altLang="en-US" sz="1600" b="1" dirty="0">
                <a:solidFill>
                  <a:srgbClr val="003399"/>
                </a:solidFill>
                <a:highlight>
                  <a:srgbClr val="FFFF00"/>
                </a:highlight>
              </a:rPr>
              <a:t> </a:t>
            </a:r>
            <a:r>
              <a:rPr lang="en-US" altLang="zh-TW" sz="1600" b="1" dirty="0">
                <a:solidFill>
                  <a:srgbClr val="003399"/>
                </a:solidFill>
                <a:highlight>
                  <a:srgbClr val="FFFF00"/>
                </a:highlight>
              </a:rPr>
              <a:t>GPS</a:t>
            </a:r>
            <a:r>
              <a:rPr lang="zh-TW" altLang="zh-TW" sz="1600" b="1" dirty="0">
                <a:solidFill>
                  <a:srgbClr val="003399"/>
                </a:solidFill>
                <a:highlight>
                  <a:srgbClr val="FFFF00"/>
                </a:highlight>
              </a:rPr>
              <a:t>座標</a:t>
            </a:r>
            <a:r>
              <a:rPr lang="zh-TW" altLang="zh-TW" sz="1600" dirty="0">
                <a:solidFill>
                  <a:srgbClr val="003399"/>
                </a:solidFill>
                <a:highlight>
                  <a:srgbClr val="FFFF00"/>
                </a:highlight>
              </a:rPr>
              <a:t>、收割時間、運輸船舶軌跡等</a:t>
            </a:r>
            <a:r>
              <a:rPr lang="en-US" altLang="zh-TW" sz="1600" dirty="0">
                <a:solidFill>
                  <a:srgbClr val="003399"/>
                </a:solidFill>
                <a:highlight>
                  <a:srgbClr val="FFFF00"/>
                </a:highlight>
              </a:rPr>
              <a:t>12</a:t>
            </a:r>
            <a:r>
              <a:rPr lang="zh-TW" altLang="zh-TW" sz="1600" dirty="0">
                <a:solidFill>
                  <a:srgbClr val="003399"/>
                </a:solidFill>
                <a:highlight>
                  <a:srgbClr val="FFFF00"/>
                </a:highlight>
              </a:rPr>
              <a:t>項關鍵資訊，</a:t>
            </a:r>
            <a:r>
              <a:rPr lang="zh-TW" altLang="zh-TW" sz="1600" dirty="0">
                <a:solidFill>
                  <a:srgbClr val="003399"/>
                </a:solidFill>
              </a:rPr>
              <a:t>即時上傳至</a:t>
            </a:r>
            <a:r>
              <a:rPr lang="zh-TW" altLang="zh-TW" sz="1600" dirty="0">
                <a:solidFill>
                  <a:srgbClr val="003399"/>
                </a:solidFill>
                <a:highlight>
                  <a:srgbClr val="FFFF00"/>
                </a:highlight>
              </a:rPr>
              <a:t>區塊鏈系統</a:t>
            </a:r>
            <a:r>
              <a:rPr lang="zh-TW" altLang="zh-TW" sz="1600" dirty="0">
                <a:solidFill>
                  <a:srgbClr val="003399"/>
                </a:solidFill>
              </a:rPr>
              <a:t>。更精細的是，系統透過</a:t>
            </a:r>
            <a:r>
              <a:rPr lang="zh-TW" altLang="zh-TW" sz="1600" dirty="0">
                <a:solidFill>
                  <a:srgbClr val="003399"/>
                </a:solidFill>
                <a:highlight>
                  <a:srgbClr val="FFFF00"/>
                </a:highlight>
              </a:rPr>
              <a:t>「蛋白質光譜密碼」</a:t>
            </a:r>
            <a:r>
              <a:rPr lang="zh-TW" altLang="en-US" sz="1600" dirty="0">
                <a:highlight>
                  <a:srgbClr val="FFFF00"/>
                </a:highlight>
              </a:rPr>
              <a:t>（</a:t>
            </a:r>
            <a:r>
              <a:rPr lang="en-US" altLang="zh-TW" sz="1600" dirty="0">
                <a:highlight>
                  <a:srgbClr val="FFFF00"/>
                </a:highlight>
              </a:rPr>
              <a:t>Protein Spectral Fingerprinting</a:t>
            </a:r>
            <a:r>
              <a:rPr lang="zh-TW" altLang="en-US" sz="1600" dirty="0">
                <a:highlight>
                  <a:srgbClr val="FFFF00"/>
                </a:highlight>
              </a:rPr>
              <a:t>）</a:t>
            </a:r>
            <a:r>
              <a:rPr lang="zh-TW" altLang="zh-TW" sz="1600" dirty="0">
                <a:solidFill>
                  <a:srgbClr val="003399"/>
                </a:solidFill>
                <a:highlight>
                  <a:srgbClr val="FFFF00"/>
                </a:highlight>
              </a:rPr>
              <a:t>和「土壤同位素特徵」</a:t>
            </a:r>
            <a:r>
              <a:rPr lang="zh-TW" altLang="en-US" sz="1600" dirty="0">
                <a:highlight>
                  <a:srgbClr val="FFFF00"/>
                </a:highlight>
              </a:rPr>
              <a:t>（</a:t>
            </a:r>
            <a:r>
              <a:rPr lang="en-US" altLang="zh-TW" sz="1600" dirty="0">
                <a:highlight>
                  <a:srgbClr val="FFFF00"/>
                </a:highlight>
              </a:rPr>
              <a:t>Soil Isotope Signature</a:t>
            </a:r>
            <a:r>
              <a:rPr lang="zh-TW" altLang="en-US" sz="1600" dirty="0">
                <a:highlight>
                  <a:srgbClr val="FFFF00"/>
                </a:highlight>
              </a:rPr>
              <a:t>）</a:t>
            </a:r>
            <a:r>
              <a:rPr lang="zh-TW" altLang="zh-TW" sz="1600" dirty="0">
                <a:solidFill>
                  <a:srgbClr val="003399"/>
                </a:solidFill>
                <a:highlight>
                  <a:srgbClr val="FFFF00"/>
                </a:highlight>
              </a:rPr>
              <a:t>兩大技術，精準識別</a:t>
            </a:r>
            <a:r>
              <a:rPr lang="zh-TW" altLang="zh-TW" sz="1600" b="1" dirty="0">
                <a:solidFill>
                  <a:srgbClr val="003399"/>
                </a:solidFill>
                <a:highlight>
                  <a:srgbClr val="FFFF00"/>
                </a:highlight>
              </a:rPr>
              <a:t>大豆「基因</a:t>
            </a:r>
            <a:r>
              <a:rPr lang="zh-TW" altLang="zh-TW" sz="1600" dirty="0">
                <a:solidFill>
                  <a:srgbClr val="003399"/>
                </a:solidFill>
              </a:rPr>
              <a:t>」。</a:t>
            </a:r>
            <a:endParaRPr lang="en-US" altLang="zh-TW" sz="1600" dirty="0">
              <a:solidFill>
                <a:srgbClr val="003399"/>
              </a:solidFill>
            </a:endParaRPr>
          </a:p>
          <a:p>
            <a:endParaRPr lang="zh-TW" altLang="zh-TW" sz="1600" dirty="0">
              <a:solidFill>
                <a:srgbClr val="003399"/>
              </a:solidFill>
            </a:endParaRPr>
          </a:p>
          <a:p>
            <a:r>
              <a:rPr lang="zh-TW" altLang="en-US" sz="1600" dirty="0">
                <a:solidFill>
                  <a:srgbClr val="003399"/>
                </a:solidFill>
              </a:rPr>
              <a:t>         </a:t>
            </a:r>
            <a:r>
              <a:rPr lang="zh-TW" altLang="zh-TW" sz="1600" dirty="0">
                <a:solidFill>
                  <a:srgbClr val="003399"/>
                </a:solidFill>
              </a:rPr>
              <a:t>報導指出，美國中西部大豆</a:t>
            </a:r>
            <a:r>
              <a:rPr lang="zh-TW" altLang="zh-TW" sz="1600" dirty="0">
                <a:solidFill>
                  <a:srgbClr val="003399"/>
                </a:solidFill>
                <a:highlight>
                  <a:srgbClr val="FFFF00"/>
                </a:highlight>
              </a:rPr>
              <a:t>因為土壤特性，蛋白質含量與南美大豆有細微差距</a:t>
            </a:r>
            <a:r>
              <a:rPr lang="zh-TW" altLang="zh-TW" sz="1600" dirty="0">
                <a:solidFill>
                  <a:srgbClr val="003399"/>
                </a:solidFill>
              </a:rPr>
              <a:t>，</a:t>
            </a:r>
            <a:r>
              <a:rPr lang="zh-TW" altLang="zh-TW" sz="1600" dirty="0">
                <a:solidFill>
                  <a:srgbClr val="003399"/>
                </a:solidFill>
                <a:highlight>
                  <a:srgbClr val="FFFF00"/>
                </a:highlight>
              </a:rPr>
              <a:t>光是這些</a:t>
            </a:r>
            <a:r>
              <a:rPr lang="zh-TW" altLang="zh-TW" sz="1600" b="1" dirty="0">
                <a:solidFill>
                  <a:srgbClr val="003399"/>
                </a:solidFill>
                <a:highlight>
                  <a:srgbClr val="FFFF00"/>
                </a:highlight>
              </a:rPr>
              <a:t>微小的差異，就能成為識別的核心參數</a:t>
            </a:r>
            <a:r>
              <a:rPr lang="zh-TW" altLang="zh-TW" sz="1600" dirty="0">
                <a:solidFill>
                  <a:srgbClr val="003399"/>
                </a:solidFill>
                <a:highlight>
                  <a:srgbClr val="FFFF00"/>
                </a:highlight>
              </a:rPr>
              <a:t>。</a:t>
            </a:r>
            <a:r>
              <a:rPr lang="en-US" altLang="zh-TW" sz="1600" dirty="0">
                <a:solidFill>
                  <a:srgbClr val="003399"/>
                </a:solidFill>
                <a:highlight>
                  <a:srgbClr val="FFFF00"/>
                </a:highlight>
              </a:rPr>
              <a:t>4</a:t>
            </a:r>
            <a:r>
              <a:rPr lang="zh-TW" altLang="zh-TW" sz="1600" dirty="0">
                <a:solidFill>
                  <a:srgbClr val="003399"/>
                </a:solidFill>
                <a:highlight>
                  <a:srgbClr val="FFFF00"/>
                </a:highlight>
              </a:rPr>
              <a:t>月一批標註為「阿根廷產」的卅萬噸大豆，因</a:t>
            </a:r>
            <a:r>
              <a:rPr lang="zh-TW" altLang="zh-TW" sz="1600" b="1" dirty="0">
                <a:solidFill>
                  <a:srgbClr val="003399"/>
                </a:solidFill>
                <a:highlight>
                  <a:srgbClr val="FFFF00"/>
                </a:highlight>
              </a:rPr>
              <a:t>蛋白質超標</a:t>
            </a:r>
            <a:r>
              <a:rPr lang="zh-TW" altLang="zh-TW" sz="1600" dirty="0">
                <a:solidFill>
                  <a:srgbClr val="003399"/>
                </a:solidFill>
                <a:highlight>
                  <a:srgbClr val="FFFF00"/>
                </a:highlight>
              </a:rPr>
              <a:t>觸發預警，開箱查驗發現未更換的美國原裝麻袋，最終被全額退運。</a:t>
            </a:r>
            <a:r>
              <a:rPr lang="zh-TW" altLang="en-US" sz="1600" dirty="0">
                <a:solidFill>
                  <a:srgbClr val="003399"/>
                </a:solidFill>
              </a:rPr>
              <a:t>       </a:t>
            </a:r>
            <a:endParaRPr lang="en-US" altLang="zh-TW" sz="1600" dirty="0">
              <a:solidFill>
                <a:srgbClr val="003399"/>
              </a:solidFill>
            </a:endParaRPr>
          </a:p>
          <a:p>
            <a:r>
              <a:rPr lang="zh-TW" altLang="en-US" sz="1600" dirty="0"/>
              <a:t>       </a:t>
            </a:r>
            <a:r>
              <a:rPr lang="zh-TW" altLang="en-US" sz="1600" b="1" dirty="0"/>
              <a:t>在「現實運作、全面落地、有效性」方面， 還未有足夠的證據能證明這個</a:t>
            </a:r>
            <a:r>
              <a:rPr lang="zh-TW" altLang="en-US" sz="1600" b="1" dirty="0">
                <a:highlight>
                  <a:srgbClr val="FFFF00"/>
                </a:highlight>
              </a:rPr>
              <a:t>區塊鏈溯源平台</a:t>
            </a:r>
            <a:r>
              <a:rPr lang="zh-TW" altLang="en-US" sz="1600" b="1" dirty="0"/>
              <a:t>已經成功、無漏洞、能如其設想那樣徹底封堵洗產地</a:t>
            </a:r>
            <a:r>
              <a:rPr lang="zh-TW" altLang="en-US" sz="1600" dirty="0"/>
              <a:t>。</a:t>
            </a:r>
            <a:r>
              <a:rPr lang="zh-TW" altLang="en-US" sz="1600" dirty="0">
                <a:solidFill>
                  <a:srgbClr val="003399"/>
                </a:solidFill>
              </a:rPr>
              <a:t>  </a:t>
            </a:r>
            <a:endParaRPr lang="zh-TW" altLang="en-US" dirty="0"/>
          </a:p>
        </p:txBody>
      </p:sp>
      <p:pic>
        <p:nvPicPr>
          <p:cNvPr id="12" name="圖片 11">
            <a:extLst>
              <a:ext uri="{FF2B5EF4-FFF2-40B4-BE49-F238E27FC236}">
                <a16:creationId xmlns:a16="http://schemas.microsoft.com/office/drawing/2014/main" id="{3DAD830A-7228-A2BB-EBCD-94082707F269}"/>
              </a:ext>
            </a:extLst>
          </p:cNvPr>
          <p:cNvPicPr>
            <a:picLocks noChangeAspect="1"/>
          </p:cNvPicPr>
          <p:nvPr/>
        </p:nvPicPr>
        <p:blipFill>
          <a:blip r:embed="rId3"/>
          <a:stretch>
            <a:fillRect/>
          </a:stretch>
        </p:blipFill>
        <p:spPr>
          <a:xfrm>
            <a:off x="752317" y="1113611"/>
            <a:ext cx="3137646" cy="2156283"/>
          </a:xfrm>
          <a:prstGeom prst="rect">
            <a:avLst/>
          </a:prstGeom>
        </p:spPr>
      </p:pic>
    </p:spTree>
    <p:extLst>
      <p:ext uri="{BB962C8B-B14F-4D97-AF65-F5344CB8AC3E}">
        <p14:creationId xmlns:p14="http://schemas.microsoft.com/office/powerpoint/2010/main" val="2505546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C2D5A-9B6F-1444-42EE-B2105E036B7E}"/>
            </a:ext>
          </a:extLst>
        </p:cNvPr>
        <p:cNvGrpSpPr/>
        <p:nvPr/>
      </p:nvGrpSpPr>
      <p:grpSpPr>
        <a:xfrm>
          <a:off x="0" y="0"/>
          <a:ext cx="0" cy="0"/>
          <a:chOff x="0" y="0"/>
          <a:chExt cx="0" cy="0"/>
        </a:xfrm>
      </p:grpSpPr>
      <p:sp>
        <p:nvSpPr>
          <p:cNvPr id="101378" name="Rectangle 2051">
            <a:extLst>
              <a:ext uri="{FF2B5EF4-FFF2-40B4-BE49-F238E27FC236}">
                <a16:creationId xmlns:a16="http://schemas.microsoft.com/office/drawing/2014/main" id="{DC946920-8E69-D7BB-C811-9F5AB8DB6FBD}"/>
              </a:ext>
            </a:extLst>
          </p:cNvPr>
          <p:cNvSpPr>
            <a:spLocks noGrp="1" noChangeArrowheads="1"/>
          </p:cNvSpPr>
          <p:nvPr>
            <p:ph idx="1"/>
          </p:nvPr>
        </p:nvSpPr>
        <p:spPr>
          <a:xfrm>
            <a:off x="384699" y="683188"/>
            <a:ext cx="11286308" cy="5958726"/>
          </a:xfrm>
        </p:spPr>
        <p:txBody>
          <a:bodyPr>
            <a:normAutofit/>
          </a:bodyPr>
          <a:lstStyle/>
          <a:p>
            <a:pPr marL="0" indent="0">
              <a:buNone/>
              <a:defRPr/>
            </a:pPr>
            <a:r>
              <a:rPr lang="zh-TW" altLang="en-US" sz="1800" dirty="0">
                <a:solidFill>
                  <a:srgbClr val="003399"/>
                </a:solidFill>
              </a:rPr>
              <a:t> </a:t>
            </a:r>
            <a:endParaRPr lang="en-US" altLang="zh-TW" sz="1600" dirty="0">
              <a:solidFill>
                <a:srgbClr val="003399"/>
              </a:solidFill>
              <a:highlight>
                <a:srgbClr val="FFFF00"/>
              </a:highlight>
            </a:endParaRPr>
          </a:p>
        </p:txBody>
      </p:sp>
      <p:sp>
        <p:nvSpPr>
          <p:cNvPr id="6" name="Rectangle 2">
            <a:extLst>
              <a:ext uri="{FF2B5EF4-FFF2-40B4-BE49-F238E27FC236}">
                <a16:creationId xmlns:a16="http://schemas.microsoft.com/office/drawing/2014/main" id="{AD44E2AA-D87B-3835-63DA-947593B7419B}"/>
              </a:ext>
            </a:extLst>
          </p:cNvPr>
          <p:cNvSpPr txBox="1">
            <a:spLocks noChangeArrowheads="1"/>
          </p:cNvSpPr>
          <p:nvPr/>
        </p:nvSpPr>
        <p:spPr bwMode="auto">
          <a:xfrm>
            <a:off x="0" y="0"/>
            <a:ext cx="12017188" cy="646973"/>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3600" b="1" kern="0" dirty="0">
                <a:solidFill>
                  <a:schemeClr val="bg1"/>
                </a:solidFill>
                <a:latin typeface="+mj-lt"/>
                <a:ea typeface="新細明體" pitchFamily="18" charset="-120"/>
                <a:cs typeface="+mj-cs"/>
              </a:rPr>
              <a:t> </a:t>
            </a:r>
            <a:endParaRPr lang="en-US" altLang="zh-TW" sz="3600" b="1" kern="0" dirty="0">
              <a:solidFill>
                <a:schemeClr val="bg1"/>
              </a:solidFill>
              <a:latin typeface="+mj-lt"/>
              <a:ea typeface="華康中黑體" pitchFamily="49" charset="-120"/>
              <a:cs typeface="+mj-cs"/>
            </a:endParaRPr>
          </a:p>
        </p:txBody>
      </p:sp>
      <p:sp>
        <p:nvSpPr>
          <p:cNvPr id="4" name="文字方塊 3">
            <a:extLst>
              <a:ext uri="{FF2B5EF4-FFF2-40B4-BE49-F238E27FC236}">
                <a16:creationId xmlns:a16="http://schemas.microsoft.com/office/drawing/2014/main" id="{3825C27D-AF2E-86F8-8A5A-F32727C3DB6E}"/>
              </a:ext>
            </a:extLst>
          </p:cNvPr>
          <p:cNvSpPr txBox="1"/>
          <p:nvPr/>
        </p:nvSpPr>
        <p:spPr>
          <a:xfrm>
            <a:off x="593961" y="555173"/>
            <a:ext cx="8756047" cy="646331"/>
          </a:xfrm>
          <a:prstGeom prst="rect">
            <a:avLst/>
          </a:prstGeom>
          <a:noFill/>
        </p:spPr>
        <p:txBody>
          <a:bodyPr wrap="square" rtlCol="0">
            <a:spAutoFit/>
          </a:bodyPr>
          <a:lstStyle/>
          <a:p>
            <a:r>
              <a:rPr lang="zh-TW" altLang="en-US" dirty="0">
                <a:highlight>
                  <a:srgbClr val="FFFF00"/>
                </a:highlight>
              </a:rPr>
              <a:t> </a:t>
            </a:r>
            <a:r>
              <a:rPr lang="en-US" altLang="zh-TW" dirty="0">
                <a:highlight>
                  <a:srgbClr val="FFFF00"/>
                </a:highlight>
              </a:rPr>
              <a:t>(0501.25) </a:t>
            </a:r>
            <a:r>
              <a:rPr lang="zh-TW" altLang="zh-TW" dirty="0">
                <a:highlight>
                  <a:srgbClr val="FFFF00"/>
                </a:highlight>
              </a:rPr>
              <a:t>區塊鏈溯源…大陸聯手巴西、阿根廷 堵美國大豆洗產地</a:t>
            </a:r>
          </a:p>
          <a:p>
            <a:endParaRPr lang="zh-TW" altLang="en-US" dirty="0">
              <a:highlight>
                <a:srgbClr val="FFFF00"/>
              </a:highlight>
            </a:endParaRPr>
          </a:p>
        </p:txBody>
      </p:sp>
      <p:sp>
        <p:nvSpPr>
          <p:cNvPr id="3" name="文字方塊 2">
            <a:extLst>
              <a:ext uri="{FF2B5EF4-FFF2-40B4-BE49-F238E27FC236}">
                <a16:creationId xmlns:a16="http://schemas.microsoft.com/office/drawing/2014/main" id="{0DAFE80E-EC23-B7A4-E8E3-3D5CE0050346}"/>
              </a:ext>
            </a:extLst>
          </p:cNvPr>
          <p:cNvSpPr txBox="1"/>
          <p:nvPr/>
        </p:nvSpPr>
        <p:spPr>
          <a:xfrm>
            <a:off x="7315738" y="74869"/>
            <a:ext cx="3190718" cy="437196"/>
          </a:xfrm>
          <a:prstGeom prst="rect">
            <a:avLst/>
          </a:prstGeom>
          <a:noFill/>
        </p:spPr>
        <p:txBody>
          <a:bodyPr wrap="square" rtlCol="0">
            <a:spAutoFit/>
          </a:bodyPr>
          <a:lstStyle/>
          <a:p>
            <a:endParaRPr lang="zh-TW" altLang="en-US" dirty="0"/>
          </a:p>
        </p:txBody>
      </p:sp>
      <p:pic>
        <p:nvPicPr>
          <p:cNvPr id="8" name="圖片 7">
            <a:extLst>
              <a:ext uri="{FF2B5EF4-FFF2-40B4-BE49-F238E27FC236}">
                <a16:creationId xmlns:a16="http://schemas.microsoft.com/office/drawing/2014/main" id="{139980E4-F8C0-6D75-B224-F3B879B94871}"/>
              </a:ext>
            </a:extLst>
          </p:cNvPr>
          <p:cNvPicPr>
            <a:picLocks noChangeAspect="1"/>
          </p:cNvPicPr>
          <p:nvPr/>
        </p:nvPicPr>
        <p:blipFill>
          <a:blip r:embed="rId3"/>
          <a:stretch>
            <a:fillRect/>
          </a:stretch>
        </p:blipFill>
        <p:spPr>
          <a:xfrm>
            <a:off x="1185851" y="878339"/>
            <a:ext cx="1656141" cy="1089238"/>
          </a:xfrm>
          <a:prstGeom prst="rect">
            <a:avLst/>
          </a:prstGeom>
        </p:spPr>
      </p:pic>
      <p:sp>
        <p:nvSpPr>
          <p:cNvPr id="9" name="文字方塊 8">
            <a:extLst>
              <a:ext uri="{FF2B5EF4-FFF2-40B4-BE49-F238E27FC236}">
                <a16:creationId xmlns:a16="http://schemas.microsoft.com/office/drawing/2014/main" id="{ED668F6A-ACC4-3596-720B-A9AF2F750D87}"/>
              </a:ext>
            </a:extLst>
          </p:cNvPr>
          <p:cNvSpPr txBox="1"/>
          <p:nvPr/>
        </p:nvSpPr>
        <p:spPr>
          <a:xfrm>
            <a:off x="3469602" y="1355570"/>
            <a:ext cx="7692272" cy="584775"/>
          </a:xfrm>
          <a:prstGeom prst="rect">
            <a:avLst/>
          </a:prstGeom>
          <a:noFill/>
        </p:spPr>
        <p:txBody>
          <a:bodyPr wrap="square" rtlCol="0">
            <a:spAutoFit/>
          </a:bodyPr>
          <a:lstStyle/>
          <a:p>
            <a:r>
              <a:rPr lang="zh-TW" altLang="en-US" sz="1600" dirty="0">
                <a:solidFill>
                  <a:srgbClr val="003399"/>
                </a:solidFill>
              </a:rPr>
              <a:t>大陸運用各種方法全面封堵美國大豆「洗產地」漏洞。圖為巴西戈亞斯州班德里尼亞農場收穫的大豆。</a:t>
            </a:r>
          </a:p>
        </p:txBody>
      </p:sp>
      <p:sp>
        <p:nvSpPr>
          <p:cNvPr id="10" name="文字方塊 9">
            <a:extLst>
              <a:ext uri="{FF2B5EF4-FFF2-40B4-BE49-F238E27FC236}">
                <a16:creationId xmlns:a16="http://schemas.microsoft.com/office/drawing/2014/main" id="{21DDB0EE-C77C-647A-4F1E-B82319C064D3}"/>
              </a:ext>
            </a:extLst>
          </p:cNvPr>
          <p:cNvSpPr txBox="1"/>
          <p:nvPr/>
        </p:nvSpPr>
        <p:spPr>
          <a:xfrm>
            <a:off x="281135" y="2025908"/>
            <a:ext cx="11629729" cy="4832092"/>
          </a:xfrm>
          <a:prstGeom prst="rect">
            <a:avLst/>
          </a:prstGeom>
          <a:noFill/>
        </p:spPr>
        <p:txBody>
          <a:bodyPr wrap="square" rtlCol="0">
            <a:spAutoFit/>
          </a:bodyPr>
          <a:lstStyle/>
          <a:p>
            <a:r>
              <a:rPr lang="zh-TW" altLang="en-US" sz="1600" dirty="0">
                <a:solidFill>
                  <a:srgbClr val="003399"/>
                </a:solidFill>
              </a:rPr>
              <a:t>         </a:t>
            </a:r>
            <a:r>
              <a:rPr lang="zh-TW" altLang="zh-TW" sz="1600" dirty="0">
                <a:solidFill>
                  <a:srgbClr val="003399"/>
                </a:solidFill>
              </a:rPr>
              <a:t>此外，大陸海關引入</a:t>
            </a:r>
            <a:r>
              <a:rPr lang="zh-TW" altLang="zh-TW" sz="1600" dirty="0">
                <a:solidFill>
                  <a:srgbClr val="003399"/>
                </a:solidFill>
                <a:highlight>
                  <a:srgbClr val="FFFF00"/>
                </a:highlight>
              </a:rPr>
              <a:t>「時空拓撲分析」</a:t>
            </a:r>
            <a:r>
              <a:rPr lang="en-US" altLang="zh-TW" sz="1600" dirty="0">
                <a:solidFill>
                  <a:srgbClr val="003399"/>
                </a:solidFill>
                <a:highlight>
                  <a:srgbClr val="FFFF00"/>
                </a:highlight>
              </a:rPr>
              <a:t>(</a:t>
            </a:r>
            <a:r>
              <a:rPr lang="en-US" altLang="zh-TW" sz="1600" dirty="0">
                <a:highlight>
                  <a:srgbClr val="FFFF00"/>
                </a:highlight>
              </a:rPr>
              <a:t>Spatiotemporal Topology Analysis</a:t>
            </a:r>
            <a:r>
              <a:rPr lang="zh-TW" altLang="en-US" sz="1600" dirty="0">
                <a:highlight>
                  <a:srgbClr val="FFFF00"/>
                </a:highlight>
              </a:rPr>
              <a:t> </a:t>
            </a:r>
            <a:r>
              <a:rPr lang="en-US" altLang="zh-TW" sz="1600" dirty="0">
                <a:highlight>
                  <a:srgbClr val="FFFF00"/>
                </a:highlight>
              </a:rPr>
              <a:t>)</a:t>
            </a:r>
            <a:r>
              <a:rPr lang="zh-TW" altLang="zh-TW" sz="1600" dirty="0">
                <a:solidFill>
                  <a:srgbClr val="003399"/>
                </a:solidFill>
                <a:highlight>
                  <a:srgbClr val="FFFF00"/>
                </a:highlight>
              </a:rPr>
              <a:t>技術，實時監控全球</a:t>
            </a:r>
            <a:r>
              <a:rPr lang="en-US" altLang="zh-TW" sz="1600" dirty="0">
                <a:solidFill>
                  <a:srgbClr val="003399"/>
                </a:solidFill>
                <a:highlight>
                  <a:srgbClr val="FFFF00"/>
                </a:highlight>
              </a:rPr>
              <a:t>2,300</a:t>
            </a:r>
            <a:r>
              <a:rPr lang="zh-TW" altLang="zh-TW" sz="1600" dirty="0">
                <a:solidFill>
                  <a:srgbClr val="003399"/>
                </a:solidFill>
                <a:highlight>
                  <a:srgbClr val="FFFF00"/>
                </a:highlight>
              </a:rPr>
              <a:t>個港口的物聯網數據。</a:t>
            </a:r>
            <a:r>
              <a:rPr lang="zh-TW" altLang="zh-TW" sz="1600" dirty="0">
                <a:solidFill>
                  <a:srgbClr val="003399"/>
                </a:solidFill>
              </a:rPr>
              <a:t>三月，一艘標註「巴西—中國」航線的貨輪</a:t>
            </a:r>
            <a:r>
              <a:rPr lang="zh-TW" altLang="zh-TW" sz="1600" dirty="0">
                <a:solidFill>
                  <a:srgbClr val="003399"/>
                </a:solidFill>
                <a:highlight>
                  <a:srgbClr val="FFFF00"/>
                </a:highlight>
              </a:rPr>
              <a:t>引發系統警報，由於</a:t>
            </a:r>
            <a:r>
              <a:rPr lang="zh-TW" altLang="en-US" sz="1600" dirty="0">
                <a:solidFill>
                  <a:srgbClr val="003399"/>
                </a:solidFill>
                <a:highlight>
                  <a:srgbClr val="FFFF00"/>
                </a:highlight>
              </a:rPr>
              <a:t> </a:t>
            </a:r>
            <a:r>
              <a:rPr lang="en-US" altLang="zh-TW" sz="1600" dirty="0">
                <a:solidFill>
                  <a:srgbClr val="003399"/>
                </a:solidFill>
                <a:highlight>
                  <a:srgbClr val="FFFF00"/>
                </a:highlight>
              </a:rPr>
              <a:t>AIS (</a:t>
            </a:r>
            <a:r>
              <a:rPr lang="en-US" altLang="zh-TW" sz="1600" dirty="0">
                <a:highlight>
                  <a:srgbClr val="FFFF00"/>
                </a:highlight>
              </a:rPr>
              <a:t>(Automatic Identification System)</a:t>
            </a:r>
            <a:r>
              <a:rPr lang="zh-TW" altLang="zh-TW" sz="1600" dirty="0">
                <a:solidFill>
                  <a:srgbClr val="003399"/>
                </a:solidFill>
                <a:highlight>
                  <a:srgbClr val="FFFF00"/>
                </a:highlight>
              </a:rPr>
              <a:t>信號顯示曾在密西西比河停留</a:t>
            </a:r>
            <a:r>
              <a:rPr lang="zh-TW" altLang="en-US" sz="1600" dirty="0">
                <a:solidFill>
                  <a:srgbClr val="003399"/>
                </a:solidFill>
                <a:highlight>
                  <a:srgbClr val="FFFF00"/>
                </a:highlight>
              </a:rPr>
              <a:t> </a:t>
            </a:r>
            <a:r>
              <a:rPr lang="en-US" altLang="zh-TW" sz="1600" dirty="0">
                <a:solidFill>
                  <a:srgbClr val="003399"/>
                </a:solidFill>
                <a:highlight>
                  <a:srgbClr val="FFFF00"/>
                </a:highlight>
              </a:rPr>
              <a:t>72</a:t>
            </a:r>
            <a:r>
              <a:rPr lang="zh-TW" altLang="zh-TW" sz="1600" dirty="0">
                <a:solidFill>
                  <a:srgbClr val="003399"/>
                </a:solidFill>
                <a:highlight>
                  <a:srgbClr val="FFFF00"/>
                </a:highlight>
              </a:rPr>
              <a:t>小時，裝載的廿萬噸「巴西大豆」，被確認為美國原產</a:t>
            </a:r>
            <a:r>
              <a:rPr lang="zh-TW" altLang="zh-TW" sz="1600" dirty="0">
                <a:solidFill>
                  <a:srgbClr val="003399"/>
                </a:solidFill>
              </a:rPr>
              <a:t>。</a:t>
            </a:r>
            <a:endParaRPr lang="en-US" altLang="zh-TW" sz="1600" dirty="0">
              <a:solidFill>
                <a:srgbClr val="003399"/>
              </a:solidFill>
            </a:endParaRPr>
          </a:p>
          <a:p>
            <a:endParaRPr lang="zh-TW" altLang="zh-TW" sz="1600" dirty="0">
              <a:solidFill>
                <a:srgbClr val="003399"/>
              </a:solidFill>
            </a:endParaRPr>
          </a:p>
          <a:p>
            <a:r>
              <a:rPr lang="zh-TW" altLang="en-US" sz="1600" dirty="0">
                <a:solidFill>
                  <a:srgbClr val="003399"/>
                </a:solidFill>
              </a:rPr>
              <a:t>        </a:t>
            </a:r>
            <a:r>
              <a:rPr lang="zh-TW" altLang="zh-TW" sz="1600" dirty="0">
                <a:solidFill>
                  <a:srgbClr val="003399"/>
                </a:solidFill>
              </a:rPr>
              <a:t>除技術手段外，</a:t>
            </a:r>
            <a:r>
              <a:rPr lang="zh-TW" altLang="zh-TW" sz="1600" dirty="0">
                <a:solidFill>
                  <a:srgbClr val="003399"/>
                </a:solidFill>
                <a:highlight>
                  <a:srgbClr val="FFFF00"/>
                </a:highlight>
              </a:rPr>
              <a:t>大陸海關同步升級監管制度，推行「雙隨機」</a:t>
            </a:r>
            <a:r>
              <a:rPr lang="en-US" altLang="zh-TW" sz="1600" dirty="0">
                <a:solidFill>
                  <a:srgbClr val="003399"/>
                </a:solidFill>
                <a:highlight>
                  <a:srgbClr val="FFFF00"/>
                </a:highlight>
              </a:rPr>
              <a:t>(</a:t>
            </a:r>
            <a:r>
              <a:rPr lang="en-US" altLang="zh-TW" sz="1600" dirty="0">
                <a:highlight>
                  <a:srgbClr val="FFFF00"/>
                </a:highlight>
              </a:rPr>
              <a:t>double random)</a:t>
            </a:r>
            <a:r>
              <a:rPr lang="zh-TW" altLang="en-US" sz="1600" dirty="0">
                <a:highlight>
                  <a:srgbClr val="FFFF00"/>
                </a:highlight>
              </a:rPr>
              <a:t> </a:t>
            </a:r>
            <a:r>
              <a:rPr lang="zh-TW" altLang="zh-TW" sz="1600" dirty="0">
                <a:solidFill>
                  <a:srgbClr val="003399"/>
                </a:solidFill>
                <a:highlight>
                  <a:srgbClr val="FFFF00"/>
                </a:highlight>
              </a:rPr>
              <a:t>抽查機制，查哪批貨物、派哪位檢查員，均由系統隨機分配，杜絕人為干預。</a:t>
            </a:r>
            <a:endParaRPr lang="en-US" altLang="zh-TW" sz="1600" dirty="0">
              <a:solidFill>
                <a:srgbClr val="003399"/>
              </a:solidFill>
              <a:highlight>
                <a:srgbClr val="FFFF00"/>
              </a:highlight>
            </a:endParaRPr>
          </a:p>
          <a:p>
            <a:endParaRPr lang="en-US" altLang="zh-TW" sz="1600" dirty="0">
              <a:solidFill>
                <a:srgbClr val="003399"/>
              </a:solidFill>
            </a:endParaRPr>
          </a:p>
          <a:p>
            <a:r>
              <a:rPr lang="zh-TW" altLang="en-US" sz="1600" dirty="0">
                <a:solidFill>
                  <a:srgbClr val="003399"/>
                </a:solidFill>
              </a:rPr>
              <a:t>        </a:t>
            </a:r>
            <a:r>
              <a:rPr lang="zh-TW" altLang="zh-TW" sz="1600" dirty="0">
                <a:solidFill>
                  <a:srgbClr val="003399"/>
                </a:solidFill>
              </a:rPr>
              <a:t>去年巴西某批次大豆，因</a:t>
            </a:r>
            <a:r>
              <a:rPr lang="zh-TW" altLang="zh-TW" sz="1600" dirty="0">
                <a:solidFill>
                  <a:srgbClr val="003399"/>
                </a:solidFill>
                <a:highlight>
                  <a:srgbClr val="FFFF00"/>
                </a:highlight>
              </a:rPr>
              <a:t>雜質率與美國中西部樣本「高度吻合</a:t>
            </a:r>
            <a:r>
              <a:rPr lang="zh-TW" altLang="zh-TW" sz="1600" dirty="0">
                <a:solidFill>
                  <a:srgbClr val="003399"/>
                </a:solidFill>
              </a:rPr>
              <a:t>」，觸發深度檢測，涉事貿易商資金鏈被全程追溯，最終面臨高額罰金和信用降級。一位業內人士感嘆：「現在連</a:t>
            </a:r>
            <a:r>
              <a:rPr lang="zh-TW" altLang="zh-TW" sz="1600" dirty="0">
                <a:solidFill>
                  <a:srgbClr val="003399"/>
                </a:solidFill>
                <a:highlight>
                  <a:srgbClr val="FFFF00"/>
                </a:highlight>
              </a:rPr>
              <a:t>裝貨港口的攝影機都聯網</a:t>
            </a:r>
            <a:r>
              <a:rPr lang="zh-TW" altLang="zh-TW" sz="1600" dirty="0">
                <a:solidFill>
                  <a:srgbClr val="003399"/>
                </a:solidFill>
              </a:rPr>
              <a:t>了，動手腳等於自投羅網。」</a:t>
            </a:r>
            <a:endParaRPr lang="en-US" altLang="zh-TW" sz="1600" dirty="0">
              <a:solidFill>
                <a:srgbClr val="003399"/>
              </a:solidFill>
            </a:endParaRPr>
          </a:p>
          <a:p>
            <a:endParaRPr lang="zh-TW" altLang="zh-TW" sz="1600" dirty="0">
              <a:solidFill>
                <a:srgbClr val="003399"/>
              </a:solidFill>
            </a:endParaRPr>
          </a:p>
          <a:p>
            <a:r>
              <a:rPr lang="zh-TW" altLang="en-US" sz="1600" dirty="0">
                <a:solidFill>
                  <a:srgbClr val="003399"/>
                </a:solidFill>
              </a:rPr>
              <a:t>         </a:t>
            </a:r>
            <a:r>
              <a:rPr lang="zh-TW" altLang="zh-TW" sz="1600" dirty="0">
                <a:solidFill>
                  <a:srgbClr val="003399"/>
                </a:solidFill>
              </a:rPr>
              <a:t>近期，大陸海關對大豆的檢驗檢疫全面收緊，</a:t>
            </a:r>
            <a:r>
              <a:rPr lang="en-US" altLang="zh-TW" sz="1600" dirty="0">
                <a:solidFill>
                  <a:srgbClr val="003399"/>
                </a:solidFill>
              </a:rPr>
              <a:t>4</a:t>
            </a:r>
            <a:r>
              <a:rPr lang="zh-TW" altLang="zh-TW" sz="1600" dirty="0">
                <a:solidFill>
                  <a:srgbClr val="003399"/>
                </a:solidFill>
              </a:rPr>
              <a:t>月開始，海關將對以前進口大豆貨船的</a:t>
            </a:r>
            <a:r>
              <a:rPr lang="zh-TW" altLang="zh-TW" sz="1600" dirty="0">
                <a:solidFill>
                  <a:srgbClr val="003399"/>
                </a:solidFill>
                <a:highlight>
                  <a:srgbClr val="FFFF00"/>
                </a:highlight>
              </a:rPr>
              <a:t>「每五船抽查一船」的隨機檢查模式變更為全船逐批檢驗，</a:t>
            </a:r>
            <a:r>
              <a:rPr lang="zh-TW" altLang="zh-TW" sz="1600" dirty="0">
                <a:solidFill>
                  <a:srgbClr val="003399"/>
                </a:solidFill>
              </a:rPr>
              <a:t>以便大豆貨船能夠</a:t>
            </a:r>
            <a:r>
              <a:rPr lang="zh-TW" altLang="zh-TW" sz="1600" dirty="0">
                <a:solidFill>
                  <a:srgbClr val="003399"/>
                </a:solidFill>
                <a:highlight>
                  <a:srgbClr val="FFFF00"/>
                </a:highlight>
              </a:rPr>
              <a:t>更好的溯源</a:t>
            </a:r>
            <a:r>
              <a:rPr lang="zh-TW" altLang="zh-TW" sz="1600" dirty="0">
                <a:solidFill>
                  <a:srgbClr val="003399"/>
                </a:solidFill>
              </a:rPr>
              <a:t>。</a:t>
            </a:r>
            <a:endParaRPr lang="en-US" altLang="zh-TW" sz="1600" dirty="0">
              <a:solidFill>
                <a:srgbClr val="003399"/>
              </a:solidFill>
            </a:endParaRPr>
          </a:p>
          <a:p>
            <a:endParaRPr lang="zh-TW" altLang="zh-TW" sz="1600" dirty="0">
              <a:solidFill>
                <a:srgbClr val="003399"/>
              </a:solidFill>
            </a:endParaRPr>
          </a:p>
          <a:p>
            <a:r>
              <a:rPr lang="zh-TW" altLang="en-US" sz="1600" dirty="0">
                <a:solidFill>
                  <a:srgbClr val="003399"/>
                </a:solidFill>
              </a:rPr>
              <a:t>         </a:t>
            </a:r>
            <a:r>
              <a:rPr lang="zh-TW" altLang="zh-TW" sz="1600" dirty="0">
                <a:solidFill>
                  <a:srgbClr val="003399"/>
                </a:solidFill>
              </a:rPr>
              <a:t>在這些檢疫檢驗政策全面收緊影響下，黃豆貨船的通關時間從</a:t>
            </a:r>
            <a:r>
              <a:rPr lang="zh-TW" altLang="zh-TW" sz="1600" dirty="0">
                <a:solidFill>
                  <a:srgbClr val="003399"/>
                </a:solidFill>
                <a:highlight>
                  <a:srgbClr val="FFFF00"/>
                </a:highlight>
              </a:rPr>
              <a:t>之前的</a:t>
            </a:r>
            <a:r>
              <a:rPr lang="en-US" altLang="zh-TW" sz="1600" dirty="0">
                <a:solidFill>
                  <a:srgbClr val="003399"/>
                </a:solidFill>
                <a:highlight>
                  <a:srgbClr val="FFFF00"/>
                </a:highlight>
              </a:rPr>
              <a:t>5</a:t>
            </a:r>
            <a:r>
              <a:rPr lang="zh-TW" altLang="zh-TW" sz="1600" dirty="0">
                <a:solidFill>
                  <a:srgbClr val="003399"/>
                </a:solidFill>
                <a:highlight>
                  <a:srgbClr val="FFFF00"/>
                </a:highlight>
              </a:rPr>
              <a:t>天，延長至廿天以上</a:t>
            </a:r>
            <a:r>
              <a:rPr lang="zh-TW" altLang="zh-TW" sz="1600" dirty="0">
                <a:solidFill>
                  <a:srgbClr val="003399"/>
                </a:solidFill>
              </a:rPr>
              <a:t>。有消息傳出天津港、青島港及日照等港口出現大量進口大豆貨船排隊</a:t>
            </a:r>
            <a:r>
              <a:rPr lang="zh-TW" altLang="zh-TW" sz="1600" dirty="0">
                <a:solidFill>
                  <a:srgbClr val="003399"/>
                </a:solidFill>
                <a:highlight>
                  <a:srgbClr val="FFFF00"/>
                </a:highlight>
              </a:rPr>
              <a:t>等待通關的現象，甚至需要卅天以上才能通</a:t>
            </a:r>
            <a:r>
              <a:rPr lang="zh-TW" altLang="zh-TW" sz="1600" dirty="0">
                <a:solidFill>
                  <a:srgbClr val="003399"/>
                </a:solidFill>
              </a:rPr>
              <a:t>關，工廠進口的大豆如</a:t>
            </a:r>
            <a:r>
              <a:rPr lang="zh-TW" altLang="zh-TW" sz="1600" dirty="0">
                <a:solidFill>
                  <a:srgbClr val="003399"/>
                </a:solidFill>
                <a:highlight>
                  <a:srgbClr val="FFFF00"/>
                </a:highlight>
              </a:rPr>
              <a:t>不能如期到達後開工壓榨</a:t>
            </a:r>
            <a:r>
              <a:rPr lang="zh-TW" altLang="zh-TW" sz="1600" dirty="0">
                <a:solidFill>
                  <a:srgbClr val="003399"/>
                </a:solidFill>
              </a:rPr>
              <a:t>，繼續支撐</a:t>
            </a:r>
            <a:r>
              <a:rPr lang="zh-TW" altLang="zh-TW" sz="1600" dirty="0">
                <a:solidFill>
                  <a:srgbClr val="003399"/>
                </a:solidFill>
                <a:highlight>
                  <a:srgbClr val="FFFF00"/>
                </a:highlight>
              </a:rPr>
              <a:t>豆粕價格出現強勢上漲行情</a:t>
            </a:r>
            <a:r>
              <a:rPr lang="zh-TW" altLang="zh-TW" sz="1600" dirty="0">
                <a:solidFill>
                  <a:srgbClr val="003399"/>
                </a:solidFill>
              </a:rPr>
              <a:t>。</a:t>
            </a:r>
            <a:endParaRPr lang="en-US" altLang="zh-TW" sz="1600" dirty="0">
              <a:solidFill>
                <a:srgbClr val="003399"/>
              </a:solidFill>
            </a:endParaRPr>
          </a:p>
          <a:p>
            <a:endParaRPr lang="en-US" altLang="zh-TW" sz="1600" dirty="0">
              <a:solidFill>
                <a:srgbClr val="003399"/>
              </a:solidFill>
            </a:endParaRPr>
          </a:p>
          <a:p>
            <a:r>
              <a:rPr lang="zh-TW" altLang="en-US" dirty="0"/>
              <a:t>      </a:t>
            </a:r>
            <a:r>
              <a:rPr lang="zh-TW" altLang="en-US" sz="1600" dirty="0"/>
              <a:t>在「現實運作、全面落地、有效性」方面， 還未有足夠的證據能證明</a:t>
            </a:r>
            <a:r>
              <a:rPr lang="zh-TW" altLang="en-US" sz="1600" dirty="0">
                <a:highlight>
                  <a:srgbClr val="FFFF00"/>
                </a:highlight>
              </a:rPr>
              <a:t>這個區塊鏈溯源平台已經成功、無漏洞</a:t>
            </a:r>
            <a:r>
              <a:rPr lang="zh-TW" altLang="en-US" sz="1600" dirty="0"/>
              <a:t>、能如其設想那樣徹底封堵洗產地。</a:t>
            </a:r>
            <a:endParaRPr lang="zh-TW" altLang="en-US" dirty="0"/>
          </a:p>
        </p:txBody>
      </p:sp>
      <p:sp>
        <p:nvSpPr>
          <p:cNvPr id="2" name="文字方塊 6">
            <a:extLst>
              <a:ext uri="{FF2B5EF4-FFF2-40B4-BE49-F238E27FC236}">
                <a16:creationId xmlns:a16="http://schemas.microsoft.com/office/drawing/2014/main" id="{EF1D5C87-1E5F-57C6-7D4F-243C2AE5D5FF}"/>
              </a:ext>
            </a:extLst>
          </p:cNvPr>
          <p:cNvSpPr txBox="1">
            <a:spLocks noChangeArrowheads="1"/>
          </p:cNvSpPr>
          <p:nvPr/>
        </p:nvSpPr>
        <p:spPr bwMode="auto">
          <a:xfrm>
            <a:off x="165458" y="-55614"/>
            <a:ext cx="1190523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rPr>
              <a:t>EC 4.0</a:t>
            </a:r>
            <a:r>
              <a:rPr lang="zh-TW" altLang="en-US" sz="1800" b="1" dirty="0">
                <a:solidFill>
                  <a:schemeClr val="bg1"/>
                </a:solidFill>
                <a:latin typeface="Tahoma" panose="020B0604030504040204" pitchFamily="34" charset="0"/>
              </a:rPr>
              <a:t>的場景：涉及地緣政治、經濟安全、貿易制裁與科技監管等多重因素   中國有意識地降低對美國戰略性資源（包括農產品）的依賴。   </a:t>
            </a:r>
            <a:r>
              <a:rPr lang="zh-TW" altLang="en-US" sz="1800" b="1" dirty="0">
                <a:solidFill>
                  <a:schemeClr val="bg1"/>
                </a:solidFill>
                <a:latin typeface="Tahoma" panose="020B0604030504040204" pitchFamily="34" charset="0"/>
                <a:ea typeface="新細明體" panose="02020500000000000000" pitchFamily="18" charset="-120"/>
              </a:rPr>
              <a:t> </a:t>
            </a:r>
          </a:p>
        </p:txBody>
      </p:sp>
    </p:spTree>
    <p:extLst>
      <p:ext uri="{BB962C8B-B14F-4D97-AF65-F5344CB8AC3E}">
        <p14:creationId xmlns:p14="http://schemas.microsoft.com/office/powerpoint/2010/main" val="176839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4EF9BDFC-CD8F-41F9-A2D8-446C092CD0FD}"/>
              </a:ext>
            </a:extLst>
          </p:cNvPr>
          <p:cNvSpPr txBox="1">
            <a:spLocks noChangeArrowheads="1"/>
          </p:cNvSpPr>
          <p:nvPr/>
        </p:nvSpPr>
        <p:spPr bwMode="auto">
          <a:xfrm>
            <a:off x="56703" y="11600"/>
            <a:ext cx="12078594"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a:solidFill>
                  <a:schemeClr val="bg1"/>
                </a:solidFill>
                <a:latin typeface="Georgia" panose="02040502050405020303" pitchFamily="18" charset="0"/>
                <a:ea typeface="新細明體" panose="02020500000000000000" pitchFamily="18" charset="-120"/>
              </a:rPr>
              <a:t>    </a:t>
            </a:r>
            <a:r>
              <a:rPr lang="en-US" altLang="zh-TW" b="1">
                <a:solidFill>
                  <a:schemeClr val="bg1"/>
                </a:solidFill>
                <a:latin typeface="Tahoma" panose="020B0604030504040204" pitchFamily="34" charset="0"/>
                <a:ea typeface="新細明體" panose="02020500000000000000" pitchFamily="18" charset="-120"/>
              </a:rPr>
              <a:t> </a:t>
            </a:r>
            <a:endParaRPr lang="zh-TW" altLang="en-US" sz="48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a:solidFill>
                <a:schemeClr val="bg1"/>
              </a:solidFill>
              <a:latin typeface="Georgia" panose="02040502050405020303" pitchFamily="18" charset="0"/>
              <a:ea typeface="華康中黑體" pitchFamily="49" charset="-120"/>
            </a:endParaRPr>
          </a:p>
        </p:txBody>
      </p:sp>
      <p:sp>
        <p:nvSpPr>
          <p:cNvPr id="222211" name="文字方塊 6">
            <a:extLst>
              <a:ext uri="{FF2B5EF4-FFF2-40B4-BE49-F238E27FC236}">
                <a16:creationId xmlns:a16="http://schemas.microsoft.com/office/drawing/2014/main" id="{B72A4427-69DB-4C45-A0CB-03A1C84DD7DF}"/>
              </a:ext>
            </a:extLst>
          </p:cNvPr>
          <p:cNvSpPr txBox="1">
            <a:spLocks noChangeArrowheads="1"/>
          </p:cNvSpPr>
          <p:nvPr/>
        </p:nvSpPr>
        <p:spPr bwMode="auto">
          <a:xfrm>
            <a:off x="56703" y="69876"/>
            <a:ext cx="120096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dirty="0">
                <a:solidFill>
                  <a:schemeClr val="bg1"/>
                </a:solidFill>
                <a:latin typeface="Tahoma" panose="020B0604030504040204" pitchFamily="34" charset="0"/>
                <a:ea typeface="新細明體" panose="02020500000000000000" pitchFamily="18" charset="-120"/>
              </a:rPr>
              <a:t>EC</a:t>
            </a:r>
            <a:r>
              <a:rPr lang="en-US" altLang="zh-TW" sz="1600" b="1" dirty="0">
                <a:solidFill>
                  <a:schemeClr val="bg1"/>
                </a:solidFill>
                <a:latin typeface="Tahoma" panose="020B0604030504040204" pitchFamily="34" charset="0"/>
                <a:ea typeface="新細明體" panose="02020500000000000000" pitchFamily="18" charset="-120"/>
              </a:rPr>
              <a:t>4.0 </a:t>
            </a:r>
            <a:r>
              <a:rPr lang="zh-TW" altLang="en-US" sz="1600" dirty="0">
                <a:solidFill>
                  <a:schemeClr val="bg1"/>
                </a:solidFill>
                <a:latin typeface="Tahoma" panose="020B0604030504040204" pitchFamily="34" charset="0"/>
                <a:ea typeface="新細明體" panose="02020500000000000000" pitchFamily="18" charset="-120"/>
              </a:rPr>
              <a:t>有關</a:t>
            </a:r>
            <a:r>
              <a:rPr lang="zh-TW" altLang="en-US" sz="1600" b="1" dirty="0">
                <a:solidFill>
                  <a:schemeClr val="bg1"/>
                </a:solidFill>
                <a:latin typeface="Tahoma" panose="020B0604030504040204" pitchFamily="34" charset="0"/>
                <a:ea typeface="新細明體" panose="02020500000000000000" pitchFamily="18" charset="-120"/>
              </a:rPr>
              <a:t>的場景：</a:t>
            </a:r>
            <a:r>
              <a:rPr lang="zh-TW" altLang="en-US" sz="1800" b="1" dirty="0">
                <a:solidFill>
                  <a:schemeClr val="bg1"/>
                </a:solidFill>
                <a:latin typeface="Tahoma" panose="020B0604030504040204" pitchFamily="34" charset="0"/>
                <a:ea typeface="新細明體" panose="02020500000000000000" pitchFamily="18" charset="-120"/>
              </a:rPr>
              <a:t>物聯</a:t>
            </a:r>
            <a:r>
              <a:rPr lang="zh-TW" altLang="en-US" sz="1600" b="1" dirty="0">
                <a:solidFill>
                  <a:schemeClr val="bg1"/>
                </a:solidFill>
                <a:latin typeface="Tahoma" panose="020B0604030504040204" pitchFamily="34" charset="0"/>
                <a:ea typeface="新細明體" panose="02020500000000000000" pitchFamily="18" charset="-120"/>
              </a:rPr>
              <a:t>網   </a:t>
            </a:r>
            <a:r>
              <a:rPr lang="en-US" altLang="zh-TW" sz="1600" b="1" dirty="0">
                <a:solidFill>
                  <a:schemeClr val="bg1"/>
                </a:solidFill>
                <a:latin typeface="Tahoma" panose="020B0604030504040204" pitchFamily="34" charset="0"/>
                <a:ea typeface="新細明體" panose="02020500000000000000" pitchFamily="18" charset="-120"/>
              </a:rPr>
              <a:t>(The Internet of Things, IoT)</a:t>
            </a:r>
            <a:r>
              <a:rPr lang="zh-TW" altLang="en-US" sz="16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應用</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  </a:t>
            </a:r>
            <a:r>
              <a:rPr lang="zh-TW" altLang="en-US" sz="16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日本成高齡失智大國 用打擊犯罪系統保護迷路失智老人。  民</a:t>
            </a:r>
            <a:r>
              <a:rPr lang="zh-TW" altLang="en-US" sz="1600" b="1" dirty="0">
                <a:solidFill>
                  <a:schemeClr val="bg1"/>
                </a:solidFill>
                <a:latin typeface="Tahoma" panose="020B0604030504040204" pitchFamily="34" charset="0"/>
                <a:ea typeface="新細明體" panose="02020500000000000000" pitchFamily="18" charset="-120"/>
              </a:rPr>
              <a:t>生六大需要之一  </a:t>
            </a:r>
            <a:r>
              <a:rPr lang="en-US" altLang="zh-TW" sz="1600" b="1" dirty="0">
                <a:solidFill>
                  <a:schemeClr val="bg1"/>
                </a:solidFill>
                <a:latin typeface="Tahoma" panose="020B0604030504040204" pitchFamily="34" charset="0"/>
                <a:ea typeface="新細明體" panose="02020500000000000000" pitchFamily="18" charset="-120"/>
              </a:rPr>
              <a:t>: </a:t>
            </a:r>
            <a:r>
              <a:rPr lang="zh-TW" altLang="en-US" sz="1600" b="1" dirty="0">
                <a:solidFill>
                  <a:schemeClr val="bg1"/>
                </a:solidFill>
                <a:latin typeface="Tahoma" panose="020B0604030504040204" pitchFamily="34" charset="0"/>
                <a:ea typeface="新細明體" panose="02020500000000000000" pitchFamily="18" charset="-120"/>
              </a:rPr>
              <a:t>「 行 」</a:t>
            </a:r>
          </a:p>
        </p:txBody>
      </p:sp>
      <p:sp>
        <p:nvSpPr>
          <p:cNvPr id="222213" name="文字方塊 3">
            <a:extLst>
              <a:ext uri="{FF2B5EF4-FFF2-40B4-BE49-F238E27FC236}">
                <a16:creationId xmlns:a16="http://schemas.microsoft.com/office/drawing/2014/main" id="{8F3C8EC0-F786-4317-887A-6BFDBAB74DB1}"/>
              </a:ext>
            </a:extLst>
          </p:cNvPr>
          <p:cNvSpPr txBox="1">
            <a:spLocks noChangeArrowheads="1"/>
          </p:cNvSpPr>
          <p:nvPr/>
        </p:nvSpPr>
        <p:spPr bwMode="auto">
          <a:xfrm>
            <a:off x="414903" y="914605"/>
            <a:ext cx="95813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dirty="0">
                <a:solidFill>
                  <a:schemeClr val="tx2"/>
                </a:solidFill>
                <a:latin typeface="Tahoma" panose="020B0604030504040204" pitchFamily="34" charset="0"/>
                <a:ea typeface="新細明體" panose="02020500000000000000" pitchFamily="18" charset="-120"/>
              </a:rPr>
              <a:t> </a:t>
            </a:r>
            <a:endParaRPr lang="en-US" altLang="zh-TW" sz="1800" b="1" dirty="0">
              <a:solidFill>
                <a:schemeClr val="tx2"/>
              </a:solidFill>
              <a:latin typeface="Tahoma" panose="020B0604030504040204" pitchFamily="34" charset="0"/>
              <a:ea typeface="新細明體" panose="02020500000000000000" pitchFamily="18" charset="-120"/>
            </a:endParaRPr>
          </a:p>
          <a:p>
            <a:pPr>
              <a:spcBef>
                <a:spcPct val="0"/>
              </a:spcBef>
              <a:buClrTx/>
              <a:buSzTx/>
              <a:buFontTx/>
              <a:buNone/>
            </a:pPr>
            <a:r>
              <a:rPr lang="en-US" altLang="zh-TW" sz="1600" b="1" dirty="0">
                <a:solidFill>
                  <a:srgbClr val="003399"/>
                </a:solidFill>
                <a:latin typeface="Tahoma" panose="020B0604030504040204" pitchFamily="34" charset="0"/>
                <a:ea typeface="新細明體" panose="02020500000000000000" pitchFamily="18" charset="-120"/>
              </a:rPr>
              <a:t>(03.16. 22) Where a Thousand Digital Eyes Keep Watch Over the Elderly </a:t>
            </a:r>
          </a:p>
          <a:p>
            <a:pPr>
              <a:spcBef>
                <a:spcPct val="0"/>
              </a:spcBef>
              <a:buClrTx/>
              <a:buSzTx/>
              <a:buFontTx/>
              <a:buNone/>
            </a:pP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千隻數碼眼</a:t>
            </a:r>
            <a:r>
              <a:rPr lang="zh-TW" altLang="en-US" sz="1600" b="1" dirty="0">
                <a:solidFill>
                  <a:srgbClr val="003399"/>
                </a:solidFill>
                <a:latin typeface="Tahoma" panose="020B0604030504040204" pitchFamily="34" charset="0"/>
                <a:ea typeface="新細明體" panose="02020500000000000000" pitchFamily="18" charset="-120"/>
              </a:rPr>
              <a:t>守望老人的地方</a:t>
            </a:r>
          </a:p>
        </p:txBody>
      </p:sp>
      <p:sp>
        <p:nvSpPr>
          <p:cNvPr id="222214" name="文字方塊 4">
            <a:extLst>
              <a:ext uri="{FF2B5EF4-FFF2-40B4-BE49-F238E27FC236}">
                <a16:creationId xmlns:a16="http://schemas.microsoft.com/office/drawing/2014/main" id="{8E29F521-DD94-4180-BD69-51BC3710D356}"/>
              </a:ext>
            </a:extLst>
          </p:cNvPr>
          <p:cNvSpPr txBox="1">
            <a:spLocks noChangeArrowheads="1"/>
          </p:cNvSpPr>
          <p:nvPr/>
        </p:nvSpPr>
        <p:spPr bwMode="auto">
          <a:xfrm>
            <a:off x="241406" y="1592468"/>
            <a:ext cx="11640651" cy="511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None/>
            </a:pPr>
            <a:r>
              <a:rPr lang="zh-TW" altLang="en-US" sz="1600" b="1" dirty="0">
                <a:solidFill>
                  <a:srgbClr val="003399"/>
                </a:solidFill>
                <a:latin typeface="Tahoma" panose="020B0604030504040204" pitchFamily="34" charset="0"/>
                <a:ea typeface="新細明體" panose="02020500000000000000" pitchFamily="18" charset="-120"/>
              </a:rPr>
              <a:t>       日本是</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全球</a:t>
            </a:r>
            <a:r>
              <a:rPr lang="zh-TW" altLang="en-US" sz="1600" b="1" dirty="0">
                <a:solidFill>
                  <a:srgbClr val="FF0000"/>
                </a:solidFill>
                <a:highlight>
                  <a:srgbClr val="FFFF00"/>
                </a:highlight>
                <a:latin typeface="Tahoma" panose="020B0604030504040204" pitchFamily="34" charset="0"/>
                <a:ea typeface="新細明體" panose="02020500000000000000" pitchFamily="18" charset="-120"/>
              </a:rPr>
              <a:t>失智人口</a:t>
            </a:r>
            <a:r>
              <a:rPr lang="zh-TW" altLang="en-US" sz="1600" b="1" dirty="0">
                <a:solidFill>
                  <a:srgbClr val="003399"/>
                </a:solidFill>
                <a:latin typeface="Tahoma" panose="020B0604030504040204" pitchFamily="34" charset="0"/>
                <a:ea typeface="新細明體" panose="02020500000000000000" pitchFamily="18" charset="-120"/>
              </a:rPr>
              <a:t>占</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比最高</a:t>
            </a:r>
            <a:r>
              <a:rPr lang="zh-TW" altLang="en-US" sz="1600" b="1" dirty="0">
                <a:solidFill>
                  <a:srgbClr val="003399"/>
                </a:solidFill>
                <a:latin typeface="Tahoma" panose="020B0604030504040204" pitchFamily="34" charset="0"/>
                <a:ea typeface="新細明體" panose="02020500000000000000" pitchFamily="18" charset="-120"/>
              </a:rPr>
              <a:t>的國家，</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現年</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79</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歲日本老人</a:t>
            </a:r>
            <a:r>
              <a:rPr lang="zh-TW" altLang="en-US" sz="1600" b="1" dirty="0">
                <a:solidFill>
                  <a:srgbClr val="003399"/>
                </a:solidFill>
                <a:latin typeface="Tahoma" panose="020B0604030504040204" pitchFamily="34" charset="0"/>
                <a:ea typeface="新細明體" panose="02020500000000000000" pitchFamily="18" charset="-120"/>
              </a:rPr>
              <a:t>光田浩司（</a:t>
            </a:r>
            <a:r>
              <a:rPr lang="en-US" altLang="zh-TW" sz="1600" b="1" dirty="0">
                <a:solidFill>
                  <a:srgbClr val="003399"/>
                </a:solidFill>
                <a:latin typeface="Tahoma" panose="020B0604030504040204" pitchFamily="34" charset="0"/>
                <a:ea typeface="新細明體" panose="02020500000000000000" pitchFamily="18" charset="-120"/>
              </a:rPr>
              <a:t>Koji Uchida</a:t>
            </a:r>
            <a:r>
              <a:rPr lang="zh-TW" altLang="en-US" sz="1600" b="1" dirty="0">
                <a:solidFill>
                  <a:srgbClr val="003399"/>
                </a:solidFill>
                <a:latin typeface="Tahoma" panose="020B0604030504040204" pitchFamily="34" charset="0"/>
                <a:ea typeface="新細明體" panose="02020500000000000000" pitchFamily="18" charset="-120"/>
              </a:rPr>
              <a:t>）從</a:t>
            </a:r>
            <a:r>
              <a:rPr lang="en-US" altLang="zh-TW" sz="1600" b="1" dirty="0">
                <a:solidFill>
                  <a:srgbClr val="003399"/>
                </a:solidFill>
                <a:latin typeface="Tahoma" panose="020B0604030504040204" pitchFamily="34" charset="0"/>
                <a:ea typeface="新細明體" panose="02020500000000000000" pitchFamily="18" charset="-120"/>
              </a:rPr>
              <a:t>70</a:t>
            </a:r>
            <a:r>
              <a:rPr lang="zh-TW" altLang="en-US" sz="1600" b="1" dirty="0">
                <a:solidFill>
                  <a:srgbClr val="003399"/>
                </a:solidFill>
                <a:latin typeface="Tahoma" panose="020B0604030504040204" pitchFamily="34" charset="0"/>
                <a:ea typeface="新細明體" panose="02020500000000000000" pitchFamily="18" charset="-120"/>
              </a:rPr>
              <a:t>多歲開始，出門就迷路。</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光田</a:t>
            </a:r>
            <a:r>
              <a:rPr lang="zh-TW" altLang="en-US" sz="1600" b="1" dirty="0">
                <a:solidFill>
                  <a:srgbClr val="003399"/>
                </a:solidFill>
                <a:latin typeface="Tahoma" panose="020B0604030504040204" pitchFamily="34" charset="0"/>
                <a:ea typeface="新細明體" panose="02020500000000000000" pitchFamily="18" charset="-120"/>
              </a:rPr>
              <a:t>的兒子在他父親</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皮夾裡</a:t>
            </a:r>
            <a:r>
              <a:rPr lang="zh-TW" altLang="en-US" sz="1600" b="1" dirty="0">
                <a:solidFill>
                  <a:srgbClr val="003399"/>
                </a:solidFill>
                <a:latin typeface="Tahoma" panose="020B0604030504040204" pitchFamily="34" charset="0"/>
                <a:ea typeface="新細明體" panose="02020500000000000000" pitchFamily="18" charset="-120"/>
              </a:rPr>
              <a:t>放了</a:t>
            </a:r>
            <a:r>
              <a:rPr lang="zh-TW" altLang="en-US" sz="1600" b="1" dirty="0">
                <a:solidFill>
                  <a:srgbClr val="FF0000"/>
                </a:solidFill>
                <a:latin typeface="Tahoma" panose="020B0604030504040204" pitchFamily="34" charset="0"/>
                <a:ea typeface="新細明體" panose="02020500000000000000" pitchFamily="18" charset="-120"/>
              </a:rPr>
              <a:t>一個</a:t>
            </a:r>
            <a:r>
              <a:rPr lang="zh-TW" altLang="en-US" sz="1600" b="1" dirty="0">
                <a:solidFill>
                  <a:srgbClr val="FF0000"/>
                </a:solidFill>
                <a:highlight>
                  <a:srgbClr val="FFFF00"/>
                </a:highlight>
                <a:latin typeface="Tahoma" panose="020B0604030504040204" pitchFamily="34" charset="0"/>
                <a:ea typeface="新細明體" panose="02020500000000000000" pitchFamily="18" charset="-120"/>
              </a:rPr>
              <a:t>訊號發射器</a:t>
            </a:r>
            <a:r>
              <a:rPr lang="en-US" altLang="zh-TW" sz="1600" b="1" dirty="0">
                <a:solidFill>
                  <a:srgbClr val="FF0000"/>
                </a:solidFill>
                <a:highlight>
                  <a:srgbClr val="FFFF00"/>
                </a:highlight>
                <a:latin typeface="Tahoma" panose="020B0604030504040204" pitchFamily="34" charset="0"/>
                <a:ea typeface="新細明體" panose="02020500000000000000" pitchFamily="18" charset="-120"/>
              </a:rPr>
              <a:t>(signal transmitter )</a:t>
            </a:r>
            <a:r>
              <a:rPr lang="zh-TW" altLang="en-US" sz="1600" b="1" dirty="0">
                <a:solidFill>
                  <a:srgbClr val="FF0000"/>
                </a:solidFill>
                <a:highlight>
                  <a:srgbClr val="FFFF00"/>
                </a:highlight>
                <a:latin typeface="Tahoma" panose="020B0604030504040204" pitchFamily="34" charset="0"/>
                <a:ea typeface="新細明體" panose="02020500000000000000" pitchFamily="18" charset="-120"/>
              </a:rPr>
              <a:t>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註</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1)</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讓他們住家所在的</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兵庫縣</a:t>
            </a:r>
            <a:r>
              <a:rPr lang="zh-TW" altLang="en-US" sz="1600" b="1" dirty="0">
                <a:solidFill>
                  <a:srgbClr val="003399"/>
                </a:solidFill>
                <a:latin typeface="Tahoma" panose="020B0604030504040204" pitchFamily="34" charset="0"/>
                <a:ea typeface="新細明體" panose="02020500000000000000" pitchFamily="18" charset="-120"/>
              </a:rPr>
              <a:t>伊丹市政府幫忙，家人才安心一些。</a:t>
            </a:r>
            <a:endParaRPr lang="en-US" altLang="zh-TW" sz="1600" b="1" dirty="0">
              <a:solidFill>
                <a:srgbClr val="003399"/>
              </a:solidFill>
              <a:latin typeface="Tahoma" panose="020B0604030504040204" pitchFamily="34" charset="0"/>
              <a:ea typeface="新細明體" panose="02020500000000000000" pitchFamily="18" charset="-120"/>
            </a:endParaRPr>
          </a:p>
          <a:p>
            <a:pPr algn="just">
              <a:buNone/>
            </a:pPr>
            <a:r>
              <a:rPr lang="zh-TW" altLang="en-US" sz="1600" dirty="0">
                <a:solidFill>
                  <a:schemeClr val="tx1"/>
                </a:solidFill>
              </a:rPr>
              <a:t>       這雖然</a:t>
            </a:r>
            <a:r>
              <a:rPr lang="zh-TW" altLang="en-US" sz="1600" b="1" dirty="0">
                <a:solidFill>
                  <a:schemeClr val="tx1"/>
                </a:solidFill>
              </a:rPr>
              <a:t>不是傳統意義上的「商務交易行為」</a:t>
            </a:r>
            <a:r>
              <a:rPr lang="zh-TW" altLang="en-US" sz="1600" dirty="0">
                <a:solidFill>
                  <a:schemeClr val="tx1"/>
                </a:solidFill>
              </a:rPr>
              <a:t>，但它反映了 </a:t>
            </a:r>
            <a:r>
              <a:rPr lang="en-US" altLang="zh-TW" sz="1600" dirty="0">
                <a:solidFill>
                  <a:schemeClr val="tx1"/>
                </a:solidFill>
              </a:rPr>
              <a:t>EC 4.0 </a:t>
            </a:r>
            <a:r>
              <a:rPr lang="zh-TW" altLang="en-US" sz="1600" dirty="0">
                <a:solidFill>
                  <a:schemeClr val="tx1"/>
                </a:solidFill>
              </a:rPr>
              <a:t>的核心特徵</a:t>
            </a:r>
            <a:r>
              <a:rPr lang="en-US" altLang="zh-TW" sz="1600" dirty="0">
                <a:solidFill>
                  <a:schemeClr val="tx1"/>
                </a:solidFill>
              </a:rPr>
              <a:t>——</a:t>
            </a:r>
            <a:r>
              <a:rPr lang="zh-TW" altLang="en-US" sz="1600" b="1" dirty="0">
                <a:solidFill>
                  <a:schemeClr val="tx1"/>
                </a:solidFill>
              </a:rPr>
              <a:t>物聯網（</a:t>
            </a:r>
            <a:r>
              <a:rPr lang="en-US" altLang="zh-TW" sz="1600" b="1" dirty="0">
                <a:solidFill>
                  <a:schemeClr val="tx1"/>
                </a:solidFill>
              </a:rPr>
              <a:t>IoT</a:t>
            </a:r>
            <a:r>
              <a:rPr lang="zh-TW" altLang="en-US" sz="1600" b="1" dirty="0">
                <a:solidFill>
                  <a:schemeClr val="tx1"/>
                </a:solidFill>
              </a:rPr>
              <a:t>）</a:t>
            </a:r>
            <a:r>
              <a:rPr lang="en-US" altLang="zh-TW" sz="1600" b="1" dirty="0">
                <a:solidFill>
                  <a:schemeClr val="tx1"/>
                </a:solidFill>
              </a:rPr>
              <a:t>+ </a:t>
            </a:r>
            <a:r>
              <a:rPr lang="zh-TW" altLang="en-US" sz="1600" b="1" dirty="0">
                <a:solidFill>
                  <a:schemeClr val="tx1"/>
                </a:solidFill>
              </a:rPr>
              <a:t>即時感知 </a:t>
            </a:r>
            <a:r>
              <a:rPr lang="en-US" altLang="zh-TW" sz="1600" b="1" dirty="0">
                <a:solidFill>
                  <a:schemeClr val="tx1"/>
                </a:solidFill>
              </a:rPr>
              <a:t>+ </a:t>
            </a:r>
            <a:r>
              <a:rPr lang="zh-TW" altLang="en-US" sz="1600" b="1" dirty="0">
                <a:solidFill>
                  <a:schemeClr val="tx1"/>
                </a:solidFill>
              </a:rPr>
              <a:t>資料應用 </a:t>
            </a:r>
            <a:r>
              <a:rPr lang="en-US" altLang="zh-TW" sz="1600" b="1" dirty="0">
                <a:solidFill>
                  <a:schemeClr val="tx1"/>
                </a:solidFill>
              </a:rPr>
              <a:t>+ </a:t>
            </a:r>
            <a:r>
              <a:rPr lang="zh-TW" altLang="en-US" sz="1600" b="1" dirty="0">
                <a:solidFill>
                  <a:schemeClr val="tx1"/>
                </a:solidFill>
              </a:rPr>
              <a:t>人機整合場景</a:t>
            </a:r>
            <a:r>
              <a:rPr lang="zh-TW" altLang="en-US" sz="1600" dirty="0">
                <a:solidFill>
                  <a:schemeClr val="tx1"/>
                </a:solidFill>
              </a:rPr>
              <a:t>，是未來「</a:t>
            </a:r>
            <a:r>
              <a:rPr lang="zh-TW" altLang="en-US" sz="1600" dirty="0">
                <a:solidFill>
                  <a:schemeClr val="tx1"/>
                </a:solidFill>
                <a:highlight>
                  <a:srgbClr val="FFFF00"/>
                </a:highlight>
              </a:rPr>
              <a:t>情境式服務」</a:t>
            </a:r>
            <a:r>
              <a:rPr lang="zh-TW" altLang="en-US" sz="1600" dirty="0">
                <a:solidFill>
                  <a:schemeClr val="tx1"/>
                </a:solidFill>
              </a:rPr>
              <a:t>與「智慧生活」的一環。</a:t>
            </a:r>
            <a:endParaRPr lang="en-US" altLang="zh-TW" sz="1600" dirty="0">
              <a:solidFill>
                <a:schemeClr val="tx1"/>
              </a:solidFill>
            </a:endParaRPr>
          </a:p>
          <a:p>
            <a:pPr algn="just">
              <a:buNone/>
            </a:pPr>
            <a:endParaRPr lang="en-US" altLang="zh-TW" sz="1600" b="1" dirty="0">
              <a:solidFill>
                <a:schemeClr val="tx1"/>
              </a:solidFill>
              <a:latin typeface="Tahoma" panose="020B0604030504040204" pitchFamily="34" charset="0"/>
              <a:ea typeface="新細明體" panose="02020500000000000000" pitchFamily="18" charset="-120"/>
            </a:endParaRPr>
          </a:p>
          <a:p>
            <a:pPr algn="just">
              <a:buNone/>
            </a:pPr>
            <a:r>
              <a:rPr lang="zh-TW" altLang="en-US" sz="1600" b="1" dirty="0">
                <a:solidFill>
                  <a:srgbClr val="003399"/>
                </a:solidFill>
                <a:latin typeface="Tahoma" panose="020B0604030504040204" pitchFamily="34" charset="0"/>
                <a:ea typeface="新細明體" panose="02020500000000000000" pitchFamily="18" charset="-120"/>
              </a:rPr>
              <a:t>      台灣近年也常見</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失智者</a:t>
            </a:r>
            <a:r>
              <a:rPr lang="zh-TW" altLang="en-US" sz="1600" b="1" dirty="0">
                <a:solidFill>
                  <a:srgbClr val="003399"/>
                </a:solidFill>
                <a:latin typeface="Tahoma" panose="020B0604030504040204" pitchFamily="34" charset="0"/>
                <a:ea typeface="新細明體" panose="02020500000000000000" pitchFamily="18" charset="-120"/>
              </a:rPr>
              <a:t>走失情況，去年台灣平均</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每天有</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6</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件案例，</a:t>
            </a:r>
            <a:r>
              <a:rPr lang="zh-TW" altLang="en-US" sz="1600" dirty="0">
                <a:highlight>
                  <a:srgbClr val="FFFF00"/>
                </a:highlight>
              </a:rPr>
              <a:t>卻有約</a:t>
            </a:r>
            <a:r>
              <a:rPr lang="en-US" altLang="zh-TW" sz="1600" dirty="0">
                <a:highlight>
                  <a:srgbClr val="FFFF00"/>
                </a:highlight>
              </a:rPr>
              <a:t>1</a:t>
            </a:r>
            <a:r>
              <a:rPr lang="zh-TW" altLang="en-US" sz="1600" dirty="0">
                <a:highlight>
                  <a:srgbClr val="FFFF00"/>
                </a:highlight>
              </a:rPr>
              <a:t>成難尋獲。</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形成</a:t>
            </a:r>
            <a:r>
              <a:rPr lang="zh-TW" altLang="en-US" sz="1600" b="1" dirty="0">
                <a:solidFill>
                  <a:srgbClr val="003399"/>
                </a:solidFill>
                <a:highlight>
                  <a:srgbClr val="FFFF00"/>
                </a:highlight>
                <a:latin typeface="Tahoma" panose="020B0604030504040204" pitchFamily="34" charset="0"/>
              </a:rPr>
              <a:t>失智</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患者</a:t>
            </a:r>
            <a:r>
              <a:rPr lang="zh-TW" altLang="en-US" sz="1600" b="1" dirty="0">
                <a:solidFill>
                  <a:srgbClr val="FF0000"/>
                </a:solidFill>
                <a:highlight>
                  <a:srgbClr val="FFFF00"/>
                </a:highlight>
                <a:latin typeface="Tahoma" panose="020B0604030504040204" pitchFamily="34" charset="0"/>
                <a:ea typeface="新細明體" panose="02020500000000000000" pitchFamily="18" charset="-120"/>
              </a:rPr>
              <a:t>安全隱憂</a:t>
            </a:r>
            <a:r>
              <a:rPr lang="zh-TW" altLang="en-US" sz="1600" b="1" dirty="0">
                <a:solidFill>
                  <a:srgbClr val="003399"/>
                </a:solidFill>
                <a:latin typeface="Tahoma" panose="020B0604030504040204" pitchFamily="34" charset="0"/>
                <a:ea typeface="新細明體" panose="02020500000000000000" pitchFamily="18" charset="-120"/>
              </a:rPr>
              <a:t>。伊丹市的那個</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發射器</a:t>
            </a:r>
            <a:r>
              <a:rPr lang="zh-TW" altLang="en-US" sz="1600" b="1" dirty="0">
                <a:solidFill>
                  <a:srgbClr val="003399"/>
                </a:solidFill>
                <a:latin typeface="Tahoma" panose="020B0604030504040204" pitchFamily="34" charset="0"/>
                <a:ea typeface="新細明體" panose="02020500000000000000" pitchFamily="18" charset="-120"/>
              </a:rPr>
              <a:t>，有什麼神奇功能，能讓失智老人自在出門嗎？</a:t>
            </a:r>
            <a:r>
              <a:rPr lang="en-US" altLang="zh-TW" sz="1600" b="1" dirty="0">
                <a:solidFill>
                  <a:srgbClr val="003399"/>
                </a:solidFill>
                <a:latin typeface="Tahoma" panose="020B0604030504040204" pitchFamily="34" charset="0"/>
                <a:ea typeface="新細明體" panose="02020500000000000000" pitchFamily="18" charset="-120"/>
              </a:rPr>
              <a:t> </a:t>
            </a:r>
          </a:p>
          <a:p>
            <a:pPr algn="just">
              <a:buNone/>
            </a:pPr>
            <a:endParaRPr lang="en-US" altLang="zh-TW" sz="1600" b="1" dirty="0">
              <a:solidFill>
                <a:srgbClr val="003399"/>
              </a:solidFill>
              <a:latin typeface="Tahoma" panose="020B0604030504040204" pitchFamily="34" charset="0"/>
              <a:ea typeface="新細明體" panose="02020500000000000000" pitchFamily="18" charset="-120"/>
            </a:endParaRPr>
          </a:p>
          <a:p>
            <a:pPr algn="just">
              <a:buNone/>
            </a:pP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註</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1:</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訊號發射器</a:t>
            </a:r>
            <a:r>
              <a:rPr lang="zh-TW" altLang="en-US" sz="1600" b="1" dirty="0">
                <a:solidFill>
                  <a:srgbClr val="003399"/>
                </a:solidFill>
                <a:latin typeface="Tahoma" panose="020B0604030504040204" pitchFamily="34" charset="0"/>
                <a:ea typeface="新細明體" panose="02020500000000000000" pitchFamily="18" charset="-120"/>
              </a:rPr>
              <a:t>是一種電子裝置，能夠發送</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無線信號以進行定位或追蹤。這些裝置通常使用</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GPS</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（全球定位系統）或</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RFID</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 </a:t>
            </a:r>
            <a:endParaRPr lang="en-US" altLang="zh-TW" sz="1600" b="1" dirty="0">
              <a:solidFill>
                <a:srgbClr val="003399"/>
              </a:solidFill>
              <a:highlight>
                <a:srgbClr val="FFFF00"/>
              </a:highlight>
              <a:latin typeface="Tahoma" panose="020B0604030504040204" pitchFamily="34" charset="0"/>
              <a:ea typeface="新細明體" panose="02020500000000000000" pitchFamily="18" charset="-120"/>
            </a:endParaRPr>
          </a:p>
          <a:p>
            <a:pPr algn="just">
              <a:buNone/>
            </a:pPr>
            <a:r>
              <a:rPr lang="zh-TW" altLang="en-US" sz="16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射頻識別）技術，並可用於追蹤攜帶者的位置</a:t>
            </a:r>
            <a:r>
              <a:rPr lang="zh-TW" altLang="en-US" sz="1600" b="1" dirty="0">
                <a:solidFill>
                  <a:srgbClr val="003399"/>
                </a:solidFill>
                <a:latin typeface="Tahoma" panose="020B0604030504040204" pitchFamily="34" charset="0"/>
                <a:ea typeface="新細明體" panose="02020500000000000000" pitchFamily="18" charset="-120"/>
              </a:rPr>
              <a:t>。當訊號發射器放置在某人身上或隨身物品（如皮夾、手錶、鞋子等） </a:t>
            </a:r>
            <a:endParaRPr lang="en-US" altLang="zh-TW" sz="1600" b="1" dirty="0">
              <a:solidFill>
                <a:srgbClr val="003399"/>
              </a:solidFill>
              <a:latin typeface="Tahoma" panose="020B0604030504040204" pitchFamily="34" charset="0"/>
              <a:ea typeface="新細明體" panose="02020500000000000000" pitchFamily="18" charset="-120"/>
            </a:endParaRPr>
          </a:p>
          <a:p>
            <a:pPr algn="just">
              <a:buNone/>
            </a:pPr>
            <a:r>
              <a:rPr lang="zh-TW" altLang="en-US" sz="1600" b="1" dirty="0">
                <a:solidFill>
                  <a:srgbClr val="003399"/>
                </a:solidFill>
                <a:latin typeface="Tahoma" panose="020B0604030504040204" pitchFamily="34" charset="0"/>
                <a:ea typeface="新細明體" panose="02020500000000000000" pitchFamily="18" charset="-120"/>
              </a:rPr>
              <a:t>       中，家人或照護者就能夠通過相關的接收設備或手機應用程式，隨時了解這個人的位置，防止迷路或走失。</a:t>
            </a:r>
          </a:p>
        </p:txBody>
      </p:sp>
      <p:pic>
        <p:nvPicPr>
          <p:cNvPr id="1026" name="Picture 2" descr="Where a Thousand Digital Eyes Keep Watch Over the Elderly - The New York  Times">
            <a:extLst>
              <a:ext uri="{FF2B5EF4-FFF2-40B4-BE49-F238E27FC236}">
                <a16:creationId xmlns:a16="http://schemas.microsoft.com/office/drawing/2014/main" id="{6D1A45D1-06BF-4AAE-B72F-D79B14AC9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6517" y="488975"/>
            <a:ext cx="1416191" cy="2128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ere a Thousand Digital Eyes Keep Watch Over the Elderly - The New York  Times">
            <a:extLst>
              <a:ext uri="{FF2B5EF4-FFF2-40B4-BE49-F238E27FC236}">
                <a16:creationId xmlns:a16="http://schemas.microsoft.com/office/drawing/2014/main" id="{F4E11154-97F9-4BB6-A5C0-4974E4494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89" y="1742964"/>
            <a:ext cx="2247178" cy="149539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9252BD0-D9DF-4997-8558-0BDECC40D04E}"/>
              </a:ext>
            </a:extLst>
          </p:cNvPr>
          <p:cNvSpPr txBox="1"/>
          <p:nvPr/>
        </p:nvSpPr>
        <p:spPr>
          <a:xfrm>
            <a:off x="2865749" y="2227434"/>
            <a:ext cx="6855768" cy="602393"/>
          </a:xfrm>
          <a:prstGeom prst="rect">
            <a:avLst/>
          </a:prstGeom>
          <a:noFill/>
        </p:spPr>
        <p:txBody>
          <a:bodyPr wrap="square" rtlCol="0">
            <a:spAutoFit/>
          </a:bodyPr>
          <a:lstStyle/>
          <a:p>
            <a:r>
              <a:rPr lang="zh-TW" altLang="en-US" sz="1600" b="1" dirty="0">
                <a:solidFill>
                  <a:srgbClr val="003399"/>
                </a:solidFill>
                <a:latin typeface="Tahoma" panose="020B0604030504040204" pitchFamily="34" charset="0"/>
                <a:ea typeface="新細明體" panose="02020500000000000000" pitchFamily="18" charset="-120"/>
              </a:rPr>
              <a:t>日本失智老人</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光田浩司</a:t>
            </a:r>
            <a:r>
              <a:rPr lang="zh-TW" altLang="en-US" sz="1600" b="1" dirty="0">
                <a:solidFill>
                  <a:srgbClr val="003399"/>
                </a:solidFill>
                <a:latin typeface="Tahoma" panose="020B0604030504040204" pitchFamily="34" charset="0"/>
                <a:ea typeface="新細明體" panose="02020500000000000000" pitchFamily="18" charset="-120"/>
              </a:rPr>
              <a:t>曾加入</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兵庫縣</a:t>
            </a:r>
            <a:r>
              <a:rPr lang="zh-TW" altLang="en-US" sz="1600" b="1" dirty="0">
                <a:solidFill>
                  <a:srgbClr val="003399"/>
                </a:solidFill>
                <a:latin typeface="Tahoma" panose="020B0604030504040204" pitchFamily="34" charset="0"/>
                <a:ea typeface="新細明體" panose="02020500000000000000" pitchFamily="18" charset="-120"/>
              </a:rPr>
              <a:t>伊丹市的數位</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監測系統</a:t>
            </a:r>
            <a:r>
              <a:rPr lang="zh-TW" altLang="en-US" sz="1600" b="1" dirty="0">
                <a:solidFill>
                  <a:srgbClr val="003399"/>
                </a:solidFill>
                <a:latin typeface="Tahoma" panose="020B0604030504040204" pitchFamily="34" charset="0"/>
                <a:ea typeface="新細明體" panose="02020500000000000000" pitchFamily="18" charset="-120"/>
              </a:rPr>
              <a:t>，以便</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在走失時快速找到回家的路</a:t>
            </a:r>
            <a:r>
              <a:rPr lang="zh-TW" altLang="en-US" sz="1600" b="1" dirty="0">
                <a:solidFill>
                  <a:srgbClr val="003399"/>
                </a:solidFill>
                <a:latin typeface="Tahoma" panose="020B0604030504040204" pitchFamily="34" charset="0"/>
                <a:ea typeface="新細明體" panose="02020500000000000000" pitchFamily="18" charset="-120"/>
              </a:rPr>
              <a:t>。圖為他去年</a:t>
            </a:r>
            <a:r>
              <a:rPr lang="en-US" altLang="zh-TW" sz="1600" b="1" dirty="0">
                <a:solidFill>
                  <a:srgbClr val="003399"/>
                </a:solidFill>
                <a:latin typeface="Tahoma" panose="020B0604030504040204" pitchFamily="34" charset="0"/>
                <a:ea typeface="新細明體" panose="02020500000000000000" pitchFamily="18" charset="-120"/>
              </a:rPr>
              <a:t>8</a:t>
            </a:r>
            <a:r>
              <a:rPr lang="zh-TW" altLang="en-US" sz="1600" b="1" dirty="0">
                <a:solidFill>
                  <a:srgbClr val="003399"/>
                </a:solidFill>
                <a:latin typeface="Tahoma" panose="020B0604030504040204" pitchFamily="34" charset="0"/>
                <a:ea typeface="新細明體" panose="02020500000000000000" pitchFamily="18" charset="-120"/>
              </a:rPr>
              <a:t>月攝於一所</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安養院</a:t>
            </a:r>
            <a:r>
              <a:rPr lang="zh-TW" altLang="en-US" sz="1600" b="1" dirty="0">
                <a:solidFill>
                  <a:srgbClr val="003399"/>
                </a:solidFill>
                <a:latin typeface="Tahoma" panose="020B0604030504040204" pitchFamily="34" charset="0"/>
                <a:ea typeface="新細明體" panose="02020500000000000000" pitchFamily="18" charset="-120"/>
              </a:rPr>
              <a:t>附近。</a:t>
            </a:r>
          </a:p>
        </p:txBody>
      </p:sp>
    </p:spTree>
    <p:extLst>
      <p:ext uri="{BB962C8B-B14F-4D97-AF65-F5344CB8AC3E}">
        <p14:creationId xmlns:p14="http://schemas.microsoft.com/office/powerpoint/2010/main" val="1050237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4EF9BDFC-CD8F-41F9-A2D8-446C092CD0FD}"/>
              </a:ext>
            </a:extLst>
          </p:cNvPr>
          <p:cNvSpPr txBox="1">
            <a:spLocks noChangeArrowheads="1"/>
          </p:cNvSpPr>
          <p:nvPr/>
        </p:nvSpPr>
        <p:spPr bwMode="auto">
          <a:xfrm>
            <a:off x="0" y="0"/>
            <a:ext cx="11791839"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dirty="0">
                <a:solidFill>
                  <a:schemeClr val="bg1"/>
                </a:solidFill>
                <a:latin typeface="Georgia" panose="02040502050405020303" pitchFamily="18" charset="0"/>
                <a:ea typeface="新細明體" panose="02020500000000000000" pitchFamily="18" charset="-120"/>
              </a:rPr>
              <a:t>    </a:t>
            </a:r>
            <a:r>
              <a:rPr lang="en-US" altLang="zh-TW" b="1" dirty="0">
                <a:solidFill>
                  <a:schemeClr val="bg1"/>
                </a:solidFill>
                <a:latin typeface="Tahoma" panose="020B0604030504040204" pitchFamily="34" charset="0"/>
                <a:ea typeface="新細明體" panose="02020500000000000000" pitchFamily="18" charset="-120"/>
              </a:rPr>
              <a:t> </a:t>
            </a:r>
            <a:endParaRPr lang="zh-TW" altLang="en-US" sz="48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dirty="0">
              <a:solidFill>
                <a:schemeClr val="bg1"/>
              </a:solidFill>
              <a:latin typeface="Georgia" panose="02040502050405020303" pitchFamily="18" charset="0"/>
              <a:ea typeface="華康中黑體" pitchFamily="49" charset="-120"/>
            </a:endParaRPr>
          </a:p>
        </p:txBody>
      </p:sp>
      <p:sp>
        <p:nvSpPr>
          <p:cNvPr id="222211" name="文字方塊 6">
            <a:extLst>
              <a:ext uri="{FF2B5EF4-FFF2-40B4-BE49-F238E27FC236}">
                <a16:creationId xmlns:a16="http://schemas.microsoft.com/office/drawing/2014/main" id="{B72A4427-69DB-4C45-A0CB-03A1C84DD7DF}"/>
              </a:ext>
            </a:extLst>
          </p:cNvPr>
          <p:cNvSpPr txBox="1">
            <a:spLocks noChangeArrowheads="1"/>
          </p:cNvSpPr>
          <p:nvPr/>
        </p:nvSpPr>
        <p:spPr bwMode="auto">
          <a:xfrm>
            <a:off x="0" y="62198"/>
            <a:ext cx="119707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000" b="1" dirty="0">
                <a:solidFill>
                  <a:schemeClr val="bg1"/>
                </a:solidFill>
                <a:latin typeface="Tahoma" panose="020B0604030504040204" pitchFamily="34" charset="0"/>
                <a:ea typeface="新細明體" panose="02020500000000000000" pitchFamily="18" charset="-120"/>
              </a:rPr>
              <a:t>EC 4.0 </a:t>
            </a:r>
            <a:r>
              <a:rPr lang="zh-TW" altLang="en-US" sz="2000" b="1" dirty="0">
                <a:solidFill>
                  <a:schemeClr val="bg1"/>
                </a:solidFill>
                <a:latin typeface="Tahoma" panose="020B0604030504040204" pitchFamily="34" charset="0"/>
                <a:ea typeface="新細明體" panose="02020500000000000000" pitchFamily="18" charset="-120"/>
              </a:rPr>
              <a:t>有關聯的場景 ：物聯網   </a:t>
            </a:r>
            <a:r>
              <a:rPr lang="en-US" altLang="zh-TW" sz="2000" b="1" dirty="0">
                <a:solidFill>
                  <a:schemeClr val="bg1"/>
                </a:solidFill>
                <a:latin typeface="Tahoma" panose="020B0604030504040204" pitchFamily="34" charset="0"/>
                <a:ea typeface="新細明體" panose="02020500000000000000" pitchFamily="18" charset="-120"/>
              </a:rPr>
              <a:t>(The Internet of Things, IoT)</a:t>
            </a:r>
            <a:r>
              <a:rPr lang="zh-TW" altLang="en-US" sz="2000" b="1" dirty="0">
                <a:solidFill>
                  <a:schemeClr val="bg1"/>
                </a:solidFill>
                <a:latin typeface="Tahoma" panose="020B0604030504040204" pitchFamily="34" charset="0"/>
                <a:ea typeface="新細明體" panose="02020500000000000000" pitchFamily="18" charset="-120"/>
              </a:rPr>
              <a:t> 應用 </a:t>
            </a:r>
            <a:r>
              <a:rPr lang="en-US" altLang="zh-TW" sz="2000" b="1" dirty="0">
                <a:solidFill>
                  <a:schemeClr val="bg1"/>
                </a:solidFill>
                <a:latin typeface="Tahoma" panose="020B0604030504040204" pitchFamily="34" charset="0"/>
                <a:ea typeface="新細明體" panose="02020500000000000000" pitchFamily="18" charset="-120"/>
              </a:rPr>
              <a:t>:</a:t>
            </a:r>
            <a:r>
              <a:rPr lang="zh-TW" altLang="en-US" sz="2000" b="1" dirty="0">
                <a:solidFill>
                  <a:schemeClr val="bg1"/>
                </a:solidFill>
                <a:latin typeface="Tahoma" panose="020B0604030504040204" pitchFamily="34" charset="0"/>
                <a:ea typeface="新細明體" panose="02020500000000000000" pitchFamily="18" charset="-120"/>
              </a:rPr>
              <a:t>日監視器協尋失智老人                      民生六大需要之一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 行 」 </a:t>
            </a:r>
          </a:p>
        </p:txBody>
      </p:sp>
      <p:sp>
        <p:nvSpPr>
          <p:cNvPr id="222213" name="文字方塊 3">
            <a:extLst>
              <a:ext uri="{FF2B5EF4-FFF2-40B4-BE49-F238E27FC236}">
                <a16:creationId xmlns:a16="http://schemas.microsoft.com/office/drawing/2014/main" id="{8F3C8EC0-F786-4317-887A-6BFDBAB74DB1}"/>
              </a:ext>
            </a:extLst>
          </p:cNvPr>
          <p:cNvSpPr txBox="1">
            <a:spLocks noChangeArrowheads="1"/>
          </p:cNvSpPr>
          <p:nvPr/>
        </p:nvSpPr>
        <p:spPr bwMode="auto">
          <a:xfrm>
            <a:off x="221222" y="805064"/>
            <a:ext cx="990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dirty="0">
                <a:solidFill>
                  <a:schemeClr val="tx2"/>
                </a:solidFill>
                <a:latin typeface="Tahoma" panose="020B0604030504040204" pitchFamily="34" charset="0"/>
                <a:ea typeface="新細明體" panose="02020500000000000000" pitchFamily="18" charset="-120"/>
              </a:rPr>
              <a:t> </a:t>
            </a:r>
            <a:endParaRPr lang="en-US" altLang="zh-TW" sz="1800" b="1" dirty="0">
              <a:solidFill>
                <a:schemeClr val="tx2"/>
              </a:solidFill>
              <a:latin typeface="Tahoma" panose="020B0604030504040204" pitchFamily="34" charset="0"/>
              <a:ea typeface="新細明體" panose="02020500000000000000" pitchFamily="18" charset="-120"/>
            </a:endParaRPr>
          </a:p>
          <a:p>
            <a:pPr>
              <a:spcBef>
                <a:spcPct val="0"/>
              </a:spcBef>
              <a:buClrTx/>
              <a:buSzTx/>
              <a:buFontTx/>
              <a:buNone/>
            </a:pPr>
            <a:r>
              <a:rPr lang="en-US" altLang="zh-TW" sz="1600" b="1" dirty="0">
                <a:solidFill>
                  <a:srgbClr val="003399"/>
                </a:solidFill>
                <a:latin typeface="Tahoma" panose="020B0604030504040204" pitchFamily="34" charset="0"/>
                <a:ea typeface="新細明體" panose="02020500000000000000" pitchFamily="18" charset="-120"/>
              </a:rPr>
              <a:t>(031622) Where a Thousand Digital Eyes Keep Watch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Over the Elderly </a:t>
            </a:r>
            <a:r>
              <a:rPr lang="zh-TW" altLang="en-US" sz="1600" b="1" dirty="0">
                <a:solidFill>
                  <a:srgbClr val="003399"/>
                </a:solidFill>
                <a:latin typeface="Tahoma" panose="020B0604030504040204" pitchFamily="34" charset="0"/>
                <a:ea typeface="新細明體" panose="02020500000000000000" pitchFamily="18" charset="-120"/>
              </a:rPr>
              <a:t>千隻數碼眼守望老人的地方</a:t>
            </a:r>
          </a:p>
        </p:txBody>
      </p:sp>
      <p:sp>
        <p:nvSpPr>
          <p:cNvPr id="222214" name="文字方塊 4">
            <a:extLst>
              <a:ext uri="{FF2B5EF4-FFF2-40B4-BE49-F238E27FC236}">
                <a16:creationId xmlns:a16="http://schemas.microsoft.com/office/drawing/2014/main" id="{8E29F521-DD94-4180-BD69-51BC3710D356}"/>
              </a:ext>
            </a:extLst>
          </p:cNvPr>
          <p:cNvSpPr txBox="1">
            <a:spLocks noChangeArrowheads="1"/>
          </p:cNvSpPr>
          <p:nvPr/>
        </p:nvSpPr>
        <p:spPr bwMode="auto">
          <a:xfrm>
            <a:off x="406850" y="1697616"/>
            <a:ext cx="11384989"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None/>
            </a:pPr>
            <a:r>
              <a:rPr lang="zh-TW" altLang="en-US" sz="1600" b="1" dirty="0">
                <a:solidFill>
                  <a:srgbClr val="003399"/>
                </a:solidFill>
                <a:latin typeface="Tahoma" panose="020B0604030504040204" pitchFamily="34" charset="0"/>
                <a:ea typeface="新細明體" panose="02020500000000000000" pitchFamily="18" charset="-120"/>
              </a:rPr>
              <a:t>       </a:t>
            </a: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None/>
            </a:pPr>
            <a:r>
              <a:rPr lang="zh-TW" altLang="en-US" sz="16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光田浩司</a:t>
            </a:r>
            <a:r>
              <a:rPr lang="zh-TW" altLang="en-US" sz="1600" b="1" dirty="0">
                <a:solidFill>
                  <a:srgbClr val="003399"/>
                </a:solidFill>
                <a:latin typeface="Tahoma" panose="020B0604030504040204" pitchFamily="34" charset="0"/>
                <a:ea typeface="新細明體" panose="02020500000000000000" pitchFamily="18" charset="-120"/>
              </a:rPr>
              <a:t>第一次出門迷路後</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 警方在</a:t>
            </a:r>
            <a:r>
              <a:rPr lang="en-US" altLang="zh-TW" sz="1600" b="1" dirty="0">
                <a:solidFill>
                  <a:srgbClr val="003399"/>
                </a:solidFill>
                <a:latin typeface="Tahoma" panose="020B0604030504040204" pitchFamily="34" charset="0"/>
                <a:ea typeface="新細明體" panose="02020500000000000000" pitchFamily="18" charset="-120"/>
              </a:rPr>
              <a:t>27</a:t>
            </a:r>
            <a:r>
              <a:rPr lang="zh-TW" altLang="en-US" sz="1600" b="1" dirty="0">
                <a:solidFill>
                  <a:srgbClr val="003399"/>
                </a:solidFill>
                <a:latin typeface="Tahoma" panose="020B0604030504040204" pitchFamily="34" charset="0"/>
                <a:ea typeface="新細明體" panose="02020500000000000000" pitchFamily="18" charset="-120"/>
              </a:rPr>
              <a:t>公里外的一個</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自動販賣機前</a:t>
            </a:r>
            <a:r>
              <a:rPr lang="zh-TW" altLang="en-US" sz="1600" b="1" dirty="0">
                <a:solidFill>
                  <a:srgbClr val="003399"/>
                </a:solidFill>
                <a:latin typeface="Tahoma" panose="020B0604030504040204" pitchFamily="34" charset="0"/>
                <a:ea typeface="新細明體" panose="02020500000000000000" pitchFamily="18" charset="-120"/>
              </a:rPr>
              <a:t>找到他</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後來經常走失</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甚至</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迷路兩天</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由於家人無法阻止他每天出門活動</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要求加入</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伊丹市</a:t>
            </a:r>
            <a:r>
              <a:rPr lang="zh-TW" altLang="en-US" sz="1600" b="1" dirty="0">
                <a:solidFill>
                  <a:srgbClr val="003399"/>
                </a:solidFill>
                <a:latin typeface="Tahoma" panose="020B0604030504040204" pitchFamily="34" charset="0"/>
                <a:ea typeface="新細明體" panose="02020500000000000000" pitchFamily="18" charset="-120"/>
              </a:rPr>
              <a:t>的</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數位監測系統</a:t>
            </a:r>
            <a:r>
              <a:rPr lang="zh-TW" altLang="zh-TW" sz="1600" b="1" dirty="0">
                <a:solidFill>
                  <a:srgbClr val="003399"/>
                </a:solidFill>
                <a:latin typeface="Tahoma" panose="020B0604030504040204" pitchFamily="34" charset="0"/>
                <a:ea typeface="新細明體" panose="02020500000000000000" pitchFamily="18" charset="-120"/>
              </a:rPr>
              <a:t>。</a:t>
            </a: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4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r>
              <a:rPr lang="zh-TW" altLang="en-US" sz="14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伊丹市</a:t>
            </a:r>
            <a:r>
              <a:rPr lang="zh-TW" altLang="en-US" sz="1600" b="1" dirty="0">
                <a:solidFill>
                  <a:srgbClr val="003399"/>
                </a:solidFill>
                <a:latin typeface="Tahoma" panose="020B0604030504040204" pitchFamily="34" charset="0"/>
                <a:ea typeface="新細明體" panose="02020500000000000000" pitchFamily="18" charset="-120"/>
              </a:rPr>
              <a:t>街道上</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 約有</a:t>
            </a:r>
            <a:r>
              <a:rPr lang="en-US" altLang="zh-TW" sz="1600" b="1" dirty="0">
                <a:solidFill>
                  <a:srgbClr val="003399"/>
                </a:solidFill>
                <a:latin typeface="Tahoma" panose="020B0604030504040204" pitchFamily="34" charset="0"/>
                <a:ea typeface="新細明體" panose="02020500000000000000" pitchFamily="18" charset="-120"/>
              </a:rPr>
              <a:t>1,200</a:t>
            </a:r>
            <a:r>
              <a:rPr lang="zh-TW" altLang="en-US" sz="1600" b="1" dirty="0">
                <a:solidFill>
                  <a:srgbClr val="003399"/>
                </a:solidFill>
                <a:latin typeface="Tahoma" panose="020B0604030504040204" pitchFamily="34" charset="0"/>
                <a:ea typeface="新細明體" panose="02020500000000000000" pitchFamily="18" charset="-120"/>
              </a:rPr>
              <a:t>多個</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攝影機</a:t>
            </a:r>
            <a:r>
              <a:rPr lang="zh-TW" altLang="en-US" sz="1600" b="1" dirty="0">
                <a:solidFill>
                  <a:srgbClr val="003399"/>
                </a:solidFill>
                <a:latin typeface="Tahoma" panose="020B0604030504040204" pitchFamily="34" charset="0"/>
                <a:ea typeface="新細明體" panose="02020500000000000000" pitchFamily="18" charset="-120"/>
              </a:rPr>
              <a:t>監兼偵測器</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那原是為了</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打擊犯罪及保護兒童步行到校而設立</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後來有新功能 </a:t>
            </a:r>
            <a:r>
              <a:rPr lang="zh-TW" altLang="zh-TW" sz="1600" b="1" dirty="0">
                <a:solidFill>
                  <a:srgbClr val="003399"/>
                </a:solidFill>
                <a:latin typeface="Tahoma" panose="020B0604030504040204" pitchFamily="34" charset="0"/>
                <a:ea typeface="新細明體" panose="02020500000000000000" pitchFamily="18" charset="-120"/>
              </a:rPr>
              <a:t>。</a:t>
            </a:r>
            <a:r>
              <a:rPr lang="en-US" altLang="zh-TW" sz="1600" b="1" dirty="0">
                <a:solidFill>
                  <a:srgbClr val="003399"/>
                </a:solidFill>
                <a:latin typeface="Tahoma" panose="020B0604030504040204" pitchFamily="34" charset="0"/>
                <a:ea typeface="新細明體" panose="02020500000000000000" pitchFamily="18" charset="-120"/>
              </a:rPr>
              <a:t>2015</a:t>
            </a:r>
            <a:r>
              <a:rPr lang="zh-TW" altLang="en-US" sz="1600" b="1" dirty="0">
                <a:solidFill>
                  <a:srgbClr val="003399"/>
                </a:solidFill>
                <a:latin typeface="Tahoma" panose="020B0604030504040204" pitchFamily="34" charset="0"/>
                <a:ea typeface="新細明體" panose="02020500000000000000" pitchFamily="18" charset="-120"/>
              </a:rPr>
              <a:t>年</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市府加開一項計畫 </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讓</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失智症家屬</a:t>
            </a:r>
            <a:r>
              <a:rPr lang="zh-TW" altLang="en-US" sz="1600" b="1" dirty="0">
                <a:solidFill>
                  <a:srgbClr val="003399"/>
                </a:solidFill>
                <a:latin typeface="Tahoma" panose="020B0604030504040204" pitchFamily="34" charset="0"/>
                <a:ea typeface="新細明體" panose="02020500000000000000" pitchFamily="18" charset="-120"/>
              </a:rPr>
              <a:t>加入</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整套</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監視系統</a:t>
            </a:r>
            <a:r>
              <a:rPr lang="zh-TW" altLang="en-US" sz="1600" b="1" dirty="0">
                <a:solidFill>
                  <a:srgbClr val="003399"/>
                </a:solidFill>
                <a:latin typeface="Tahoma" panose="020B0604030504040204" pitchFamily="34" charset="0"/>
                <a:ea typeface="新細明體" panose="02020500000000000000" pitchFamily="18" charset="-120"/>
              </a:rPr>
              <a:t>成為追蹤及</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協尋失智老人</a:t>
            </a:r>
            <a:r>
              <a:rPr lang="zh-TW" altLang="en-US" sz="1600" b="1" dirty="0">
                <a:solidFill>
                  <a:srgbClr val="003399"/>
                </a:solidFill>
                <a:latin typeface="Tahoma" panose="020B0604030504040204" pitchFamily="34" charset="0"/>
                <a:ea typeface="新細明體" panose="02020500000000000000" pitchFamily="18" charset="-120"/>
              </a:rPr>
              <a:t>的利器</a:t>
            </a:r>
            <a:r>
              <a:rPr lang="zh-TW" altLang="zh-TW" sz="1600" b="1" dirty="0">
                <a:solidFill>
                  <a:srgbClr val="003399"/>
                </a:solidFill>
                <a:latin typeface="Tahoma" panose="020B0604030504040204" pitchFamily="34" charset="0"/>
                <a:ea typeface="新細明體" panose="02020500000000000000" pitchFamily="18" charset="-120"/>
              </a:rPr>
              <a:t>。</a:t>
            </a:r>
          </a:p>
          <a:p>
            <a:pPr>
              <a:spcBef>
                <a:spcPct val="0"/>
              </a:spcBef>
              <a:buClrTx/>
              <a:buSzTx/>
              <a:buFontTx/>
              <a:buNone/>
            </a:pPr>
            <a:r>
              <a:rPr lang="en-US" altLang="zh-TW" sz="1600" b="1" dirty="0">
                <a:solidFill>
                  <a:srgbClr val="003399"/>
                </a:solidFill>
                <a:latin typeface="Tahoma" panose="020B0604030504040204" pitchFamily="34" charset="0"/>
                <a:ea typeface="新細明體" panose="02020500000000000000" pitchFamily="18" charset="-120"/>
              </a:rPr>
              <a:t> </a:t>
            </a:r>
            <a:endParaRPr lang="zh-TW"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r>
              <a:rPr lang="zh-TW" altLang="en-US" sz="1600" b="1" dirty="0">
                <a:solidFill>
                  <a:srgbClr val="003399"/>
                </a:solidFill>
                <a:latin typeface="Tahoma" panose="020B0604030504040204" pitchFamily="34" charset="0"/>
                <a:ea typeface="新細明體" panose="02020500000000000000" pitchFamily="18" charset="-120"/>
              </a:rPr>
              <a:t>       監測系統的攝影機</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本身不追蹤人的形跡</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而是在老人皮夾裡放進一個訊號發射器</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 一旦</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光田</a:t>
            </a:r>
            <a:r>
              <a:rPr lang="zh-TW" altLang="en-US" sz="1600" b="1" dirty="0">
                <a:solidFill>
                  <a:srgbClr val="003399"/>
                </a:solidFill>
                <a:latin typeface="Tahoma" panose="020B0604030504040204" pitchFamily="34" charset="0"/>
                <a:ea typeface="新細明體" panose="02020500000000000000" pitchFamily="18" charset="-120"/>
              </a:rPr>
              <a:t>老先生出了家門 </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系統會</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透過發射器與接受器的聯通 </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FF0000"/>
                </a:solidFill>
                <a:latin typeface="Tahoma" panose="020B0604030504040204" pitchFamily="34" charset="0"/>
                <a:ea typeface="新細明體" panose="02020500000000000000" pitchFamily="18" charset="-120"/>
              </a:rPr>
              <a:t>記錄光田的位置</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且把它的</a:t>
            </a:r>
            <a:r>
              <a:rPr lang="zh-TW" altLang="en-US" sz="1600" b="1" dirty="0">
                <a:solidFill>
                  <a:srgbClr val="FF0000"/>
                </a:solidFill>
                <a:latin typeface="Tahoma" panose="020B0604030504040204" pitchFamily="34" charset="0"/>
                <a:ea typeface="新細明體" panose="02020500000000000000" pitchFamily="18" charset="-120"/>
              </a:rPr>
              <a:t>足跡</a:t>
            </a:r>
            <a:r>
              <a:rPr lang="zh-TW" altLang="en-US" sz="1600" b="1" dirty="0">
                <a:solidFill>
                  <a:srgbClr val="003399"/>
                </a:solidFill>
                <a:latin typeface="Tahoma" panose="020B0604030504040204" pitchFamily="34" charset="0"/>
                <a:ea typeface="新細明體" panose="02020500000000000000" pitchFamily="18" charset="-120"/>
              </a:rPr>
              <a:t>傳到</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手機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App </a:t>
            </a:r>
            <a:r>
              <a:rPr lang="zh-TW" altLang="en-US" sz="1600" b="1" dirty="0">
                <a:solidFill>
                  <a:srgbClr val="003399"/>
                </a:solidFill>
                <a:latin typeface="Tahoma" panose="020B0604030504040204" pitchFamily="34" charset="0"/>
                <a:ea typeface="新細明體" panose="02020500000000000000" pitchFamily="18" charset="-120"/>
              </a:rPr>
              <a:t>方便光田家人查看</a:t>
            </a:r>
            <a:r>
              <a:rPr lang="zh-TW" altLang="zh-TW" sz="1600" b="1" dirty="0">
                <a:solidFill>
                  <a:srgbClr val="003399"/>
                </a:solidFill>
                <a:latin typeface="Tahoma" panose="020B0604030504040204" pitchFamily="34" charset="0"/>
                <a:ea typeface="新細明體" panose="02020500000000000000" pitchFamily="18" charset="-120"/>
              </a:rPr>
              <a:t>。</a:t>
            </a: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6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r>
              <a:rPr lang="zh-TW" altLang="en-US" sz="1600" dirty="0">
                <a:solidFill>
                  <a:schemeClr val="tx1"/>
                </a:solidFill>
              </a:rPr>
              <a:t>       這雖然</a:t>
            </a:r>
            <a:r>
              <a:rPr lang="zh-TW" altLang="en-US" sz="1600" b="1" dirty="0">
                <a:solidFill>
                  <a:schemeClr val="tx1"/>
                </a:solidFill>
                <a:highlight>
                  <a:srgbClr val="FFFF00"/>
                </a:highlight>
              </a:rPr>
              <a:t>不是傳統意義上的「商務交易行為」</a:t>
            </a:r>
            <a:r>
              <a:rPr lang="zh-TW" altLang="en-US" sz="1600" dirty="0">
                <a:solidFill>
                  <a:schemeClr val="tx1"/>
                </a:solidFill>
                <a:highlight>
                  <a:srgbClr val="FFFF00"/>
                </a:highlight>
              </a:rPr>
              <a:t>，但它反映了 </a:t>
            </a:r>
            <a:r>
              <a:rPr lang="en-US" altLang="zh-TW" sz="1600" dirty="0">
                <a:solidFill>
                  <a:schemeClr val="tx1"/>
                </a:solidFill>
                <a:highlight>
                  <a:srgbClr val="FFFF00"/>
                </a:highlight>
              </a:rPr>
              <a:t>EC 4.0 </a:t>
            </a:r>
            <a:r>
              <a:rPr lang="zh-TW" altLang="en-US" sz="1600" dirty="0">
                <a:solidFill>
                  <a:schemeClr val="tx1"/>
                </a:solidFill>
                <a:highlight>
                  <a:srgbClr val="FFFF00"/>
                </a:highlight>
              </a:rPr>
              <a:t>的核心特徵</a:t>
            </a:r>
            <a:r>
              <a:rPr lang="en-US" altLang="zh-TW" sz="1600" dirty="0">
                <a:solidFill>
                  <a:schemeClr val="tx1"/>
                </a:solidFill>
                <a:highlight>
                  <a:srgbClr val="FFFF00"/>
                </a:highlight>
              </a:rPr>
              <a:t>- </a:t>
            </a:r>
            <a:r>
              <a:rPr lang="zh-TW" altLang="en-US" sz="1600" b="1" dirty="0">
                <a:solidFill>
                  <a:schemeClr val="tx1"/>
                </a:solidFill>
                <a:highlight>
                  <a:srgbClr val="FFFF00"/>
                </a:highlight>
              </a:rPr>
              <a:t>物聯網（</a:t>
            </a:r>
            <a:r>
              <a:rPr lang="en-US" altLang="zh-TW" sz="1600" b="1" dirty="0">
                <a:solidFill>
                  <a:schemeClr val="tx1"/>
                </a:solidFill>
                <a:highlight>
                  <a:srgbClr val="FFFF00"/>
                </a:highlight>
              </a:rPr>
              <a:t>IoT</a:t>
            </a:r>
            <a:r>
              <a:rPr lang="zh-TW" altLang="en-US" sz="1600" b="1" dirty="0">
                <a:solidFill>
                  <a:schemeClr val="tx1"/>
                </a:solidFill>
                <a:highlight>
                  <a:srgbClr val="FFFF00"/>
                </a:highlight>
              </a:rPr>
              <a:t>）</a:t>
            </a:r>
            <a:r>
              <a:rPr lang="en-US" altLang="zh-TW" sz="1600" b="1" dirty="0">
                <a:solidFill>
                  <a:schemeClr val="tx1"/>
                </a:solidFill>
                <a:highlight>
                  <a:srgbClr val="FFFF00"/>
                </a:highlight>
              </a:rPr>
              <a:t>+ </a:t>
            </a:r>
            <a:r>
              <a:rPr lang="zh-TW" altLang="en-US" sz="1600" b="1" dirty="0">
                <a:solidFill>
                  <a:schemeClr val="tx1"/>
                </a:solidFill>
                <a:highlight>
                  <a:srgbClr val="FFFF00"/>
                </a:highlight>
              </a:rPr>
              <a:t>即時感知 </a:t>
            </a:r>
            <a:r>
              <a:rPr lang="en-US" altLang="zh-TW" sz="1600" b="1" dirty="0">
                <a:solidFill>
                  <a:schemeClr val="tx1"/>
                </a:solidFill>
                <a:highlight>
                  <a:srgbClr val="FFFF00"/>
                </a:highlight>
              </a:rPr>
              <a:t>+ </a:t>
            </a:r>
            <a:r>
              <a:rPr lang="zh-TW" altLang="en-US" sz="1600" b="1" dirty="0">
                <a:solidFill>
                  <a:schemeClr val="tx1"/>
                </a:solidFill>
                <a:highlight>
                  <a:srgbClr val="FFFF00"/>
                </a:highlight>
              </a:rPr>
              <a:t>資料應用 </a:t>
            </a:r>
            <a:r>
              <a:rPr lang="en-US" altLang="zh-TW" sz="1600" b="1" dirty="0">
                <a:solidFill>
                  <a:schemeClr val="tx1"/>
                </a:solidFill>
                <a:highlight>
                  <a:srgbClr val="FFFF00"/>
                </a:highlight>
              </a:rPr>
              <a:t>+ </a:t>
            </a:r>
            <a:r>
              <a:rPr lang="zh-TW" altLang="en-US" sz="1600" b="1" dirty="0">
                <a:solidFill>
                  <a:schemeClr val="tx1"/>
                </a:solidFill>
                <a:highlight>
                  <a:srgbClr val="FFFF00"/>
                </a:highlight>
              </a:rPr>
              <a:t>人機整合場景</a:t>
            </a:r>
            <a:r>
              <a:rPr lang="zh-TW" altLang="en-US" sz="1600" dirty="0">
                <a:solidFill>
                  <a:schemeClr val="tx1"/>
                </a:solidFill>
                <a:highlight>
                  <a:srgbClr val="FFFF00"/>
                </a:highlight>
              </a:rPr>
              <a:t>，</a:t>
            </a:r>
            <a:r>
              <a:rPr lang="zh-TW" altLang="en-US" sz="1600" dirty="0">
                <a:solidFill>
                  <a:schemeClr val="tx1"/>
                </a:solidFill>
              </a:rPr>
              <a:t>是未來「</a:t>
            </a:r>
            <a:r>
              <a:rPr lang="zh-TW" altLang="en-US" sz="1600" dirty="0">
                <a:solidFill>
                  <a:schemeClr val="tx1"/>
                </a:solidFill>
                <a:highlight>
                  <a:srgbClr val="FFFF00"/>
                </a:highlight>
              </a:rPr>
              <a:t>情境式服務」與「智慧生活</a:t>
            </a:r>
            <a:r>
              <a:rPr lang="zh-TW" altLang="en-US" sz="1600" dirty="0">
                <a:solidFill>
                  <a:schemeClr val="tx1"/>
                </a:solidFill>
              </a:rPr>
              <a:t>」的一環。</a:t>
            </a:r>
            <a:endParaRPr lang="en-US" altLang="zh-TW" sz="1600" dirty="0">
              <a:solidFill>
                <a:schemeClr val="tx1"/>
              </a:solidFill>
            </a:endParaRPr>
          </a:p>
          <a:p>
            <a:pPr>
              <a:spcBef>
                <a:spcPct val="0"/>
              </a:spcBef>
              <a:buClrTx/>
              <a:buSzTx/>
              <a:buFontTx/>
              <a:buNone/>
            </a:pPr>
            <a:endParaRPr lang="en-US" altLang="zh-TW" sz="1400" b="1" dirty="0">
              <a:solidFill>
                <a:schemeClr val="tx1"/>
              </a:solidFill>
              <a:latin typeface="Tahoma" panose="020B0604030504040204" pitchFamily="34" charset="0"/>
              <a:ea typeface="新細明體" panose="02020500000000000000" pitchFamily="18" charset="-120"/>
            </a:endParaRPr>
          </a:p>
          <a:p>
            <a:pPr>
              <a:spcBef>
                <a:spcPct val="0"/>
              </a:spcBef>
              <a:buClrTx/>
              <a:buSzTx/>
              <a:buFontTx/>
              <a:buNone/>
            </a:pPr>
            <a:r>
              <a:rPr lang="zh-TW" altLang="en-US" sz="1600" b="1" dirty="0">
                <a:solidFill>
                  <a:srgbClr val="003399"/>
                </a:solidFill>
                <a:latin typeface="Tahoma" panose="020B0604030504040204" pitchFamily="34" charset="0"/>
                <a:ea typeface="新細明體" panose="02020500000000000000" pitchFamily="18" charset="-120"/>
              </a:rPr>
              <a:t>      儘管日本大力提倡相關辦法</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至今仍</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只有少數失智者</a:t>
            </a:r>
            <a:r>
              <a:rPr lang="zh-TW" altLang="en-US" sz="1600" b="1" dirty="0">
                <a:solidFill>
                  <a:srgbClr val="003399"/>
                </a:solidFill>
                <a:latin typeface="Tahoma" panose="020B0604030504040204" pitchFamily="34" charset="0"/>
                <a:ea typeface="新細明體" panose="02020500000000000000" pitchFamily="18" charset="-120"/>
              </a:rPr>
              <a:t>及其家人使用</a:t>
            </a:r>
            <a:r>
              <a:rPr lang="zh-TW" altLang="zh-TW" sz="1600" b="1" dirty="0">
                <a:solidFill>
                  <a:srgbClr val="003399"/>
                </a:solidFill>
                <a:latin typeface="Tahoma" panose="020B0604030504040204" pitchFamily="34" charset="0"/>
                <a:ea typeface="新細明體" panose="02020500000000000000" pitchFamily="18" charset="-120"/>
              </a:rPr>
              <a:t>，</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因為爭議太大</a:t>
            </a:r>
            <a:r>
              <a:rPr lang="zh-TW" altLang="zh-TW" sz="1600" b="1" dirty="0">
                <a:solidFill>
                  <a:srgbClr val="003399"/>
                </a:solidFill>
                <a:highlight>
                  <a:srgbClr val="FFFF00"/>
                </a:highlight>
                <a:latin typeface="Tahoma" panose="020B0604030504040204" pitchFamily="34" charset="0"/>
                <a:ea typeface="新細明體" panose="02020500000000000000" pitchFamily="18" charset="-120"/>
              </a:rPr>
              <a:t>。</a:t>
            </a:r>
            <a:r>
              <a:rPr lang="en-US" altLang="zh-TW" sz="1800" b="1" dirty="0">
                <a:solidFill>
                  <a:srgbClr val="003399"/>
                </a:solidFill>
                <a:highlight>
                  <a:srgbClr val="FFFF00"/>
                </a:highlight>
                <a:latin typeface="Tahoma" panose="020B0604030504040204" pitchFamily="34" charset="0"/>
                <a:ea typeface="新細明體" panose="02020500000000000000" pitchFamily="18" charset="-120"/>
              </a:rPr>
              <a:t>Why ? </a:t>
            </a:r>
            <a:endParaRPr lang="zh-TW" altLang="en-US" sz="1200" dirty="0">
              <a:solidFill>
                <a:schemeClr val="tx1"/>
              </a:solidFill>
              <a:latin typeface="Tahoma" panose="020B0604030504040204" pitchFamily="34" charset="0"/>
              <a:ea typeface="新細明體" panose="02020500000000000000" pitchFamily="18" charset="-120"/>
            </a:endParaRPr>
          </a:p>
        </p:txBody>
      </p:sp>
      <p:pic>
        <p:nvPicPr>
          <p:cNvPr id="1030" name="Picture 6" descr="Where a Thousand Digital Eyes Keep Watch Over the Elderly - The New York  Times">
            <a:extLst>
              <a:ext uri="{FF2B5EF4-FFF2-40B4-BE49-F238E27FC236}">
                <a16:creationId xmlns:a16="http://schemas.microsoft.com/office/drawing/2014/main" id="{DC4538F1-9AAD-4285-BBB7-857483FA0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77" y="1396451"/>
            <a:ext cx="2267306" cy="1508789"/>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descr="Itami began enrolling people with dementia in its electronic surveillance program in 2015.">
            <a:extLst>
              <a:ext uri="{FF2B5EF4-FFF2-40B4-BE49-F238E27FC236}">
                <a16:creationId xmlns:a16="http://schemas.microsoft.com/office/drawing/2014/main" id="{5A7A778D-90E5-4377-99F3-E6F375740E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1941" y="1327382"/>
            <a:ext cx="2263319" cy="1508789"/>
          </a:xfrm>
          <a:prstGeom prst="rect">
            <a:avLst/>
          </a:prstGeom>
          <a:noFill/>
          <a:ln>
            <a:noFill/>
          </a:ln>
        </p:spPr>
      </p:pic>
      <p:sp>
        <p:nvSpPr>
          <p:cNvPr id="2" name="文字方塊 1">
            <a:extLst>
              <a:ext uri="{FF2B5EF4-FFF2-40B4-BE49-F238E27FC236}">
                <a16:creationId xmlns:a16="http://schemas.microsoft.com/office/drawing/2014/main" id="{DDF5F49A-1CF8-448E-9F65-2B73A121ADC7}"/>
              </a:ext>
            </a:extLst>
          </p:cNvPr>
          <p:cNvSpPr txBox="1"/>
          <p:nvPr/>
        </p:nvSpPr>
        <p:spPr>
          <a:xfrm>
            <a:off x="8075597" y="2128349"/>
            <a:ext cx="3895182" cy="523220"/>
          </a:xfrm>
          <a:prstGeom prst="rect">
            <a:avLst/>
          </a:prstGeom>
          <a:noFill/>
        </p:spPr>
        <p:txBody>
          <a:bodyPr wrap="square" rtlCol="0">
            <a:spAutoFit/>
          </a:bodyPr>
          <a:lstStyle/>
          <a:p>
            <a:r>
              <a:rPr lang="en-US" altLang="zh-TW" sz="1400" b="1" dirty="0" err="1">
                <a:solidFill>
                  <a:srgbClr val="003399"/>
                </a:solidFill>
                <a:latin typeface="Tahoma" panose="020B0604030504040204" pitchFamily="34" charset="0"/>
                <a:ea typeface="新細明體" panose="02020500000000000000" pitchFamily="18" charset="-120"/>
              </a:rPr>
              <a:t>Itami</a:t>
            </a:r>
            <a:r>
              <a:rPr lang="en-US" altLang="zh-TW" sz="1400" b="1" dirty="0">
                <a:solidFill>
                  <a:srgbClr val="003399"/>
                </a:solidFill>
                <a:latin typeface="Tahoma" panose="020B0604030504040204" pitchFamily="34" charset="0"/>
                <a:ea typeface="新細明體" panose="02020500000000000000" pitchFamily="18" charset="-120"/>
              </a:rPr>
              <a:t> </a:t>
            </a:r>
            <a:r>
              <a:rPr lang="zh-TW" altLang="en-US" sz="1400" b="1" dirty="0">
                <a:solidFill>
                  <a:srgbClr val="003399"/>
                </a:solidFill>
                <a:latin typeface="Tahoma" panose="020B0604030504040204" pitchFamily="34" charset="0"/>
                <a:ea typeface="新細明體" panose="02020500000000000000" pitchFamily="18" charset="-120"/>
              </a:rPr>
              <a:t>於 </a:t>
            </a:r>
            <a:r>
              <a:rPr lang="en-US" altLang="zh-TW" sz="1400" b="1" dirty="0">
                <a:solidFill>
                  <a:srgbClr val="003399"/>
                </a:solidFill>
                <a:latin typeface="Tahoma" panose="020B0604030504040204" pitchFamily="34" charset="0"/>
                <a:ea typeface="新細明體" panose="02020500000000000000" pitchFamily="18" charset="-120"/>
              </a:rPr>
              <a:t>2015 </a:t>
            </a:r>
            <a:r>
              <a:rPr lang="zh-TW" altLang="en-US" sz="1400" b="1" dirty="0">
                <a:solidFill>
                  <a:srgbClr val="003399"/>
                </a:solidFill>
                <a:latin typeface="Tahoma" panose="020B0604030504040204" pitchFamily="34" charset="0"/>
                <a:ea typeface="新細明體" panose="02020500000000000000" pitchFamily="18" charset="-120"/>
              </a:rPr>
              <a:t>年開始在其</a:t>
            </a:r>
            <a:r>
              <a:rPr lang="zh-TW" altLang="en-US" sz="1400" b="1" dirty="0">
                <a:solidFill>
                  <a:srgbClr val="003399"/>
                </a:solidFill>
                <a:highlight>
                  <a:srgbClr val="FFFF00"/>
                </a:highlight>
                <a:latin typeface="Tahoma" panose="020B0604030504040204" pitchFamily="34" charset="0"/>
                <a:ea typeface="新細明體" panose="02020500000000000000" pitchFamily="18" charset="-120"/>
              </a:rPr>
              <a:t>電子監控</a:t>
            </a:r>
            <a:r>
              <a:rPr lang="zh-TW" altLang="en-US" sz="1400" b="1" dirty="0">
                <a:solidFill>
                  <a:srgbClr val="003399"/>
                </a:solidFill>
                <a:latin typeface="Tahoma" panose="020B0604030504040204" pitchFamily="34" charset="0"/>
                <a:ea typeface="新細明體" panose="02020500000000000000" pitchFamily="18" charset="-120"/>
              </a:rPr>
              <a:t>計劃中</a:t>
            </a:r>
            <a:r>
              <a:rPr lang="zh-TW" altLang="en-US" sz="1400" b="1" dirty="0">
                <a:solidFill>
                  <a:srgbClr val="003399"/>
                </a:solidFill>
                <a:highlight>
                  <a:srgbClr val="FFFF00"/>
                </a:highlight>
                <a:latin typeface="Tahoma" panose="020B0604030504040204" pitchFamily="34" charset="0"/>
                <a:ea typeface="新細明體" panose="02020500000000000000" pitchFamily="18" charset="-120"/>
              </a:rPr>
              <a:t>招募癡呆症患者</a:t>
            </a:r>
            <a:r>
              <a:rPr lang="zh-TW" altLang="en-US" sz="1400" b="1" dirty="0">
                <a:solidFill>
                  <a:srgbClr val="003399"/>
                </a:solidFill>
                <a:latin typeface="Tahoma" panose="020B0604030504040204" pitchFamily="34" charset="0"/>
                <a:ea typeface="新細明體" panose="02020500000000000000" pitchFamily="18" charset="-120"/>
              </a:rPr>
              <a:t>。</a:t>
            </a:r>
          </a:p>
        </p:txBody>
      </p:sp>
      <p:sp>
        <p:nvSpPr>
          <p:cNvPr id="3" name="文字方塊 2">
            <a:extLst>
              <a:ext uri="{FF2B5EF4-FFF2-40B4-BE49-F238E27FC236}">
                <a16:creationId xmlns:a16="http://schemas.microsoft.com/office/drawing/2014/main" id="{67D8098C-8AD7-491B-A090-3D2A46903BBE}"/>
              </a:ext>
            </a:extLst>
          </p:cNvPr>
          <p:cNvSpPr txBox="1"/>
          <p:nvPr/>
        </p:nvSpPr>
        <p:spPr>
          <a:xfrm>
            <a:off x="3035431" y="2190759"/>
            <a:ext cx="2637121" cy="523220"/>
          </a:xfrm>
          <a:prstGeom prst="rect">
            <a:avLst/>
          </a:prstGeom>
          <a:noFill/>
        </p:spPr>
        <p:txBody>
          <a:bodyPr wrap="square" rtlCol="0">
            <a:spAutoFit/>
          </a:bodyPr>
          <a:lstStyle/>
          <a:p>
            <a:r>
              <a:rPr lang="zh-TW" altLang="en-US" sz="1400" b="1" dirty="0">
                <a:solidFill>
                  <a:srgbClr val="003399"/>
                </a:solidFill>
                <a:latin typeface="Tahoma" panose="020B0604030504040204" pitchFamily="34" charset="0"/>
                <a:ea typeface="新細明體" panose="02020500000000000000" pitchFamily="18" charset="-120"/>
              </a:rPr>
              <a:t>參加</a:t>
            </a:r>
            <a:r>
              <a:rPr lang="zh-TW" altLang="en-US" sz="1400" b="1" dirty="0">
                <a:solidFill>
                  <a:srgbClr val="003399"/>
                </a:solidFill>
                <a:highlight>
                  <a:srgbClr val="FFFF00"/>
                </a:highlight>
                <a:latin typeface="Tahoma" panose="020B0604030504040204" pitchFamily="34" charset="0"/>
                <a:ea typeface="新細明體" panose="02020500000000000000" pitchFamily="18" charset="-120"/>
              </a:rPr>
              <a:t>伊丹監視計劃</a:t>
            </a:r>
            <a:r>
              <a:rPr lang="zh-TW" altLang="en-US" sz="1400" b="1" dirty="0">
                <a:solidFill>
                  <a:srgbClr val="003399"/>
                </a:solidFill>
                <a:latin typeface="Tahoma" panose="020B0604030504040204" pitchFamily="34" charset="0"/>
                <a:ea typeface="新細明體" panose="02020500000000000000" pitchFamily="18" charset="-120"/>
              </a:rPr>
              <a:t>的</a:t>
            </a:r>
            <a:r>
              <a:rPr lang="zh-TW" altLang="en-US" sz="1400" b="1" dirty="0">
                <a:solidFill>
                  <a:srgbClr val="003399"/>
                </a:solidFill>
                <a:highlight>
                  <a:srgbClr val="FFFF00"/>
                </a:highlight>
                <a:latin typeface="Tahoma" panose="020B0604030504040204" pitchFamily="34" charset="0"/>
                <a:ea typeface="新細明體" panose="02020500000000000000" pitchFamily="18" charset="-120"/>
              </a:rPr>
              <a:t>兒童</a:t>
            </a:r>
            <a:endParaRPr lang="en-US" altLang="zh-TW" sz="1400" b="1" dirty="0">
              <a:solidFill>
                <a:srgbClr val="003399"/>
              </a:solidFill>
              <a:highlight>
                <a:srgbClr val="FFFF00"/>
              </a:highlight>
              <a:latin typeface="Tahoma" panose="020B0604030504040204" pitchFamily="34" charset="0"/>
              <a:ea typeface="新細明體" panose="02020500000000000000" pitchFamily="18" charset="-120"/>
            </a:endParaRPr>
          </a:p>
          <a:p>
            <a:r>
              <a:rPr lang="zh-TW" altLang="en-US" sz="1400" b="1" dirty="0">
                <a:solidFill>
                  <a:srgbClr val="003399"/>
                </a:solidFill>
                <a:latin typeface="Tahoma" panose="020B0604030504040204" pitchFamily="34" charset="0"/>
                <a:ea typeface="新細明體" panose="02020500000000000000" pitchFamily="18" charset="-120"/>
              </a:rPr>
              <a:t>比老年人多得多。</a:t>
            </a:r>
          </a:p>
        </p:txBody>
      </p:sp>
    </p:spTree>
    <p:extLst>
      <p:ext uri="{BB962C8B-B14F-4D97-AF65-F5344CB8AC3E}">
        <p14:creationId xmlns:p14="http://schemas.microsoft.com/office/powerpoint/2010/main" val="782855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4EF9BDFC-CD8F-41F9-A2D8-446C092CD0FD}"/>
              </a:ext>
            </a:extLst>
          </p:cNvPr>
          <p:cNvSpPr txBox="1">
            <a:spLocks noChangeArrowheads="1"/>
          </p:cNvSpPr>
          <p:nvPr/>
        </p:nvSpPr>
        <p:spPr bwMode="auto">
          <a:xfrm>
            <a:off x="56704" y="24245"/>
            <a:ext cx="8819908"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a:solidFill>
                  <a:schemeClr val="bg1"/>
                </a:solidFill>
                <a:latin typeface="Georgia" panose="02040502050405020303" pitchFamily="18" charset="0"/>
                <a:ea typeface="新細明體" panose="02020500000000000000" pitchFamily="18" charset="-120"/>
              </a:rPr>
              <a:t>    </a:t>
            </a:r>
            <a:r>
              <a:rPr lang="en-US" altLang="zh-TW" b="1">
                <a:solidFill>
                  <a:schemeClr val="bg1"/>
                </a:solidFill>
                <a:latin typeface="Tahoma" panose="020B0604030504040204" pitchFamily="34" charset="0"/>
                <a:ea typeface="新細明體" panose="02020500000000000000" pitchFamily="18" charset="-120"/>
              </a:rPr>
              <a:t> </a:t>
            </a:r>
            <a:endParaRPr lang="zh-TW" altLang="en-US" sz="48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a:solidFill>
                <a:schemeClr val="bg1"/>
              </a:solidFill>
              <a:latin typeface="Georgia" panose="02040502050405020303" pitchFamily="18" charset="0"/>
              <a:ea typeface="華康中黑體" pitchFamily="49" charset="-120"/>
            </a:endParaRPr>
          </a:p>
        </p:txBody>
      </p:sp>
      <p:sp>
        <p:nvSpPr>
          <p:cNvPr id="222211" name="文字方塊 6">
            <a:extLst>
              <a:ext uri="{FF2B5EF4-FFF2-40B4-BE49-F238E27FC236}">
                <a16:creationId xmlns:a16="http://schemas.microsoft.com/office/drawing/2014/main" id="{B72A4427-69DB-4C45-A0CB-03A1C84DD7DF}"/>
              </a:ext>
            </a:extLst>
          </p:cNvPr>
          <p:cNvSpPr txBox="1">
            <a:spLocks noChangeArrowheads="1"/>
          </p:cNvSpPr>
          <p:nvPr/>
        </p:nvSpPr>
        <p:spPr bwMode="auto">
          <a:xfrm>
            <a:off x="56704" y="24245"/>
            <a:ext cx="808805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dirty="0">
                <a:solidFill>
                  <a:schemeClr val="bg1"/>
                </a:solidFill>
                <a:latin typeface="Tahoma" panose="020B0604030504040204" pitchFamily="34" charset="0"/>
                <a:ea typeface="新細明體" panose="02020500000000000000" pitchFamily="18" charset="-120"/>
              </a:rPr>
              <a:t>EC4.0    </a:t>
            </a:r>
            <a:r>
              <a:rPr lang="zh-TW" altLang="en-US" sz="1800" b="1" dirty="0">
                <a:solidFill>
                  <a:schemeClr val="bg1"/>
                </a:solidFill>
                <a:latin typeface="Tahoma" panose="020B0604030504040204" pitchFamily="34" charset="0"/>
                <a:ea typeface="新細明體" panose="02020500000000000000" pitchFamily="18" charset="-120"/>
              </a:rPr>
              <a:t>物聯</a:t>
            </a:r>
            <a:r>
              <a:rPr lang="zh-TW" altLang="en-US" sz="1600" b="1" dirty="0">
                <a:solidFill>
                  <a:schemeClr val="bg1"/>
                </a:solidFill>
                <a:latin typeface="Tahoma" panose="020B0604030504040204" pitchFamily="34" charset="0"/>
                <a:ea typeface="新細明體" panose="02020500000000000000" pitchFamily="18" charset="-120"/>
              </a:rPr>
              <a:t>網   </a:t>
            </a:r>
            <a:r>
              <a:rPr lang="en-US" altLang="zh-TW" sz="1600" b="1" dirty="0">
                <a:solidFill>
                  <a:schemeClr val="bg1"/>
                </a:solidFill>
                <a:latin typeface="Tahoma" panose="020B0604030504040204" pitchFamily="34" charset="0"/>
                <a:ea typeface="新細明體" panose="02020500000000000000" pitchFamily="18" charset="-120"/>
              </a:rPr>
              <a:t>(The Internet of Things, IoT)</a:t>
            </a:r>
            <a:r>
              <a:rPr lang="zh-TW" altLang="en-US" sz="16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應用</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 反觀台灣 </a:t>
            </a:r>
            <a:r>
              <a:rPr lang="en-US" altLang="zh-TW" sz="1600" b="1" dirty="0">
                <a:solidFill>
                  <a:schemeClr val="bg1"/>
                </a:solidFill>
                <a:latin typeface="Tahoma" panose="020B0604030504040204" pitchFamily="34" charset="0"/>
                <a:ea typeface="新細明體" panose="02020500000000000000" pitchFamily="18" charset="-120"/>
              </a:rPr>
              <a:t>:</a:t>
            </a:r>
            <a:r>
              <a:rPr lang="zh-TW" altLang="en-US" sz="1600" b="1" dirty="0">
                <a:solidFill>
                  <a:schemeClr val="bg1"/>
                </a:solidFill>
                <a:latin typeface="Tahoma" panose="020B0604030504040204" pitchFamily="34" charset="0"/>
                <a:ea typeface="新細明體" panose="02020500000000000000" pitchFamily="18" charset="-120"/>
              </a:rPr>
              <a:t> </a:t>
            </a:r>
            <a:r>
              <a:rPr lang="en-US" altLang="zh-TW" sz="1600" b="1" dirty="0">
                <a:solidFill>
                  <a:schemeClr val="bg1"/>
                </a:solidFill>
                <a:latin typeface="Tahoma" panose="020B0604030504040204" pitchFamily="34" charset="0"/>
                <a:ea typeface="新細明體" panose="02020500000000000000" pitchFamily="18" charset="-120"/>
              </a:rPr>
              <a:t> (0920.23)</a:t>
            </a:r>
            <a:r>
              <a:rPr lang="zh-TW" altLang="en-US" sz="1600" b="1" dirty="0">
                <a:solidFill>
                  <a:schemeClr val="bg1"/>
                </a:solidFill>
                <a:latin typeface="Tahoma" panose="020B0604030504040204" pitchFamily="34" charset="0"/>
                <a:ea typeface="新細明體" panose="02020500000000000000" pitchFamily="18" charset="-120"/>
              </a:rPr>
              <a:t>失智</a:t>
            </a:r>
            <a:r>
              <a:rPr lang="zh-TW" altLang="en-US" sz="1800" b="1" dirty="0">
                <a:solidFill>
                  <a:schemeClr val="bg1"/>
                </a:solidFill>
                <a:latin typeface="Tahoma" panose="020B0604030504040204" pitchFamily="34" charset="0"/>
                <a:ea typeface="新細明體" panose="02020500000000000000" pitchFamily="18" charset="-120"/>
              </a:rPr>
              <a:t>走失漸增  台灣 </a:t>
            </a:r>
            <a:r>
              <a:rPr lang="en-US" altLang="zh-TW" sz="1800" b="1" dirty="0">
                <a:solidFill>
                  <a:schemeClr val="bg1"/>
                </a:solidFill>
                <a:latin typeface="Tahoma" panose="020B0604030504040204" pitchFamily="34" charset="0"/>
                <a:ea typeface="新細明體" panose="02020500000000000000" pitchFamily="18" charset="-120"/>
              </a:rPr>
              <a:t>4</a:t>
            </a:r>
            <a:r>
              <a:rPr lang="zh-TW" altLang="en-US" sz="1800" b="1" dirty="0">
                <a:solidFill>
                  <a:schemeClr val="bg1"/>
                </a:solidFill>
                <a:latin typeface="Tahoma" panose="020B0604030504040204" pitchFamily="34" charset="0"/>
                <a:ea typeface="新細明體" panose="02020500000000000000" pitchFamily="18" charset="-120"/>
              </a:rPr>
              <a:t>年通報近</a:t>
            </a:r>
            <a:r>
              <a:rPr lang="en-US" altLang="zh-TW" sz="1800" b="1" dirty="0">
                <a:solidFill>
                  <a:schemeClr val="bg1"/>
                </a:solidFill>
                <a:latin typeface="Tahoma" panose="020B0604030504040204" pitchFamily="34" charset="0"/>
                <a:ea typeface="新細明體" panose="02020500000000000000" pitchFamily="18" charset="-120"/>
              </a:rPr>
              <a:t>7</a:t>
            </a:r>
            <a:r>
              <a:rPr lang="zh-TW" altLang="en-US" sz="1800" b="1" dirty="0">
                <a:solidFill>
                  <a:schemeClr val="bg1"/>
                </a:solidFill>
                <a:latin typeface="Tahoma" panose="020B0604030504040204" pitchFamily="34" charset="0"/>
                <a:ea typeface="新細明體" panose="02020500000000000000" pitchFamily="18" charset="-120"/>
              </a:rPr>
              <a:t>千</a:t>
            </a:r>
            <a:r>
              <a:rPr lang="zh-TW" altLang="en-US" sz="1600" b="1" dirty="0">
                <a:solidFill>
                  <a:schemeClr val="bg1"/>
                </a:solidFill>
                <a:latin typeface="Tahoma" panose="020B0604030504040204" pitchFamily="34" charset="0"/>
                <a:ea typeface="新細明體" panose="02020500000000000000" pitchFamily="18" charset="-120"/>
              </a:rPr>
              <a:t>人 </a:t>
            </a:r>
            <a:r>
              <a:rPr lang="en-US" altLang="zh-TW" sz="1600" b="1" dirty="0">
                <a:solidFill>
                  <a:schemeClr val="bg1"/>
                </a:solidFill>
                <a:latin typeface="Tahoma" panose="020B0604030504040204" pitchFamily="34" charset="0"/>
                <a:ea typeface="新細明體" panose="02020500000000000000" pitchFamily="18" charset="-120"/>
              </a:rPr>
              <a:t>Dementia on the Rise as Taiwan's Population Ages</a:t>
            </a:r>
            <a:endParaRPr lang="zh-TW" altLang="en-US" sz="1600" b="1" dirty="0">
              <a:solidFill>
                <a:schemeClr val="bg1"/>
              </a:solidFill>
              <a:latin typeface="Tahoma" panose="020B0604030504040204" pitchFamily="34" charset="0"/>
              <a:ea typeface="新細明體" panose="02020500000000000000" pitchFamily="18" charset="-120"/>
            </a:endParaRPr>
          </a:p>
        </p:txBody>
      </p:sp>
      <p:sp>
        <p:nvSpPr>
          <p:cNvPr id="222213" name="文字方塊 3">
            <a:extLst>
              <a:ext uri="{FF2B5EF4-FFF2-40B4-BE49-F238E27FC236}">
                <a16:creationId xmlns:a16="http://schemas.microsoft.com/office/drawing/2014/main" id="{8F3C8EC0-F786-4317-887A-6BFDBAB74DB1}"/>
              </a:ext>
            </a:extLst>
          </p:cNvPr>
          <p:cNvSpPr txBox="1">
            <a:spLocks noChangeArrowheads="1"/>
          </p:cNvSpPr>
          <p:nvPr/>
        </p:nvSpPr>
        <p:spPr bwMode="auto">
          <a:xfrm>
            <a:off x="208681" y="978995"/>
            <a:ext cx="8819909" cy="56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dirty="0">
                <a:solidFill>
                  <a:schemeClr val="tx2"/>
                </a:solidFill>
                <a:latin typeface="Tahoma" panose="020B0604030504040204" pitchFamily="34" charset="0"/>
                <a:ea typeface="新細明體" panose="02020500000000000000" pitchFamily="18" charset="-120"/>
              </a:rPr>
              <a:t> </a:t>
            </a:r>
            <a:r>
              <a:rPr lang="zh-TW" altLang="en-US" sz="1600" b="1" dirty="0">
                <a:solidFill>
                  <a:srgbClr val="003399"/>
                </a:solidFill>
                <a:latin typeface="Tahoma" panose="020B0604030504040204" pitchFamily="34" charset="0"/>
                <a:ea typeface="新細明體" panose="02020500000000000000" pitchFamily="18" charset="-120"/>
              </a:rPr>
              <a:t>     全台失智症患者</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突破卅萬人，警政署統計，失智者走失人數逐年增加，近</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4</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年共接獲</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6,701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人失蹤通報</a:t>
            </a:r>
            <a:r>
              <a:rPr lang="zh-TW" altLang="en-US" sz="1600" b="1" dirty="0">
                <a:solidFill>
                  <a:srgbClr val="003399"/>
                </a:solidFill>
                <a:latin typeface="Tahoma" panose="020B0604030504040204" pitchFamily="34" charset="0"/>
                <a:ea typeface="新細明體" panose="02020500000000000000" pitchFamily="18" charset="-120"/>
              </a:rPr>
              <a:t>，截至上月尚有</a:t>
            </a:r>
            <a:r>
              <a:rPr lang="en-US" altLang="zh-TW" sz="1600" b="1" dirty="0">
                <a:solidFill>
                  <a:srgbClr val="003399"/>
                </a:solidFill>
                <a:latin typeface="Tahoma" panose="020B0604030504040204" pitchFamily="34" charset="0"/>
                <a:ea typeface="新細明體" panose="02020500000000000000" pitchFamily="18" charset="-120"/>
              </a:rPr>
              <a:t>47</a:t>
            </a:r>
            <a:r>
              <a:rPr lang="zh-TW" altLang="en-US" sz="1600" b="1" dirty="0">
                <a:solidFill>
                  <a:srgbClr val="003399"/>
                </a:solidFill>
                <a:latin typeface="Tahoma" panose="020B0604030504040204" pitchFamily="34" charset="0"/>
                <a:ea typeface="新細明體" panose="02020500000000000000" pitchFamily="18" charset="-120"/>
              </a:rPr>
              <a:t>人未能尋獲，成為家屬心中永遠的痛。許多親人擔心失智長者發生車禍，</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或跌倒於溝渠、山區，除了報警，另求助於臉書社團，而民間搜救人員則運用空拍機協</a:t>
            </a:r>
            <a:r>
              <a:rPr lang="zh-TW" altLang="en-US" sz="1600" b="1" dirty="0">
                <a:solidFill>
                  <a:srgbClr val="003399"/>
                </a:solidFill>
                <a:latin typeface="Tahoma" panose="020B0604030504040204" pitchFamily="34" charset="0"/>
                <a:ea typeface="新細明體" panose="02020500000000000000" pitchFamily="18" charset="-120"/>
              </a:rPr>
              <a:t>尋，可惜一半以上失蹤者已經死亡，只能找到屍體。</a:t>
            </a:r>
          </a:p>
          <a:p>
            <a:pPr>
              <a:buNone/>
            </a:pPr>
            <a:br>
              <a:rPr lang="zh-TW" altLang="en-US" sz="1600" b="1" dirty="0">
                <a:solidFill>
                  <a:srgbClr val="003399"/>
                </a:solidFill>
                <a:latin typeface="Tahoma" panose="020B0604030504040204" pitchFamily="34" charset="0"/>
                <a:ea typeface="新細明體" panose="02020500000000000000" pitchFamily="18" charset="-120"/>
              </a:rPr>
            </a:br>
            <a:r>
              <a:rPr lang="zh-TW" altLang="en-US" sz="16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失智症患者</a:t>
            </a:r>
            <a:r>
              <a:rPr lang="zh-TW" altLang="en-US" sz="1600" b="1" dirty="0">
                <a:solidFill>
                  <a:srgbClr val="003399"/>
                </a:solidFill>
                <a:latin typeface="Tahoma" panose="020B0604030504040204" pitchFamily="34" charset="0"/>
                <a:ea typeface="新細明體" panose="02020500000000000000" pitchFamily="18" charset="-120"/>
              </a:rPr>
              <a:t>走失人數上升，警政署</a:t>
            </a:r>
            <a:r>
              <a:rPr lang="en-US" altLang="zh-TW" sz="1600" b="1" dirty="0">
                <a:solidFill>
                  <a:srgbClr val="003399"/>
                </a:solidFill>
                <a:latin typeface="Tahoma" panose="020B0604030504040204" pitchFamily="34" charset="0"/>
                <a:ea typeface="新細明體" panose="02020500000000000000" pitchFamily="18" charset="-120"/>
              </a:rPr>
              <a:t>108 </a:t>
            </a:r>
            <a:r>
              <a:rPr lang="zh-TW" altLang="en-US" sz="1600" b="1" dirty="0">
                <a:solidFill>
                  <a:srgbClr val="003399"/>
                </a:solidFill>
                <a:latin typeface="Tahoma" panose="020B0604030504040204" pitchFamily="34" charset="0"/>
                <a:ea typeface="新細明體" panose="02020500000000000000" pitchFamily="18" charset="-120"/>
              </a:rPr>
              <a:t>年</a:t>
            </a:r>
            <a:r>
              <a:rPr lang="en-US" altLang="zh-TW" sz="1600" b="1" dirty="0">
                <a:solidFill>
                  <a:srgbClr val="003399"/>
                </a:solidFill>
                <a:latin typeface="Tahoma" panose="020B0604030504040204" pitchFamily="34" charset="0"/>
                <a:ea typeface="新細明體" panose="02020500000000000000" pitchFamily="18" charset="-120"/>
              </a:rPr>
              <a:t>9</a:t>
            </a:r>
            <a:r>
              <a:rPr lang="zh-TW" altLang="en-US" sz="1600" b="1" dirty="0">
                <a:solidFill>
                  <a:srgbClr val="003399"/>
                </a:solidFill>
                <a:latin typeface="Tahoma" panose="020B0604030504040204" pitchFamily="34" charset="0"/>
                <a:ea typeface="新細明體" panose="02020500000000000000" pitchFamily="18" charset="-120"/>
              </a:rPr>
              <a:t>月起在失蹤人口系統新增「</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失智症走失」</a:t>
            </a:r>
            <a:r>
              <a:rPr lang="zh-TW" altLang="en-US" sz="1600" b="1" dirty="0">
                <a:solidFill>
                  <a:srgbClr val="003399"/>
                </a:solidFill>
                <a:latin typeface="Tahoma" panose="020B0604030504040204" pitchFamily="34" charset="0"/>
                <a:ea typeface="新細明體" panose="02020500000000000000" pitchFamily="18" charset="-120"/>
              </a:rPr>
              <a:t>欄位。</a:t>
            </a:r>
            <a:endParaRPr lang="en-US" altLang="zh-TW" sz="1600" b="1" dirty="0">
              <a:solidFill>
                <a:srgbClr val="003399"/>
              </a:solidFill>
              <a:latin typeface="Tahoma" panose="020B0604030504040204" pitchFamily="34" charset="0"/>
              <a:ea typeface="新細明體" panose="02020500000000000000" pitchFamily="18" charset="-120"/>
            </a:endParaRPr>
          </a:p>
          <a:p>
            <a:pPr>
              <a:buNone/>
            </a:pPr>
            <a:endParaRPr lang="en-US" altLang="zh-TW" sz="1600" b="1" dirty="0">
              <a:solidFill>
                <a:srgbClr val="003399"/>
              </a:solidFill>
              <a:latin typeface="Tahoma" panose="020B0604030504040204" pitchFamily="34" charset="0"/>
              <a:ea typeface="新細明體" panose="02020500000000000000" pitchFamily="18" charset="-120"/>
            </a:endParaRPr>
          </a:p>
          <a:p>
            <a:pPr>
              <a:buNone/>
            </a:pP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難用常理判斷 迷途更難找</a:t>
            </a:r>
          </a:p>
          <a:p>
            <a:pPr>
              <a:buNone/>
            </a:pPr>
            <a:endParaRPr lang="en-US" altLang="zh-TW" sz="1600" b="1" dirty="0">
              <a:solidFill>
                <a:srgbClr val="003399"/>
              </a:solidFill>
              <a:latin typeface="Tahoma" panose="020B0604030504040204" pitchFamily="34" charset="0"/>
              <a:ea typeface="新細明體" panose="02020500000000000000" pitchFamily="18" charset="-120"/>
            </a:endParaRPr>
          </a:p>
          <a:p>
            <a:pPr>
              <a:buNone/>
            </a:pPr>
            <a:r>
              <a:rPr lang="zh-TW" altLang="en-US" sz="1600" b="1" dirty="0">
                <a:solidFill>
                  <a:srgbClr val="003399"/>
                </a:solidFill>
                <a:latin typeface="Tahoma" panose="020B0604030504040204" pitchFamily="34" charset="0"/>
                <a:ea typeface="新細明體" panose="02020500000000000000" pitchFamily="18" charset="-120"/>
              </a:rPr>
              <a:t>      但警方人力資源有限，或失智長者外出時，</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未攜帶任何可識別物品</a:t>
            </a:r>
            <a:r>
              <a:rPr lang="zh-TW" altLang="en-US" sz="1600" b="1" dirty="0">
                <a:solidFill>
                  <a:srgbClr val="003399"/>
                </a:solidFill>
                <a:latin typeface="Tahoma" panose="020B0604030504040204" pitchFamily="34" charset="0"/>
                <a:ea typeface="新細明體" panose="02020500000000000000" pitchFamily="18" charset="-120"/>
              </a:rPr>
              <a:t>，以致協尋難度極高，不少家屬尋求民間團體協尋，有些在臉書地方社團張貼訊息，許多</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里長將此視為重要服務項目，成立「協尋</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Line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群組」，傳散資料。</a:t>
            </a:r>
            <a:endParaRPr lang="en-US" altLang="zh-TW" sz="1600" b="1" dirty="0">
              <a:solidFill>
                <a:srgbClr val="003399"/>
              </a:solidFill>
              <a:highlight>
                <a:srgbClr val="FFFF00"/>
              </a:highlight>
              <a:latin typeface="Tahoma" panose="020B0604030504040204" pitchFamily="34" charset="0"/>
              <a:ea typeface="新細明體" panose="02020500000000000000" pitchFamily="18" charset="-120"/>
            </a:endParaRPr>
          </a:p>
          <a:p>
            <a:pPr>
              <a:buNone/>
            </a:pPr>
            <a:endParaRPr lang="en-US" altLang="zh-TW" sz="1600" b="1" dirty="0">
              <a:solidFill>
                <a:srgbClr val="003399"/>
              </a:solidFill>
              <a:highlight>
                <a:srgbClr val="FFFF00"/>
              </a:highlight>
              <a:latin typeface="Tahoma" panose="020B0604030504040204" pitchFamily="34" charset="0"/>
              <a:ea typeface="新細明體" panose="02020500000000000000" pitchFamily="18" charset="-120"/>
            </a:endParaRPr>
          </a:p>
          <a:p>
            <a:pPr>
              <a:buNone/>
            </a:pPr>
            <a:r>
              <a:rPr lang="zh-TW" altLang="en-US" sz="1600" b="1" dirty="0">
                <a:solidFill>
                  <a:srgbClr val="003399"/>
                </a:solidFill>
                <a:latin typeface="Tahoma" panose="020B0604030504040204" pitchFamily="34" charset="0"/>
                <a:ea typeface="新細明體" panose="02020500000000000000" pitchFamily="18" charset="-120"/>
              </a:rPr>
              <a:t>       被喻為「</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尋人高手」</a:t>
            </a:r>
            <a:r>
              <a:rPr lang="zh-TW" altLang="en-US" sz="1600" b="1" dirty="0">
                <a:solidFill>
                  <a:srgbClr val="003399"/>
                </a:solidFill>
                <a:latin typeface="Tahoma" panose="020B0604030504040204" pitchFamily="34" charset="0"/>
                <a:ea typeface="新細明體" panose="02020500000000000000" pitchFamily="18" charset="-120"/>
              </a:rPr>
              <a:t>的義消</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許祖寧</a:t>
            </a:r>
            <a:r>
              <a:rPr lang="zh-TW" altLang="en-US" sz="1600" b="1" dirty="0">
                <a:solidFill>
                  <a:srgbClr val="003399"/>
                </a:solidFill>
                <a:latin typeface="Tahoma" panose="020B0604030504040204" pitchFamily="34" charset="0"/>
                <a:ea typeface="新細明體" panose="02020500000000000000" pitchFamily="18" charset="-120"/>
              </a:rPr>
              <a:t>，每年至少接到</a:t>
            </a:r>
            <a:r>
              <a:rPr lang="en-US" altLang="zh-TW" sz="1600" b="1" dirty="0">
                <a:solidFill>
                  <a:srgbClr val="003399"/>
                </a:solidFill>
                <a:latin typeface="Tahoma" panose="020B0604030504040204" pitchFamily="34" charset="0"/>
                <a:ea typeface="新細明體" panose="02020500000000000000" pitchFamily="18" charset="-120"/>
              </a:rPr>
              <a:t>150 - 200</a:t>
            </a:r>
            <a:r>
              <a:rPr lang="zh-TW" altLang="en-US" sz="1600" b="1" dirty="0">
                <a:solidFill>
                  <a:srgbClr val="003399"/>
                </a:solidFill>
                <a:latin typeface="Tahoma" panose="020B0604030504040204" pitchFamily="34" charset="0"/>
                <a:ea typeface="新細明體" panose="02020500000000000000" pitchFamily="18" charset="-120"/>
              </a:rPr>
              <a:t>件失智迷途個案，他說，「尋找失智症</a:t>
            </a:r>
            <a:r>
              <a:rPr lang="zh-TW" altLang="en-US" sz="1600" b="1" dirty="0">
                <a:solidFill>
                  <a:srgbClr val="FF0000"/>
                </a:solidFill>
                <a:latin typeface="Tahoma" panose="020B0604030504040204" pitchFamily="34" charset="0"/>
                <a:ea typeface="新細明體" panose="02020500000000000000" pitchFamily="18" charset="-120"/>
              </a:rPr>
              <a:t>患者</a:t>
            </a:r>
            <a:r>
              <a:rPr lang="zh-TW" altLang="en-US" sz="1600" b="1" dirty="0">
                <a:solidFill>
                  <a:srgbClr val="FF0000"/>
                </a:solidFill>
                <a:highlight>
                  <a:srgbClr val="FFFF00"/>
                </a:highlight>
                <a:latin typeface="Tahoma" panose="020B0604030504040204" pitchFamily="34" charset="0"/>
                <a:ea typeface="新細明體" panose="02020500000000000000" pitchFamily="18" charset="-120"/>
              </a:rPr>
              <a:t>難度比找登山遇難者、浮屍還要</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難。</a:t>
            </a:r>
            <a:r>
              <a:rPr lang="zh-TW" altLang="en-US" sz="1600" b="1" dirty="0">
                <a:solidFill>
                  <a:srgbClr val="003399"/>
                </a:solidFill>
                <a:latin typeface="Tahoma" panose="020B0604030504040204" pitchFamily="34" charset="0"/>
                <a:ea typeface="新細明體" panose="02020500000000000000" pitchFamily="18" charset="-120"/>
              </a:rPr>
              <a:t>」，因為</a:t>
            </a:r>
            <a:r>
              <a:rPr lang="zh-TW" altLang="en-US" sz="1600" b="1" dirty="0">
                <a:solidFill>
                  <a:srgbClr val="C00000"/>
                </a:solidFill>
                <a:highlight>
                  <a:srgbClr val="FFFF00"/>
                </a:highlight>
                <a:latin typeface="Tahoma" panose="020B0604030504040204" pitchFamily="34" charset="0"/>
                <a:ea typeface="新細明體" panose="02020500000000000000" pitchFamily="18" charset="-120"/>
              </a:rPr>
              <a:t>難以用常理判斷失智症患者行走路徑</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，體力好的失智症患者可能爬進狹窄的防火巷，或躺在雜物堆、野外林間草叢，形跡詭異，以致常被聯想「被魔神仔抓走」。</a:t>
            </a:r>
          </a:p>
          <a:p>
            <a:pPr>
              <a:buNone/>
            </a:pPr>
            <a:br>
              <a:rPr lang="zh-TW" altLang="en-US" sz="1600" b="1" dirty="0">
                <a:solidFill>
                  <a:srgbClr val="003399"/>
                </a:solidFill>
                <a:latin typeface="Tahoma" panose="020B0604030504040204" pitchFamily="34" charset="0"/>
                <a:ea typeface="新細明體" panose="02020500000000000000" pitchFamily="18" charset="-120"/>
              </a:rPr>
            </a:br>
            <a:r>
              <a:rPr lang="zh-TW" altLang="en-US" sz="16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為了縮短尋獲時間</a:t>
            </a:r>
            <a:r>
              <a:rPr lang="zh-TW" altLang="en-US" sz="1600" b="1" dirty="0">
                <a:solidFill>
                  <a:srgbClr val="003399"/>
                </a:solidFill>
                <a:latin typeface="Tahoma" panose="020B0604030504040204" pitchFamily="34" charset="0"/>
                <a:ea typeface="新細明體" panose="02020500000000000000" pitchFamily="18" charset="-120"/>
              </a:rPr>
              <a:t>，許祖寧指出，這一兩年來，</a:t>
            </a:r>
            <a:r>
              <a:rPr lang="zh-TW" altLang="en-US" sz="1600" b="1" dirty="0">
                <a:solidFill>
                  <a:srgbClr val="C00000"/>
                </a:solidFill>
                <a:latin typeface="Tahoma" panose="020B0604030504040204" pitchFamily="34" charset="0"/>
                <a:ea typeface="新細明體" panose="02020500000000000000" pitchFamily="18" charset="-120"/>
              </a:rPr>
              <a:t>以</a:t>
            </a:r>
            <a:r>
              <a:rPr lang="zh-TW" altLang="en-US" sz="1600" b="1" dirty="0">
                <a:solidFill>
                  <a:srgbClr val="C00000"/>
                </a:solidFill>
                <a:highlight>
                  <a:srgbClr val="FFFF00"/>
                </a:highlight>
                <a:latin typeface="Tahoma" panose="020B0604030504040204" pitchFamily="34" charset="0"/>
                <a:ea typeface="新細明體" panose="02020500000000000000" pitchFamily="18" charset="-120"/>
              </a:rPr>
              <a:t>空拍機作為協尋工具</a:t>
            </a:r>
            <a:r>
              <a:rPr lang="zh-TW" altLang="en-US" sz="1600" b="1" dirty="0">
                <a:solidFill>
                  <a:srgbClr val="C00000"/>
                </a:solidFill>
                <a:latin typeface="Tahoma" panose="020B0604030504040204" pitchFamily="34" charset="0"/>
                <a:ea typeface="新細明體" panose="02020500000000000000" pitchFamily="18" charset="-120"/>
              </a:rPr>
              <a:t>，</a:t>
            </a:r>
            <a:r>
              <a:rPr lang="zh-TW" altLang="en-US" sz="1600" b="1" dirty="0">
                <a:solidFill>
                  <a:srgbClr val="003399"/>
                </a:solidFill>
                <a:latin typeface="Tahoma" panose="020B0604030504040204" pitchFamily="34" charset="0"/>
                <a:ea typeface="新細明體" panose="02020500000000000000" pitchFamily="18" charset="-120"/>
              </a:rPr>
              <a:t>大幅提高成功機率，以前平均花上</a:t>
            </a:r>
            <a:r>
              <a:rPr lang="en-US" altLang="zh-TW" sz="1600" b="1" dirty="0">
                <a:solidFill>
                  <a:srgbClr val="003399"/>
                </a:solidFill>
                <a:latin typeface="Tahoma" panose="020B0604030504040204" pitchFamily="34" charset="0"/>
                <a:ea typeface="新細明體" panose="02020500000000000000" pitchFamily="18" charset="-120"/>
              </a:rPr>
              <a:t>5</a:t>
            </a:r>
            <a:r>
              <a:rPr lang="zh-TW" altLang="en-US" sz="1600" b="1" dirty="0">
                <a:solidFill>
                  <a:srgbClr val="003399"/>
                </a:solidFill>
                <a:latin typeface="Tahoma" panose="020B0604030504040204" pitchFamily="34" charset="0"/>
                <a:ea typeface="新細明體" panose="02020500000000000000" pitchFamily="18" charset="-120"/>
              </a:rPr>
              <a:t>、</a:t>
            </a:r>
            <a:r>
              <a:rPr lang="en-US" altLang="zh-TW" sz="1600" b="1" dirty="0">
                <a:solidFill>
                  <a:srgbClr val="003399"/>
                </a:solidFill>
                <a:latin typeface="Tahoma" panose="020B0604030504040204" pitchFamily="34" charset="0"/>
                <a:ea typeface="新細明體" panose="02020500000000000000" pitchFamily="18" charset="-120"/>
              </a:rPr>
              <a:t>6</a:t>
            </a:r>
            <a:r>
              <a:rPr lang="zh-TW" altLang="en-US" sz="1600" b="1" dirty="0">
                <a:solidFill>
                  <a:srgbClr val="003399"/>
                </a:solidFill>
                <a:latin typeface="Tahoma" panose="020B0604030504040204" pitchFamily="34" charset="0"/>
                <a:ea typeface="新細明體" panose="02020500000000000000" pitchFamily="18" charset="-120"/>
              </a:rPr>
              <a:t>天找到人，縮短到</a:t>
            </a:r>
            <a:r>
              <a:rPr lang="en-US" altLang="zh-TW" sz="1600" b="1" dirty="0">
                <a:solidFill>
                  <a:srgbClr val="003399"/>
                </a:solidFill>
                <a:latin typeface="Tahoma" panose="020B0604030504040204" pitchFamily="34" charset="0"/>
                <a:ea typeface="新細明體" panose="02020500000000000000" pitchFamily="18" charset="-120"/>
              </a:rPr>
              <a:t>3</a:t>
            </a:r>
            <a:r>
              <a:rPr lang="zh-TW" altLang="en-US" sz="1600" b="1" dirty="0">
                <a:solidFill>
                  <a:srgbClr val="003399"/>
                </a:solidFill>
                <a:latin typeface="Tahoma" panose="020B0604030504040204" pitchFamily="34" charset="0"/>
                <a:ea typeface="新細明體" panose="02020500000000000000" pitchFamily="18" charset="-120"/>
              </a:rPr>
              <a:t>天，甚至</a:t>
            </a:r>
            <a:r>
              <a:rPr lang="en-US" altLang="zh-TW" sz="1600" b="1" dirty="0">
                <a:solidFill>
                  <a:srgbClr val="003399"/>
                </a:solidFill>
                <a:latin typeface="Tahoma" panose="020B0604030504040204" pitchFamily="34" charset="0"/>
                <a:ea typeface="新細明體" panose="02020500000000000000" pitchFamily="18" charset="-120"/>
              </a:rPr>
              <a:t>1</a:t>
            </a:r>
            <a:r>
              <a:rPr lang="zh-TW" altLang="en-US" sz="1600" b="1" dirty="0">
                <a:solidFill>
                  <a:srgbClr val="003399"/>
                </a:solidFill>
                <a:latin typeface="Tahoma" panose="020B0604030504040204" pitchFamily="34" charset="0"/>
                <a:ea typeface="新細明體" panose="02020500000000000000" pitchFamily="18" charset="-120"/>
              </a:rPr>
              <a:t>天內，但令人難過的是，能夠平安返家的機率</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不到一半，大部分只能找到屍體</a:t>
            </a:r>
            <a:r>
              <a:rPr lang="zh-TW" altLang="en-US" sz="1600" b="1" dirty="0">
                <a:solidFill>
                  <a:srgbClr val="003399"/>
                </a:solidFill>
                <a:latin typeface="Tahoma" panose="020B0604030504040204" pitchFamily="34" charset="0"/>
                <a:ea typeface="新細明體" panose="02020500000000000000" pitchFamily="18" charset="-120"/>
              </a:rPr>
              <a:t>。</a:t>
            </a:r>
          </a:p>
        </p:txBody>
      </p:sp>
      <p:pic>
        <p:nvPicPr>
          <p:cNvPr id="2" name="Picture 2" descr="失智走失人數 製表／陳雨鑫">
            <a:extLst>
              <a:ext uri="{FF2B5EF4-FFF2-40B4-BE49-F238E27FC236}">
                <a16:creationId xmlns:a16="http://schemas.microsoft.com/office/drawing/2014/main" id="{11B8466C-5B85-C354-175A-27943E728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1300" y="24245"/>
            <a:ext cx="306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9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4EF9BDFC-CD8F-41F9-A2D8-446C092CD0FD}"/>
              </a:ext>
            </a:extLst>
          </p:cNvPr>
          <p:cNvSpPr txBox="1">
            <a:spLocks noChangeArrowheads="1"/>
          </p:cNvSpPr>
          <p:nvPr/>
        </p:nvSpPr>
        <p:spPr bwMode="auto">
          <a:xfrm>
            <a:off x="0" y="-1"/>
            <a:ext cx="11642103"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dirty="0">
                <a:solidFill>
                  <a:schemeClr val="bg1"/>
                </a:solidFill>
                <a:latin typeface="Georgia" panose="02040502050405020303" pitchFamily="18" charset="0"/>
                <a:ea typeface="新細明體" panose="02020500000000000000" pitchFamily="18" charset="-120"/>
              </a:rPr>
              <a:t>    </a:t>
            </a:r>
            <a:r>
              <a:rPr lang="en-US" altLang="zh-TW" b="1" dirty="0">
                <a:solidFill>
                  <a:schemeClr val="bg1"/>
                </a:solidFill>
                <a:latin typeface="Tahoma" panose="020B0604030504040204" pitchFamily="34" charset="0"/>
                <a:ea typeface="新細明體" panose="02020500000000000000" pitchFamily="18" charset="-120"/>
              </a:rPr>
              <a:t> </a:t>
            </a:r>
            <a:endParaRPr lang="zh-TW" altLang="en-US" sz="48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dirty="0">
              <a:solidFill>
                <a:schemeClr val="bg1"/>
              </a:solidFill>
              <a:latin typeface="Georgia" panose="02040502050405020303" pitchFamily="18" charset="0"/>
              <a:ea typeface="華康中黑體" pitchFamily="49" charset="-120"/>
            </a:endParaRPr>
          </a:p>
        </p:txBody>
      </p:sp>
      <p:sp>
        <p:nvSpPr>
          <p:cNvPr id="222211" name="文字方塊 6">
            <a:extLst>
              <a:ext uri="{FF2B5EF4-FFF2-40B4-BE49-F238E27FC236}">
                <a16:creationId xmlns:a16="http://schemas.microsoft.com/office/drawing/2014/main" id="{B72A4427-69DB-4C45-A0CB-03A1C84DD7DF}"/>
              </a:ext>
            </a:extLst>
          </p:cNvPr>
          <p:cNvSpPr txBox="1">
            <a:spLocks noChangeArrowheads="1"/>
          </p:cNvSpPr>
          <p:nvPr/>
        </p:nvSpPr>
        <p:spPr bwMode="auto">
          <a:xfrm>
            <a:off x="110610" y="5538"/>
            <a:ext cx="119707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2800"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ea typeface="新細明體" panose="02020500000000000000" pitchFamily="18" charset="-120"/>
              </a:rPr>
              <a:t>EC 4.0</a:t>
            </a:r>
            <a:r>
              <a:rPr lang="zh-TW" altLang="en-US" sz="1800" dirty="0">
                <a:solidFill>
                  <a:schemeClr val="bg1"/>
                </a:solidFill>
                <a:latin typeface="Tahoma" panose="020B0604030504040204" pitchFamily="34" charset="0"/>
                <a:ea typeface="新細明體" panose="02020500000000000000" pitchFamily="18" charset="-120"/>
              </a:rPr>
              <a:t>有關聯</a:t>
            </a:r>
            <a:r>
              <a:rPr lang="zh-TW" altLang="en-US" sz="1800" b="1" dirty="0">
                <a:solidFill>
                  <a:schemeClr val="bg1"/>
                </a:solidFill>
                <a:latin typeface="Tahoma" panose="020B0604030504040204" pitchFamily="34" charset="0"/>
                <a:ea typeface="新細明體" panose="02020500000000000000" pitchFamily="18" charset="-120"/>
              </a:rPr>
              <a:t>的場景：物聯網   </a:t>
            </a:r>
            <a:r>
              <a:rPr lang="en-US" altLang="zh-TW" sz="1800" b="1" dirty="0">
                <a:solidFill>
                  <a:schemeClr val="bg1"/>
                </a:solidFill>
                <a:latin typeface="Tahoma" panose="020B0604030504040204" pitchFamily="34" charset="0"/>
                <a:ea typeface="新細明體" panose="02020500000000000000" pitchFamily="18" charset="-120"/>
              </a:rPr>
              <a:t>(The Internet of Things, IoT)</a:t>
            </a:r>
            <a:r>
              <a:rPr lang="zh-TW" altLang="en-US" sz="1800" b="1" dirty="0">
                <a:solidFill>
                  <a:schemeClr val="bg1"/>
                </a:solidFill>
                <a:latin typeface="Tahoma" panose="020B0604030504040204" pitchFamily="34" charset="0"/>
                <a:ea typeface="新細明體" panose="02020500000000000000" pitchFamily="18" charset="-120"/>
              </a:rPr>
              <a:t> 應用 </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防水二維碼貼紙 </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ea typeface="新細明體" panose="02020500000000000000" pitchFamily="18" charset="-120"/>
              </a:rPr>
              <a:t>GPS</a:t>
            </a:r>
            <a:r>
              <a:rPr lang="zh-TW" altLang="en-US" sz="1800" b="1" dirty="0">
                <a:solidFill>
                  <a:schemeClr val="bg1"/>
                </a:solidFill>
                <a:latin typeface="Tahoma" panose="020B0604030504040204" pitchFamily="34" charset="0"/>
                <a:ea typeface="新細明體" panose="02020500000000000000" pitchFamily="18" charset="-120"/>
              </a:rPr>
              <a:t>定位鞋協尋失智老人                      民生六大需要之一  </a:t>
            </a:r>
            <a:r>
              <a:rPr lang="en-US" altLang="zh-TW" sz="18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「行」 </a:t>
            </a:r>
            <a:r>
              <a:rPr lang="en-US" altLang="zh-TW" sz="18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「醫」</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222213" name="文字方塊 3">
            <a:extLst>
              <a:ext uri="{FF2B5EF4-FFF2-40B4-BE49-F238E27FC236}">
                <a16:creationId xmlns:a16="http://schemas.microsoft.com/office/drawing/2014/main" id="{8F3C8EC0-F786-4317-887A-6BFDBAB74DB1}"/>
              </a:ext>
            </a:extLst>
          </p:cNvPr>
          <p:cNvSpPr txBox="1">
            <a:spLocks noChangeArrowheads="1"/>
          </p:cNvSpPr>
          <p:nvPr/>
        </p:nvSpPr>
        <p:spPr bwMode="auto">
          <a:xfrm>
            <a:off x="280210" y="772662"/>
            <a:ext cx="9906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dirty="0">
                <a:solidFill>
                  <a:schemeClr val="tx2"/>
                </a:solidFill>
                <a:latin typeface="Tahoma" panose="020B0604030504040204" pitchFamily="34" charset="0"/>
                <a:ea typeface="新細明體" panose="02020500000000000000" pitchFamily="18" charset="-120"/>
              </a:rPr>
              <a:t> </a:t>
            </a:r>
            <a:endParaRPr lang="en-US" altLang="zh-TW" sz="1800" b="1" dirty="0">
              <a:solidFill>
                <a:schemeClr val="tx2"/>
              </a:solidFill>
              <a:latin typeface="Tahoma" panose="020B0604030504040204" pitchFamily="34" charset="0"/>
              <a:ea typeface="新細明體" panose="02020500000000000000" pitchFamily="18" charset="-120"/>
            </a:endParaRPr>
          </a:p>
          <a:p>
            <a:pPr>
              <a:spcBef>
                <a:spcPct val="0"/>
              </a:spcBef>
              <a:buClrTx/>
              <a:buSzTx/>
              <a:buFontTx/>
              <a:buNone/>
            </a:pPr>
            <a:r>
              <a:rPr lang="en-US" altLang="zh-TW" sz="1600" b="1" dirty="0">
                <a:solidFill>
                  <a:srgbClr val="003399"/>
                </a:solidFill>
                <a:latin typeface="Tahoma" panose="020B0604030504040204" pitchFamily="34" charset="0"/>
                <a:ea typeface="新細明體" panose="02020500000000000000" pitchFamily="18" charset="-120"/>
              </a:rPr>
              <a:t>(1221.16) In Japan, Using Tech to Track Residents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with Dementia</a:t>
            </a:r>
          </a:p>
          <a:p>
            <a:pPr>
              <a:spcBef>
                <a:spcPct val="0"/>
              </a:spcBef>
              <a:buClrTx/>
              <a:buSzTx/>
              <a:buNone/>
            </a:pPr>
            <a:r>
              <a:rPr lang="en-US" altLang="zh-TW" sz="1600" b="1" dirty="0">
                <a:solidFill>
                  <a:srgbClr val="003399"/>
                </a:solidFill>
                <a:latin typeface="Tahoma" panose="020B0604030504040204" pitchFamily="34" charset="0"/>
                <a:ea typeface="新細明體" panose="02020500000000000000" pitchFamily="18" charset="-120"/>
              </a:rPr>
              <a:t>(0606.14) </a:t>
            </a:r>
            <a:r>
              <a:rPr lang="zh-TW" altLang="en-US" sz="1600" b="1" dirty="0">
                <a:solidFill>
                  <a:srgbClr val="003399"/>
                </a:solidFill>
                <a:latin typeface="Tahoma" panose="020B0604030504040204" pitchFamily="34" charset="0"/>
                <a:ea typeface="新細明體" panose="02020500000000000000" pitchFamily="18" charset="-120"/>
              </a:rPr>
              <a:t>防失智症患者走丟 日本推</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GPS</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定位鞋</a:t>
            </a:r>
            <a:endParaRPr lang="zh-TW" altLang="zh-TW" sz="1600" b="1" dirty="0">
              <a:solidFill>
                <a:srgbClr val="003399"/>
              </a:solidFill>
              <a:highlight>
                <a:srgbClr val="FFFF00"/>
              </a:highlight>
              <a:latin typeface="Tahoma" panose="020B0604030504040204" pitchFamily="34" charset="0"/>
              <a:ea typeface="新細明體" panose="02020500000000000000" pitchFamily="18" charset="-120"/>
            </a:endParaRPr>
          </a:p>
          <a:p>
            <a:pPr>
              <a:spcBef>
                <a:spcPct val="0"/>
              </a:spcBef>
              <a:buClrTx/>
              <a:buSzTx/>
              <a:buFontTx/>
              <a:buNone/>
            </a:pPr>
            <a:endParaRPr lang="zh-TW" altLang="en-US" sz="1600" b="1" dirty="0">
              <a:solidFill>
                <a:srgbClr val="003399"/>
              </a:solidFill>
              <a:latin typeface="Tahoma" panose="020B0604030504040204" pitchFamily="34" charset="0"/>
              <a:ea typeface="新細明體" panose="02020500000000000000" pitchFamily="18" charset="-120"/>
            </a:endParaRPr>
          </a:p>
        </p:txBody>
      </p:sp>
      <p:sp>
        <p:nvSpPr>
          <p:cNvPr id="222214" name="文字方塊 4">
            <a:extLst>
              <a:ext uri="{FF2B5EF4-FFF2-40B4-BE49-F238E27FC236}">
                <a16:creationId xmlns:a16="http://schemas.microsoft.com/office/drawing/2014/main" id="{8E29F521-DD94-4180-BD69-51BC3710D356}"/>
              </a:ext>
            </a:extLst>
          </p:cNvPr>
          <p:cNvSpPr txBox="1">
            <a:spLocks noChangeArrowheads="1"/>
          </p:cNvSpPr>
          <p:nvPr/>
        </p:nvSpPr>
        <p:spPr bwMode="auto">
          <a:xfrm>
            <a:off x="1947820" y="4485462"/>
            <a:ext cx="11709186"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1600" b="1" dirty="0">
                <a:solidFill>
                  <a:srgbClr val="003399"/>
                </a:solidFill>
                <a:latin typeface="Tahoma" panose="020B0604030504040204" pitchFamily="34" charset="0"/>
                <a:ea typeface="新細明體" panose="02020500000000000000" pitchFamily="18" charset="-120"/>
              </a:rPr>
              <a:t>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 </a:t>
            </a:r>
            <a:endParaRPr lang="en-US" altLang="zh-TW" sz="1800" b="1" dirty="0">
              <a:solidFill>
                <a:srgbClr val="003399"/>
              </a:solidFill>
              <a:highlight>
                <a:srgbClr val="FFFF00"/>
              </a:highlight>
              <a:latin typeface="Tahoma" panose="020B0604030504040204" pitchFamily="34" charset="0"/>
              <a:ea typeface="新細明體" panose="02020500000000000000" pitchFamily="18" charset="-120"/>
            </a:endParaRPr>
          </a:p>
          <a:p>
            <a:pPr>
              <a:spcBef>
                <a:spcPct val="0"/>
              </a:spcBef>
              <a:buClrTx/>
              <a:buSzTx/>
              <a:buFontTx/>
              <a:buNone/>
            </a:pPr>
            <a:endParaRPr lang="en-US" altLang="zh-TW" sz="1800" b="1" dirty="0">
              <a:solidFill>
                <a:srgbClr val="003399"/>
              </a:solidFill>
              <a:highlight>
                <a:srgbClr val="FFFF00"/>
              </a:highlight>
              <a:latin typeface="Tahoma" panose="020B0604030504040204" pitchFamily="34" charset="0"/>
              <a:ea typeface="新細明體" panose="02020500000000000000" pitchFamily="18" charset="-120"/>
            </a:endParaRPr>
          </a:p>
          <a:p>
            <a:pPr>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pic>
        <p:nvPicPr>
          <p:cNvPr id="5" name="Picture 2" descr="An elderly woman walks past an umbrella shop in Tokyo.">
            <a:extLst>
              <a:ext uri="{FF2B5EF4-FFF2-40B4-BE49-F238E27FC236}">
                <a16:creationId xmlns:a16="http://schemas.microsoft.com/office/drawing/2014/main" id="{9C5550C8-5900-7DA4-1889-7D1CED6E7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76" y="1578645"/>
            <a:ext cx="1995427" cy="150081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1B38F2D-7291-7011-A0AC-031DB0D9ACF1}"/>
              </a:ext>
            </a:extLst>
          </p:cNvPr>
          <p:cNvSpPr txBox="1"/>
          <p:nvPr/>
        </p:nvSpPr>
        <p:spPr>
          <a:xfrm>
            <a:off x="2498104" y="2146360"/>
            <a:ext cx="5663476" cy="584775"/>
          </a:xfrm>
          <a:prstGeom prst="rect">
            <a:avLst/>
          </a:prstGeom>
          <a:noFill/>
        </p:spPr>
        <p:txBody>
          <a:bodyPr wrap="square" rtlCol="0">
            <a:spAutoFit/>
          </a:bodyPr>
          <a:lstStyle/>
          <a:p>
            <a:r>
              <a:rPr lang="en-US" altLang="zh-TW" sz="1600" b="1" dirty="0">
                <a:solidFill>
                  <a:srgbClr val="003399"/>
                </a:solidFill>
                <a:latin typeface="Tahoma" panose="020B0604030504040204" pitchFamily="34" charset="0"/>
                <a:ea typeface="新細明體" panose="02020500000000000000" pitchFamily="18" charset="-120"/>
              </a:rPr>
              <a:t>An elderly woman walks past an umbrella shop in Tokyo.</a:t>
            </a:r>
            <a:r>
              <a:rPr lang="zh-TW" altLang="en-US" sz="1600" b="1" dirty="0">
                <a:solidFill>
                  <a:srgbClr val="003399"/>
                </a:solidFill>
                <a:latin typeface="Tahoma" panose="020B0604030504040204" pitchFamily="34" charset="0"/>
                <a:ea typeface="新細明體" panose="02020500000000000000" pitchFamily="18" charset="-120"/>
              </a:rPr>
              <a:t>一位老婦人走過東京的</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一家雨傘店</a:t>
            </a:r>
            <a:r>
              <a:rPr lang="zh-TW" altLang="en-US" sz="1600" b="1" dirty="0">
                <a:solidFill>
                  <a:srgbClr val="003399"/>
                </a:solidFill>
                <a:latin typeface="Tahoma" panose="020B0604030504040204" pitchFamily="34" charset="0"/>
                <a:ea typeface="新細明體" panose="02020500000000000000" pitchFamily="18" charset="-120"/>
              </a:rPr>
              <a:t>。</a:t>
            </a:r>
          </a:p>
        </p:txBody>
      </p:sp>
      <p:sp>
        <p:nvSpPr>
          <p:cNvPr id="8" name="文字方塊 7">
            <a:extLst>
              <a:ext uri="{FF2B5EF4-FFF2-40B4-BE49-F238E27FC236}">
                <a16:creationId xmlns:a16="http://schemas.microsoft.com/office/drawing/2014/main" id="{528A95A4-1C4C-7418-6471-550C769B33DB}"/>
              </a:ext>
            </a:extLst>
          </p:cNvPr>
          <p:cNvSpPr txBox="1"/>
          <p:nvPr/>
        </p:nvSpPr>
        <p:spPr>
          <a:xfrm>
            <a:off x="346197" y="3028561"/>
            <a:ext cx="11499603" cy="3816429"/>
          </a:xfrm>
          <a:prstGeom prst="rect">
            <a:avLst/>
          </a:prstGeom>
          <a:noFill/>
        </p:spPr>
        <p:txBody>
          <a:bodyPr wrap="square" rtlCol="0">
            <a:spAutoFit/>
          </a:bodyPr>
          <a:lstStyle/>
          <a:p>
            <a:r>
              <a:rPr lang="en-US" altLang="zh-TW" sz="1500" dirty="0">
                <a:effectLst/>
              </a:rPr>
              <a:t>In 2015, a record 12,208 Japanese people </a:t>
            </a:r>
            <a:r>
              <a:rPr lang="en-US" altLang="zh-TW" sz="1500" dirty="0">
                <a:effectLst/>
                <a:highlight>
                  <a:srgbClr val="FFFF00"/>
                </a:highlight>
              </a:rPr>
              <a:t>with dementia were reported missing. </a:t>
            </a:r>
            <a:r>
              <a:rPr lang="en-US" altLang="zh-TW" sz="1500" dirty="0">
                <a:effectLst/>
              </a:rPr>
              <a:t>While most who wandered off were found, around 500 were eventually discovered deceased. Today there are approximately five million people who suffer from dementia in Japan, a number estimated to jump to seven million, or one in five people over the age of 65, by 2025.</a:t>
            </a:r>
          </a:p>
          <a:p>
            <a:r>
              <a:rPr lang="en-US" altLang="zh-TW" sz="1500" b="1" dirty="0">
                <a:solidFill>
                  <a:srgbClr val="003399"/>
                </a:solidFill>
                <a:latin typeface="Tahoma" panose="020B0604030504040204" pitchFamily="34" charset="0"/>
                <a:ea typeface="新細明體" panose="02020500000000000000" pitchFamily="18" charset="-120"/>
              </a:rPr>
              <a:t>      </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2015 </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年，日本有 </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12,208 </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名癡呆症患者失踪，創歷史新高。 </a:t>
            </a:r>
            <a:r>
              <a:rPr lang="zh-TW" altLang="en-US" sz="1500" b="1" dirty="0">
                <a:solidFill>
                  <a:srgbClr val="003399"/>
                </a:solidFill>
                <a:latin typeface="Tahoma" panose="020B0604030504040204" pitchFamily="34" charset="0"/>
                <a:ea typeface="新細明體" panose="02020500000000000000" pitchFamily="18" charset="-120"/>
              </a:rPr>
              <a:t>雖然大多數失蹤者都被發現，但最終發現約有 </a:t>
            </a:r>
            <a:r>
              <a:rPr lang="en-US" altLang="zh-TW" sz="1500" b="1" dirty="0">
                <a:solidFill>
                  <a:srgbClr val="003399"/>
                </a:solidFill>
                <a:latin typeface="Tahoma" panose="020B0604030504040204" pitchFamily="34" charset="0"/>
                <a:ea typeface="新細明體" panose="02020500000000000000" pitchFamily="18" charset="-120"/>
              </a:rPr>
              <a:t>500 </a:t>
            </a:r>
            <a:r>
              <a:rPr lang="zh-TW" altLang="en-US" sz="1500" b="1" dirty="0">
                <a:solidFill>
                  <a:srgbClr val="003399"/>
                </a:solidFill>
                <a:latin typeface="Tahoma" panose="020B0604030504040204" pitchFamily="34" charset="0"/>
                <a:ea typeface="新細明體" panose="02020500000000000000" pitchFamily="18" charset="-120"/>
              </a:rPr>
              <a:t>人死亡。 目前，日本</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約有 </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500 </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萬人患有失智症</a:t>
            </a:r>
            <a:r>
              <a:rPr lang="zh-TW" altLang="en-US" sz="1500" b="1" dirty="0">
                <a:solidFill>
                  <a:srgbClr val="003399"/>
                </a:solidFill>
                <a:latin typeface="Tahoma" panose="020B0604030504040204" pitchFamily="34" charset="0"/>
                <a:ea typeface="新細明體" panose="02020500000000000000" pitchFamily="18" charset="-120"/>
              </a:rPr>
              <a:t>，預計到 </a:t>
            </a:r>
            <a:r>
              <a:rPr lang="en-US" altLang="zh-TW" sz="1500" b="1" dirty="0">
                <a:solidFill>
                  <a:srgbClr val="003399"/>
                </a:solidFill>
                <a:latin typeface="Tahoma" panose="020B0604030504040204" pitchFamily="34" charset="0"/>
                <a:ea typeface="新細明體" panose="02020500000000000000" pitchFamily="18" charset="-120"/>
              </a:rPr>
              <a:t>2025 </a:t>
            </a:r>
            <a:r>
              <a:rPr lang="zh-TW" altLang="en-US" sz="1500" b="1" dirty="0">
                <a:solidFill>
                  <a:srgbClr val="003399"/>
                </a:solidFill>
                <a:latin typeface="Tahoma" panose="020B0604030504040204" pitchFamily="34" charset="0"/>
                <a:ea typeface="新細明體" panose="02020500000000000000" pitchFamily="18" charset="-120"/>
              </a:rPr>
              <a:t>年，</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這一數字將躍升至 </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700 </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萬人，即 </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65 </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歲以上人口中的五分之一</a:t>
            </a:r>
            <a:r>
              <a:rPr lang="zh-TW" altLang="en-US" sz="1500" b="1" dirty="0">
                <a:solidFill>
                  <a:srgbClr val="003399"/>
                </a:solidFill>
                <a:latin typeface="Tahoma" panose="020B0604030504040204" pitchFamily="34" charset="0"/>
                <a:ea typeface="新細明體" panose="02020500000000000000" pitchFamily="18" charset="-120"/>
              </a:rPr>
              <a:t>。</a:t>
            </a:r>
            <a:br>
              <a:rPr lang="en-US" altLang="zh-TW" sz="1500" b="1" dirty="0">
                <a:solidFill>
                  <a:srgbClr val="003399"/>
                </a:solidFill>
                <a:latin typeface="Tahoma" panose="020B0604030504040204" pitchFamily="34" charset="0"/>
                <a:ea typeface="新細明體" panose="02020500000000000000" pitchFamily="18" charset="-120"/>
              </a:rPr>
            </a:br>
            <a:endParaRPr lang="en-US" altLang="zh-TW" sz="1500" b="1" dirty="0">
              <a:solidFill>
                <a:srgbClr val="003399"/>
              </a:solidFill>
              <a:latin typeface="Tahoma" panose="020B0604030504040204" pitchFamily="34" charset="0"/>
              <a:ea typeface="新細明體" panose="02020500000000000000" pitchFamily="18" charset="-120"/>
            </a:endParaRPr>
          </a:p>
          <a:p>
            <a:r>
              <a:rPr lang="en-US" altLang="zh-TW" sz="1500" dirty="0">
                <a:effectLst/>
              </a:rPr>
              <a:t>This month, the city of </a:t>
            </a:r>
            <a:r>
              <a:rPr lang="en-US" altLang="zh-TW" sz="1500" dirty="0" err="1">
                <a:effectLst/>
              </a:rPr>
              <a:t>Iruma</a:t>
            </a:r>
            <a:r>
              <a:rPr lang="en-US" altLang="zh-TW" sz="1500" dirty="0">
                <a:effectLst/>
              </a:rPr>
              <a:t>, north of Tokyo, </a:t>
            </a:r>
            <a:r>
              <a:rPr lang="en-US" altLang="zh-TW" sz="1500" dirty="0">
                <a:effectLst/>
                <a:highlight>
                  <a:srgbClr val="FFFF00"/>
                </a:highlight>
              </a:rPr>
              <a:t>launched a free service to help find residents who have strayed</a:t>
            </a:r>
            <a:r>
              <a:rPr lang="en-US" altLang="zh-TW" sz="1500" dirty="0">
                <a:effectLst/>
              </a:rPr>
              <a:t>. A local company developed </a:t>
            </a:r>
            <a:r>
              <a:rPr lang="en-US" altLang="zh-TW" sz="1500" dirty="0">
                <a:effectLst/>
                <a:highlight>
                  <a:srgbClr val="FFFF00"/>
                </a:highlight>
              </a:rPr>
              <a:t>one-inch waterproof QR code stickers </a:t>
            </a:r>
            <a:r>
              <a:rPr lang="en-US" altLang="zh-TW" sz="1500" dirty="0">
                <a:effectLst/>
              </a:rPr>
              <a:t>that can be </a:t>
            </a:r>
            <a:r>
              <a:rPr lang="en-US" altLang="zh-TW" sz="1500" dirty="0">
                <a:effectLst/>
                <a:highlight>
                  <a:srgbClr val="FFFF00"/>
                </a:highlight>
              </a:rPr>
              <a:t>affixed to a person’s fingernails or toenails</a:t>
            </a:r>
            <a:r>
              <a:rPr lang="en-US" altLang="zh-TW" sz="1500" dirty="0">
                <a:effectLst/>
              </a:rPr>
              <a:t>. The stickers last about two weeks before deteriorating. The idea is that if a person is </a:t>
            </a:r>
            <a:r>
              <a:rPr lang="en-US" altLang="zh-TW" sz="1500" dirty="0">
                <a:effectLst/>
                <a:highlight>
                  <a:srgbClr val="FFFF00"/>
                </a:highlight>
              </a:rPr>
              <a:t>dis</a:t>
            </a:r>
            <a:r>
              <a:rPr lang="en-US" altLang="zh-TW" sz="1500" dirty="0">
                <a:effectLst/>
              </a:rPr>
              <a:t>oriented and lost, police can easily obtain their personal information, such as an address and telephone number, by scanning the sticker’s code.</a:t>
            </a:r>
            <a:r>
              <a:rPr lang="en-US" altLang="zh-TW" sz="1500" b="1" dirty="0">
                <a:solidFill>
                  <a:srgbClr val="003399"/>
                </a:solidFill>
                <a:latin typeface="Tahoma" panose="020B0604030504040204" pitchFamily="34" charset="0"/>
                <a:ea typeface="新細明體" panose="02020500000000000000" pitchFamily="18" charset="-120"/>
              </a:rPr>
              <a:t>                                                                                                                                                                </a:t>
            </a:r>
            <a:r>
              <a:rPr lang="zh-TW" altLang="en-US" sz="1500" b="1" dirty="0">
                <a:solidFill>
                  <a:srgbClr val="003399"/>
                </a:solidFill>
                <a:latin typeface="Tahoma" panose="020B0604030504040204" pitchFamily="34" charset="0"/>
                <a:ea typeface="新細明體" panose="02020500000000000000" pitchFamily="18" charset="-120"/>
              </a:rPr>
              <a:t>   </a:t>
            </a:r>
            <a:endParaRPr lang="en-US" altLang="zh-TW" sz="1500" b="1" dirty="0">
              <a:solidFill>
                <a:srgbClr val="003399"/>
              </a:solidFill>
              <a:latin typeface="Tahoma" panose="020B0604030504040204" pitchFamily="34" charset="0"/>
              <a:ea typeface="新細明體" panose="02020500000000000000" pitchFamily="18" charset="-120"/>
            </a:endParaRPr>
          </a:p>
          <a:p>
            <a:r>
              <a:rPr lang="zh-TW" altLang="en-US" sz="1500" b="1" dirty="0">
                <a:solidFill>
                  <a:srgbClr val="003399"/>
                </a:solidFill>
                <a:latin typeface="Tahoma" panose="020B0604030504040204" pitchFamily="34" charset="0"/>
                <a:ea typeface="新細明體" panose="02020500000000000000" pitchFamily="18" charset="-120"/>
              </a:rPr>
              <a:t>       </a:t>
            </a:r>
            <a:r>
              <a:rPr lang="en-US" altLang="zh-TW" sz="1500" b="1" dirty="0">
                <a:solidFill>
                  <a:srgbClr val="003399"/>
                </a:solidFill>
                <a:latin typeface="Tahoma" panose="020B0604030504040204" pitchFamily="34" charset="0"/>
                <a:ea typeface="新細明體" panose="02020500000000000000" pitchFamily="18" charset="-120"/>
              </a:rPr>
              <a:t>2015 </a:t>
            </a:r>
            <a:r>
              <a:rPr lang="zh-TW" altLang="en-US" sz="1500" b="1" dirty="0">
                <a:solidFill>
                  <a:srgbClr val="003399"/>
                </a:solidFill>
                <a:latin typeface="Tahoma" panose="020B0604030504040204" pitchFamily="34" charset="0"/>
                <a:ea typeface="新細明體" panose="02020500000000000000" pitchFamily="18" charset="-120"/>
              </a:rPr>
              <a:t>年</a:t>
            </a:r>
            <a:r>
              <a:rPr lang="en-US" altLang="zh-TW" sz="1500" b="1" dirty="0">
                <a:solidFill>
                  <a:srgbClr val="003399"/>
                </a:solidFill>
                <a:latin typeface="Tahoma" panose="020B0604030504040204" pitchFamily="34" charset="0"/>
                <a:ea typeface="新細明體" panose="02020500000000000000" pitchFamily="18" charset="-120"/>
              </a:rPr>
              <a:t>12</a:t>
            </a:r>
            <a:r>
              <a:rPr lang="zh-TW" altLang="en-US" sz="1500" b="1" dirty="0">
                <a:solidFill>
                  <a:srgbClr val="003399"/>
                </a:solidFill>
                <a:latin typeface="Tahoma" panose="020B0604030504040204" pitchFamily="34" charset="0"/>
                <a:ea typeface="新細明體" panose="02020500000000000000" pitchFamily="18" charset="-120"/>
              </a:rPr>
              <a:t>月，東京北部的</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入間市</a:t>
            </a:r>
            <a:r>
              <a:rPr lang="en-US" altLang="zh-TW" sz="1500" b="1" dirty="0">
                <a:solidFill>
                  <a:srgbClr val="003399"/>
                </a:solidFill>
                <a:highlight>
                  <a:srgbClr val="FFFF00"/>
                </a:highlight>
                <a:latin typeface="Tahoma" panose="020B0604030504040204" pitchFamily="34" charset="0"/>
                <a:ea typeface="新細明體" panose="02020500000000000000" pitchFamily="18" charset="-120"/>
              </a:rPr>
              <a:t>(</a:t>
            </a:r>
            <a:r>
              <a:rPr lang="ja-JP" altLang="en-US" sz="1500" b="0" i="0" dirty="0">
                <a:solidFill>
                  <a:srgbClr val="4D5156"/>
                </a:solidFill>
                <a:effectLst/>
                <a:highlight>
                  <a:srgbClr val="FFFF00"/>
                </a:highlight>
                <a:latin typeface="arial" panose="020B0604020202020204" pitchFamily="34" charset="0"/>
              </a:rPr>
              <a:t>いるまし</a:t>
            </a:r>
            <a:r>
              <a:rPr lang="en-US" altLang="ja-JP" sz="1500" b="0" i="0" dirty="0">
                <a:solidFill>
                  <a:srgbClr val="4D5156"/>
                </a:solidFill>
                <a:effectLst/>
                <a:latin typeface="arial" panose="020B0604020202020204" pitchFamily="34" charset="0"/>
              </a:rPr>
              <a:t>)</a:t>
            </a:r>
            <a:r>
              <a:rPr lang="zh-TW" altLang="en-US" sz="1500" b="1" dirty="0">
                <a:solidFill>
                  <a:srgbClr val="003399"/>
                </a:solidFill>
                <a:latin typeface="Tahoma" panose="020B0604030504040204" pitchFamily="34" charset="0"/>
                <a:ea typeface="新細明體" panose="02020500000000000000" pitchFamily="18" charset="-120"/>
              </a:rPr>
              <a:t>推出了一項</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免費服務，幫助尋找迷路的居民</a:t>
            </a:r>
            <a:r>
              <a:rPr lang="zh-TW" altLang="en-US" sz="1500" b="1" dirty="0">
                <a:solidFill>
                  <a:srgbClr val="003399"/>
                </a:solidFill>
                <a:latin typeface="Tahoma" panose="020B0604030504040204" pitchFamily="34" charset="0"/>
                <a:ea typeface="新細明體" panose="02020500000000000000" pitchFamily="18" charset="-120"/>
              </a:rPr>
              <a:t>。 當地一家公司開發了</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一吋防水二維碼貼紙，可以貼在人的手指甲或腳趾甲上。</a:t>
            </a:r>
            <a:r>
              <a:rPr lang="zh-TW" altLang="en-US" sz="1500" b="1" dirty="0">
                <a:solidFill>
                  <a:srgbClr val="003399"/>
                </a:solidFill>
                <a:latin typeface="Tahoma" panose="020B0604030504040204" pitchFamily="34" charset="0"/>
                <a:ea typeface="新細明體" panose="02020500000000000000" pitchFamily="18" charset="-120"/>
              </a:rPr>
              <a:t> 貼紙可以持續</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大約兩週，然後就會變質</a:t>
            </a:r>
            <a:r>
              <a:rPr lang="zh-TW" altLang="en-US" sz="1500" b="1" dirty="0">
                <a:solidFill>
                  <a:srgbClr val="003399"/>
                </a:solidFill>
                <a:latin typeface="Tahoma" panose="020B0604030504040204" pitchFamily="34" charset="0"/>
                <a:ea typeface="新細明體" panose="02020500000000000000" pitchFamily="18" charset="-120"/>
              </a:rPr>
              <a:t>。這個想法是，如果</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一個人迷失方向和迷路，警察可以通過</a:t>
            </a:r>
            <a:r>
              <a:rPr lang="zh-TW" altLang="en-US" sz="1500" b="1" dirty="0">
                <a:solidFill>
                  <a:srgbClr val="FF0000"/>
                </a:solidFill>
                <a:highlight>
                  <a:srgbClr val="FFFF00"/>
                </a:highlight>
                <a:latin typeface="Tahoma" panose="020B0604030504040204" pitchFamily="34" charset="0"/>
                <a:ea typeface="新細明體" panose="02020500000000000000" pitchFamily="18" charset="-120"/>
              </a:rPr>
              <a:t>掃描貼紙上的代碼</a:t>
            </a:r>
            <a:r>
              <a:rPr lang="zh-TW" altLang="en-US" sz="1500" b="1" dirty="0">
                <a:solidFill>
                  <a:srgbClr val="003399"/>
                </a:solidFill>
                <a:latin typeface="Tahoma" panose="020B0604030504040204" pitchFamily="34" charset="0"/>
                <a:ea typeface="新細明體" panose="02020500000000000000" pitchFamily="18" charset="-120"/>
              </a:rPr>
              <a:t>輕鬆獲取他們的個人信息，例如</a:t>
            </a:r>
            <a:r>
              <a:rPr lang="zh-TW" altLang="en-US" sz="1500" b="1" dirty="0">
                <a:solidFill>
                  <a:srgbClr val="003399"/>
                </a:solidFill>
                <a:highlight>
                  <a:srgbClr val="FFFF00"/>
                </a:highlight>
                <a:latin typeface="Tahoma" panose="020B0604030504040204" pitchFamily="34" charset="0"/>
                <a:ea typeface="新細明體" panose="02020500000000000000" pitchFamily="18" charset="-120"/>
              </a:rPr>
              <a:t>地址和電話號碼。</a:t>
            </a:r>
            <a:endParaRPr lang="en-US" altLang="zh-TW" sz="1500" b="1" dirty="0">
              <a:solidFill>
                <a:srgbClr val="003399"/>
              </a:solidFill>
              <a:highlight>
                <a:srgbClr val="FFFF00"/>
              </a:highlight>
              <a:latin typeface="Tahoma" panose="020B0604030504040204" pitchFamily="34" charset="0"/>
              <a:ea typeface="新細明體" panose="02020500000000000000" pitchFamily="18" charset="-120"/>
            </a:endParaRPr>
          </a:p>
          <a:p>
            <a:endParaRPr lang="en-US" altLang="zh-TW" sz="1500" b="1" dirty="0">
              <a:solidFill>
                <a:srgbClr val="003399"/>
              </a:solidFill>
              <a:highlight>
                <a:srgbClr val="FFFF00"/>
              </a:highlight>
              <a:latin typeface="Tahoma" panose="020B0604030504040204" pitchFamily="34" charset="0"/>
              <a:ea typeface="新細明體" panose="02020500000000000000" pitchFamily="18" charset="-120"/>
            </a:endParaRPr>
          </a:p>
          <a:p>
            <a:r>
              <a:rPr lang="zh-TW" altLang="en-US" sz="1600" dirty="0"/>
              <a:t>        雖然這個案例</a:t>
            </a:r>
            <a:r>
              <a:rPr lang="zh-TW" altLang="en-US" sz="1600" b="1" dirty="0"/>
              <a:t>不是典型的電商交易行為</a:t>
            </a:r>
            <a:r>
              <a:rPr lang="zh-TW" altLang="en-US" sz="1600" dirty="0"/>
              <a:t>，但它清楚體現了 </a:t>
            </a:r>
            <a:r>
              <a:rPr lang="en-US" altLang="zh-TW" sz="1600" b="1" dirty="0"/>
              <a:t>EC 4.0 </a:t>
            </a:r>
            <a:r>
              <a:rPr lang="zh-TW" altLang="en-US" sz="1600" b="1" dirty="0"/>
              <a:t>的核心精神</a:t>
            </a:r>
            <a:r>
              <a:rPr lang="zh-TW" altLang="en-US" sz="1600" dirty="0"/>
              <a:t>：「</a:t>
            </a:r>
            <a:r>
              <a:rPr lang="zh-TW" altLang="en-US" sz="1600" b="1" dirty="0"/>
              <a:t>實體世界數位化 </a:t>
            </a:r>
            <a:r>
              <a:rPr lang="en-US" altLang="zh-TW" sz="1600" b="1" dirty="0"/>
              <a:t>+ </a:t>
            </a:r>
            <a:r>
              <a:rPr lang="zh-TW" altLang="en-US" sz="1600" b="1" dirty="0"/>
              <a:t>智慧連結 </a:t>
            </a:r>
            <a:r>
              <a:rPr lang="en-US" altLang="zh-TW" sz="1600" b="1" dirty="0"/>
              <a:t>+ </a:t>
            </a:r>
            <a:r>
              <a:rPr lang="zh-TW" altLang="en-US" sz="1600" b="1" dirty="0"/>
              <a:t>即時資訊流通 </a:t>
            </a:r>
            <a:r>
              <a:rPr lang="en-US" altLang="zh-TW" sz="1600" b="1" dirty="0"/>
              <a:t>+ </a:t>
            </a:r>
            <a:r>
              <a:rPr lang="zh-TW" altLang="en-US" sz="1600" b="1" dirty="0"/>
              <a:t>人本服務應用</a:t>
            </a:r>
            <a:r>
              <a:rPr lang="zh-TW" altLang="en-US" sz="1600" dirty="0"/>
              <a:t>」</a:t>
            </a:r>
            <a:r>
              <a:rPr lang="zh-TW" altLang="en-US" sz="1600" b="1" dirty="0">
                <a:solidFill>
                  <a:srgbClr val="003399"/>
                </a:solidFill>
                <a:highlight>
                  <a:srgbClr val="FFFF00"/>
                </a:highlight>
                <a:latin typeface="Tahoma" panose="020B0604030504040204" pitchFamily="34" charset="0"/>
              </a:rPr>
              <a:t> </a:t>
            </a:r>
            <a:r>
              <a:rPr lang="zh-TW" altLang="en-US" sz="1600" dirty="0"/>
              <a:t>。</a:t>
            </a:r>
          </a:p>
        </p:txBody>
      </p:sp>
      <p:pic>
        <p:nvPicPr>
          <p:cNvPr id="2" name="Picture 2" descr="圖／翻攝自入間市 臉書">
            <a:extLst>
              <a:ext uri="{FF2B5EF4-FFF2-40B4-BE49-F238E27FC236}">
                <a16:creationId xmlns:a16="http://schemas.microsoft.com/office/drawing/2014/main" id="{EDC04ED5-657C-5025-7372-373131E59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093" y="612333"/>
            <a:ext cx="2813605" cy="158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84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4EF9BDFC-CD8F-41F9-A2D8-446C092CD0FD}"/>
              </a:ext>
            </a:extLst>
          </p:cNvPr>
          <p:cNvSpPr txBox="1">
            <a:spLocks noChangeArrowheads="1"/>
          </p:cNvSpPr>
          <p:nvPr/>
        </p:nvSpPr>
        <p:spPr bwMode="auto">
          <a:xfrm>
            <a:off x="0" y="-1"/>
            <a:ext cx="11885750"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dirty="0">
                <a:solidFill>
                  <a:schemeClr val="bg1"/>
                </a:solidFill>
                <a:latin typeface="Georgia" panose="02040502050405020303" pitchFamily="18" charset="0"/>
                <a:ea typeface="新細明體" panose="02020500000000000000" pitchFamily="18" charset="-120"/>
              </a:rPr>
              <a:t>    </a:t>
            </a:r>
            <a:r>
              <a:rPr lang="en-US" altLang="zh-TW" b="1" dirty="0">
                <a:solidFill>
                  <a:schemeClr val="bg1"/>
                </a:solidFill>
                <a:latin typeface="Tahoma" panose="020B0604030504040204" pitchFamily="34" charset="0"/>
                <a:ea typeface="新細明體" panose="02020500000000000000" pitchFamily="18" charset="-120"/>
              </a:rPr>
              <a:t> </a:t>
            </a:r>
            <a:endParaRPr lang="zh-TW" altLang="en-US" sz="48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dirty="0">
              <a:solidFill>
                <a:schemeClr val="bg1"/>
              </a:solidFill>
              <a:latin typeface="Georgia" panose="02040502050405020303" pitchFamily="18" charset="0"/>
              <a:ea typeface="華康中黑體" pitchFamily="49" charset="-120"/>
            </a:endParaRPr>
          </a:p>
        </p:txBody>
      </p:sp>
      <p:sp>
        <p:nvSpPr>
          <p:cNvPr id="222211" name="文字方塊 6">
            <a:extLst>
              <a:ext uri="{FF2B5EF4-FFF2-40B4-BE49-F238E27FC236}">
                <a16:creationId xmlns:a16="http://schemas.microsoft.com/office/drawing/2014/main" id="{B72A4427-69DB-4C45-A0CB-03A1C84DD7DF}"/>
              </a:ext>
            </a:extLst>
          </p:cNvPr>
          <p:cNvSpPr txBox="1">
            <a:spLocks noChangeArrowheads="1"/>
          </p:cNvSpPr>
          <p:nvPr/>
        </p:nvSpPr>
        <p:spPr bwMode="auto">
          <a:xfrm>
            <a:off x="0" y="62198"/>
            <a:ext cx="12192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2800"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ea typeface="新細明體" panose="02020500000000000000" pitchFamily="18" charset="-120"/>
              </a:rPr>
              <a:t>EC 4.0</a:t>
            </a:r>
            <a:r>
              <a:rPr lang="zh-TW" altLang="en-US" sz="1800" dirty="0">
                <a:solidFill>
                  <a:schemeClr val="bg1"/>
                </a:solidFill>
                <a:latin typeface="Tahoma" panose="020B0604030504040204" pitchFamily="34" charset="0"/>
                <a:ea typeface="新細明體" panose="02020500000000000000" pitchFamily="18" charset="-120"/>
              </a:rPr>
              <a:t>有關聯</a:t>
            </a:r>
            <a:r>
              <a:rPr lang="zh-TW" altLang="en-US" sz="1800" b="1" dirty="0">
                <a:solidFill>
                  <a:schemeClr val="bg1"/>
                </a:solidFill>
                <a:latin typeface="Tahoma" panose="020B0604030504040204" pitchFamily="34" charset="0"/>
                <a:ea typeface="新細明體" panose="02020500000000000000" pitchFamily="18" charset="-120"/>
              </a:rPr>
              <a:t>的場景：物聯網   </a:t>
            </a:r>
            <a:r>
              <a:rPr lang="en-US" altLang="zh-TW" sz="1800" b="1" dirty="0">
                <a:solidFill>
                  <a:schemeClr val="bg1"/>
                </a:solidFill>
                <a:latin typeface="Tahoma" panose="020B0604030504040204" pitchFamily="34" charset="0"/>
                <a:ea typeface="新細明體" panose="02020500000000000000" pitchFamily="18" charset="-120"/>
              </a:rPr>
              <a:t>(The Internet of Things, IoT)</a:t>
            </a:r>
            <a:r>
              <a:rPr lang="zh-TW" altLang="en-US" sz="1800" b="1" dirty="0">
                <a:solidFill>
                  <a:schemeClr val="bg1"/>
                </a:solidFill>
                <a:latin typeface="Tahoma" panose="020B0604030504040204" pitchFamily="34" charset="0"/>
                <a:ea typeface="新細明體" panose="02020500000000000000" pitchFamily="18" charset="-120"/>
              </a:rPr>
              <a:t> 應用 </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防水二維碼貼紙 </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800" b="1" dirty="0">
                <a:solidFill>
                  <a:schemeClr val="bg1"/>
                </a:solidFill>
                <a:latin typeface="Tahoma" panose="020B0604030504040204" pitchFamily="34" charset="0"/>
                <a:ea typeface="新細明體" panose="02020500000000000000" pitchFamily="18" charset="-120"/>
              </a:rPr>
              <a:t>GPS</a:t>
            </a:r>
            <a:r>
              <a:rPr lang="zh-TW" altLang="en-US" sz="1800" b="1" dirty="0">
                <a:solidFill>
                  <a:schemeClr val="bg1"/>
                </a:solidFill>
                <a:latin typeface="Tahoma" panose="020B0604030504040204" pitchFamily="34" charset="0"/>
                <a:ea typeface="新細明體" panose="02020500000000000000" pitchFamily="18" charset="-120"/>
              </a:rPr>
              <a:t>定位鞋協尋失智老人                      民生六大需要之一  </a:t>
            </a:r>
            <a:r>
              <a:rPr lang="en-US" altLang="zh-TW" sz="18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「行」 </a:t>
            </a:r>
            <a:r>
              <a:rPr lang="en-US" altLang="zh-TW" sz="1800" b="1"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「醫」 </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222213" name="文字方塊 3">
            <a:extLst>
              <a:ext uri="{FF2B5EF4-FFF2-40B4-BE49-F238E27FC236}">
                <a16:creationId xmlns:a16="http://schemas.microsoft.com/office/drawing/2014/main" id="{8F3C8EC0-F786-4317-887A-6BFDBAB74DB1}"/>
              </a:ext>
            </a:extLst>
          </p:cNvPr>
          <p:cNvSpPr txBox="1">
            <a:spLocks noChangeArrowheads="1"/>
          </p:cNvSpPr>
          <p:nvPr/>
        </p:nvSpPr>
        <p:spPr bwMode="auto">
          <a:xfrm>
            <a:off x="133148" y="983997"/>
            <a:ext cx="119257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dirty="0">
                <a:solidFill>
                  <a:schemeClr val="tx2"/>
                </a:solidFill>
                <a:latin typeface="Tahoma" panose="020B0604030504040204" pitchFamily="34" charset="0"/>
                <a:ea typeface="新細明體" panose="02020500000000000000" pitchFamily="18" charset="-120"/>
              </a:rPr>
              <a:t> </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(0828.24)  </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二維條碼變指甲貼片 不怕失智症患者走丟</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en-US"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認知症の行方不明者の身元判明へ　爪に「二次元バーコード」を貼り付け</a:t>
            </a:r>
            <a:endParaRPr lang="zh-TW" altLang="en-US" sz="1600" b="1" dirty="0">
              <a:solidFill>
                <a:srgbClr val="003399"/>
              </a:solidFill>
              <a:latin typeface="Tahoma" panose="020B0604030504040204" pitchFamily="34" charset="0"/>
              <a:ea typeface="新細明體" panose="02020500000000000000" pitchFamily="18" charset="-120"/>
            </a:endParaRPr>
          </a:p>
        </p:txBody>
      </p:sp>
      <p:sp>
        <p:nvSpPr>
          <p:cNvPr id="222214" name="文字方塊 4">
            <a:extLst>
              <a:ext uri="{FF2B5EF4-FFF2-40B4-BE49-F238E27FC236}">
                <a16:creationId xmlns:a16="http://schemas.microsoft.com/office/drawing/2014/main" id="{8E29F521-DD94-4180-BD69-51BC3710D356}"/>
              </a:ext>
            </a:extLst>
          </p:cNvPr>
          <p:cNvSpPr txBox="1">
            <a:spLocks noChangeArrowheads="1"/>
          </p:cNvSpPr>
          <p:nvPr/>
        </p:nvSpPr>
        <p:spPr bwMode="auto">
          <a:xfrm>
            <a:off x="1947820" y="4485462"/>
            <a:ext cx="11709186"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1600" b="1" dirty="0">
                <a:solidFill>
                  <a:srgbClr val="003399"/>
                </a:solidFill>
                <a:latin typeface="Tahoma" panose="020B0604030504040204" pitchFamily="34" charset="0"/>
                <a:ea typeface="新細明體" panose="02020500000000000000" pitchFamily="18" charset="-120"/>
              </a:rPr>
              <a:t>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 </a:t>
            </a:r>
            <a:endParaRPr lang="en-US" altLang="zh-TW" sz="1800" b="1" dirty="0">
              <a:solidFill>
                <a:srgbClr val="003399"/>
              </a:solidFill>
              <a:highlight>
                <a:srgbClr val="FFFF00"/>
              </a:highlight>
              <a:latin typeface="Tahoma" panose="020B0604030504040204" pitchFamily="34" charset="0"/>
              <a:ea typeface="新細明體" panose="02020500000000000000" pitchFamily="18" charset="-120"/>
            </a:endParaRPr>
          </a:p>
          <a:p>
            <a:pPr>
              <a:spcBef>
                <a:spcPct val="0"/>
              </a:spcBef>
              <a:buClrTx/>
              <a:buSzTx/>
              <a:buFontTx/>
              <a:buNone/>
            </a:pPr>
            <a:endParaRPr lang="en-US" altLang="zh-TW" sz="1800" b="1" dirty="0">
              <a:solidFill>
                <a:srgbClr val="003399"/>
              </a:solidFill>
              <a:highlight>
                <a:srgbClr val="FFFF00"/>
              </a:highlight>
              <a:latin typeface="Tahoma" panose="020B0604030504040204" pitchFamily="34" charset="0"/>
              <a:ea typeface="新細明體" panose="02020500000000000000" pitchFamily="18" charset="-120"/>
            </a:endParaRPr>
          </a:p>
          <a:p>
            <a:pPr>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8" name="文字方塊 7">
            <a:extLst>
              <a:ext uri="{FF2B5EF4-FFF2-40B4-BE49-F238E27FC236}">
                <a16:creationId xmlns:a16="http://schemas.microsoft.com/office/drawing/2014/main" id="{528A95A4-1C4C-7418-6471-550C769B33DB}"/>
              </a:ext>
            </a:extLst>
          </p:cNvPr>
          <p:cNvSpPr txBox="1"/>
          <p:nvPr/>
        </p:nvSpPr>
        <p:spPr>
          <a:xfrm>
            <a:off x="346198" y="3425164"/>
            <a:ext cx="11499603" cy="323165"/>
          </a:xfrm>
          <a:prstGeom prst="rect">
            <a:avLst/>
          </a:prstGeom>
          <a:noFill/>
        </p:spPr>
        <p:txBody>
          <a:bodyPr wrap="square" rtlCol="0">
            <a:spAutoFit/>
          </a:bodyPr>
          <a:lstStyle/>
          <a:p>
            <a:r>
              <a:rPr lang="zh-TW" altLang="en-US" sz="1500" dirty="0">
                <a:effectLst/>
              </a:rPr>
              <a:t> </a:t>
            </a:r>
            <a:endParaRPr lang="zh-TW" altLang="en-US" sz="1500" b="1" dirty="0">
              <a:solidFill>
                <a:srgbClr val="003399"/>
              </a:solidFill>
              <a:highlight>
                <a:srgbClr val="FFFF00"/>
              </a:highlight>
              <a:latin typeface="Tahoma" panose="020B0604030504040204" pitchFamily="34" charset="0"/>
              <a:ea typeface="新細明體" panose="02020500000000000000" pitchFamily="18" charset="-120"/>
            </a:endParaRPr>
          </a:p>
        </p:txBody>
      </p:sp>
      <p:pic>
        <p:nvPicPr>
          <p:cNvPr id="4" name="圖片 3">
            <a:extLst>
              <a:ext uri="{FF2B5EF4-FFF2-40B4-BE49-F238E27FC236}">
                <a16:creationId xmlns:a16="http://schemas.microsoft.com/office/drawing/2014/main" id="{422735FA-07A0-41C4-A24C-B84BD9A4BA15}"/>
              </a:ext>
            </a:extLst>
          </p:cNvPr>
          <p:cNvPicPr>
            <a:picLocks noChangeAspect="1"/>
          </p:cNvPicPr>
          <p:nvPr/>
        </p:nvPicPr>
        <p:blipFill>
          <a:blip r:embed="rId3"/>
          <a:srcRect l="20841" t="43422" r="41261" b="19174"/>
          <a:stretch/>
        </p:blipFill>
        <p:spPr>
          <a:xfrm>
            <a:off x="760084" y="1630328"/>
            <a:ext cx="1907702" cy="1059092"/>
          </a:xfrm>
          <a:prstGeom prst="rect">
            <a:avLst/>
          </a:prstGeom>
        </p:spPr>
      </p:pic>
      <p:pic>
        <p:nvPicPr>
          <p:cNvPr id="7" name="圖片 6">
            <a:extLst>
              <a:ext uri="{FF2B5EF4-FFF2-40B4-BE49-F238E27FC236}">
                <a16:creationId xmlns:a16="http://schemas.microsoft.com/office/drawing/2014/main" id="{AD106F14-3756-839D-71E1-624C8AE063A0}"/>
              </a:ext>
            </a:extLst>
          </p:cNvPr>
          <p:cNvPicPr>
            <a:picLocks noChangeAspect="1"/>
          </p:cNvPicPr>
          <p:nvPr/>
        </p:nvPicPr>
        <p:blipFill>
          <a:blip r:embed="rId4"/>
          <a:srcRect l="33915" t="44366" r="40796" b="20819"/>
          <a:stretch/>
        </p:blipFill>
        <p:spPr>
          <a:xfrm>
            <a:off x="6562997" y="1630328"/>
            <a:ext cx="1232135" cy="954195"/>
          </a:xfrm>
          <a:prstGeom prst="rect">
            <a:avLst/>
          </a:prstGeom>
        </p:spPr>
      </p:pic>
      <p:pic>
        <p:nvPicPr>
          <p:cNvPr id="9" name="圖片 8">
            <a:extLst>
              <a:ext uri="{FF2B5EF4-FFF2-40B4-BE49-F238E27FC236}">
                <a16:creationId xmlns:a16="http://schemas.microsoft.com/office/drawing/2014/main" id="{2BAFD276-7AB2-2B89-4D07-9117B042EA87}"/>
              </a:ext>
            </a:extLst>
          </p:cNvPr>
          <p:cNvPicPr>
            <a:picLocks noChangeAspect="1"/>
          </p:cNvPicPr>
          <p:nvPr/>
        </p:nvPicPr>
        <p:blipFill>
          <a:blip r:embed="rId5"/>
          <a:srcRect l="20442" t="43304" r="39071" b="16366"/>
          <a:stretch/>
        </p:blipFill>
        <p:spPr>
          <a:xfrm>
            <a:off x="3742412" y="1642982"/>
            <a:ext cx="1702921" cy="954195"/>
          </a:xfrm>
          <a:prstGeom prst="rect">
            <a:avLst/>
          </a:prstGeom>
        </p:spPr>
      </p:pic>
      <p:pic>
        <p:nvPicPr>
          <p:cNvPr id="10" name="圖片 9">
            <a:extLst>
              <a:ext uri="{FF2B5EF4-FFF2-40B4-BE49-F238E27FC236}">
                <a16:creationId xmlns:a16="http://schemas.microsoft.com/office/drawing/2014/main" id="{21987B43-CD07-D584-DE98-5672106C4DAE}"/>
              </a:ext>
            </a:extLst>
          </p:cNvPr>
          <p:cNvPicPr>
            <a:picLocks noChangeAspect="1"/>
          </p:cNvPicPr>
          <p:nvPr/>
        </p:nvPicPr>
        <p:blipFill>
          <a:blip r:embed="rId6"/>
          <a:srcRect l="21372" t="44013" r="39004" b="19763"/>
          <a:stretch/>
        </p:blipFill>
        <p:spPr>
          <a:xfrm>
            <a:off x="8582683" y="1614815"/>
            <a:ext cx="1855553" cy="954195"/>
          </a:xfrm>
          <a:prstGeom prst="rect">
            <a:avLst/>
          </a:prstGeom>
        </p:spPr>
      </p:pic>
      <p:sp>
        <p:nvSpPr>
          <p:cNvPr id="11" name="文字方塊 10">
            <a:extLst>
              <a:ext uri="{FF2B5EF4-FFF2-40B4-BE49-F238E27FC236}">
                <a16:creationId xmlns:a16="http://schemas.microsoft.com/office/drawing/2014/main" id="{E6DDC2FA-8B7B-4AA8-533F-0D31FFFF1118}"/>
              </a:ext>
            </a:extLst>
          </p:cNvPr>
          <p:cNvSpPr txBox="1"/>
          <p:nvPr/>
        </p:nvSpPr>
        <p:spPr>
          <a:xfrm>
            <a:off x="306248" y="3108161"/>
            <a:ext cx="11579502" cy="3339376"/>
          </a:xfrm>
          <a:prstGeom prst="rect">
            <a:avLst/>
          </a:prstGeom>
          <a:noFill/>
        </p:spPr>
        <p:txBody>
          <a:bodyPr wrap="square" rtlCol="0">
            <a:spAutoFit/>
          </a:bodyPr>
          <a:lstStyle/>
          <a:p>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認知症の</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高齢者が行方不明になった時に</a:t>
            </a:r>
            <a:r>
              <a:rPr lang="zh-TW" altLang="zh-TW" sz="15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対応する新しいグッズです</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。弘前市は９月から、爪に二次元バーコードを貼り付け、身元を確認する取り組みを始めます。</a:t>
            </a:r>
          </a:p>
          <a:p>
            <a:r>
              <a:rPr lang="zh-TW" altLang="en-US" sz="1600" dirty="0"/>
              <a:t>       </a:t>
            </a:r>
            <a:r>
              <a:rPr lang="zh-CN" altLang="en-US" sz="1600" dirty="0"/>
              <a:t>這是一項針對</a:t>
            </a:r>
            <a:r>
              <a:rPr lang="zh-CN" altLang="en-US" sz="1600" dirty="0">
                <a:highlight>
                  <a:srgbClr val="FFFF00"/>
                </a:highlight>
              </a:rPr>
              <a:t>失智症高齡者</a:t>
            </a:r>
            <a:r>
              <a:rPr lang="zh-CN" altLang="en-US" sz="1600" dirty="0"/>
              <a:t>走失時</a:t>
            </a:r>
            <a:r>
              <a:rPr lang="zh-CN" altLang="en-US" sz="1600" dirty="0">
                <a:highlight>
                  <a:srgbClr val="FFFF00"/>
                </a:highlight>
              </a:rPr>
              <a:t>的全新對策</a:t>
            </a:r>
            <a:r>
              <a:rPr lang="zh-TW" altLang="en-US" sz="1600" dirty="0">
                <a:highlight>
                  <a:srgbClr val="FFFF00"/>
                </a:highlight>
              </a:rPr>
              <a:t> </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。從</a:t>
            </a:r>
            <a:r>
              <a:rPr lang="en-US"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9</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月開始，</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弘前市將開始一項透過在指甲上貼上二維條碼來確認人們身分的舉措。</a:t>
            </a:r>
            <a:b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br>
            <a:b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b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弘前市が導入するのは、爪に貼り付けるタイプの二次元バーコード「爪Ｑシール」です。このシールを爪に貼り付けた認知症の高齢者が行方不明になった場合、発見した人がスマートフォンで二次元バーコードを読み取ると、３桁の登録番号と市役所の電話番号が表示されます。</a:t>
            </a:r>
            <a:b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br>
            <a:r>
              <a:rPr lang="en-US"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弘前市正在推</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出一種名為</a:t>
            </a:r>
            <a:r>
              <a:rPr lang="en-US"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Nail Q Sticker </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的二維條碼，這是一種可以貼在指甲上的條碼。</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如果指甲上貼有此貼紙的</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失智症老人</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失踪，當找到該人的人用智慧型手機讀取</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二維條碼</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就會顯示三位數的登記號碼和市政府電話號碼。</a:t>
            </a:r>
            <a:endParaRPr lang="en-US"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5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弘前警察署管内では、認知症が疑われる行方不明事案の届け出が、年間５０件程度発生しています。これまではキーホルダーなどに登録番号を表記していましたが、爪に二次元バーコードを貼ることで、身元判明のスピードが格段に上がると期待されます。</a:t>
            </a:r>
          </a:p>
          <a:p>
            <a:r>
              <a:rPr lang="en-US"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在弘前警察署管轄範圍內，</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每年通報約</a:t>
            </a:r>
            <a:r>
              <a:rPr lang="en-US"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50 </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起疑似失智症失蹤人口案件。到目前為止，登記號都寫在鑰匙圈等上</a:t>
            </a:r>
            <a:r>
              <a:rPr lang="zh-TW" altLang="zh-TW" sz="1500" b="1" kern="100" dirty="0">
                <a:effectLst/>
                <a:latin typeface="Calibri" panose="020F0502020204030204" pitchFamily="34" charset="0"/>
                <a:ea typeface="新細明體" panose="02020500000000000000" pitchFamily="18" charset="-120"/>
                <a:cs typeface="Times New Roman" panose="02020603050405020304" pitchFamily="18" charset="0"/>
              </a:rPr>
              <a:t>，但透過將二維條碼貼在指甲上，預計</a:t>
            </a:r>
            <a:r>
              <a:rPr lang="zh-TW" altLang="zh-TW" sz="15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識別速度將顯著提高</a:t>
            </a:r>
            <a:r>
              <a:rPr lang="zh-TW" altLang="zh-TW" sz="15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en-US" dirty="0"/>
          </a:p>
        </p:txBody>
      </p:sp>
    </p:spTree>
    <p:extLst>
      <p:ext uri="{BB962C8B-B14F-4D97-AF65-F5344CB8AC3E}">
        <p14:creationId xmlns:p14="http://schemas.microsoft.com/office/powerpoint/2010/main" val="257206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4EF9BDFC-CD8F-41F9-A2D8-446C092CD0FD}"/>
              </a:ext>
            </a:extLst>
          </p:cNvPr>
          <p:cNvSpPr txBox="1">
            <a:spLocks noChangeArrowheads="1"/>
          </p:cNvSpPr>
          <p:nvPr/>
        </p:nvSpPr>
        <p:spPr bwMode="auto">
          <a:xfrm>
            <a:off x="0" y="0"/>
            <a:ext cx="12192000"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dirty="0">
                <a:solidFill>
                  <a:schemeClr val="bg1"/>
                </a:solidFill>
                <a:latin typeface="Georgia" panose="02040502050405020303" pitchFamily="18" charset="0"/>
                <a:ea typeface="新細明體" panose="02020500000000000000" pitchFamily="18" charset="-120"/>
              </a:rPr>
              <a:t>    </a:t>
            </a:r>
            <a:r>
              <a:rPr lang="en-US" altLang="zh-TW" b="1" dirty="0">
                <a:solidFill>
                  <a:schemeClr val="bg1"/>
                </a:solidFill>
                <a:latin typeface="Tahoma" panose="020B0604030504040204" pitchFamily="34" charset="0"/>
                <a:ea typeface="新細明體" panose="02020500000000000000" pitchFamily="18" charset="-120"/>
              </a:rPr>
              <a:t> </a:t>
            </a:r>
            <a:endParaRPr lang="zh-TW" altLang="en-US" sz="48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dirty="0">
              <a:solidFill>
                <a:schemeClr val="bg1"/>
              </a:solidFill>
              <a:latin typeface="Georgia" panose="02040502050405020303" pitchFamily="18" charset="0"/>
              <a:ea typeface="華康中黑體" pitchFamily="49" charset="-120"/>
            </a:endParaRPr>
          </a:p>
        </p:txBody>
      </p:sp>
      <p:sp>
        <p:nvSpPr>
          <p:cNvPr id="222211" name="文字方塊 6">
            <a:extLst>
              <a:ext uri="{FF2B5EF4-FFF2-40B4-BE49-F238E27FC236}">
                <a16:creationId xmlns:a16="http://schemas.microsoft.com/office/drawing/2014/main" id="{B72A4427-69DB-4C45-A0CB-03A1C84DD7DF}"/>
              </a:ext>
            </a:extLst>
          </p:cNvPr>
          <p:cNvSpPr txBox="1">
            <a:spLocks noChangeArrowheads="1"/>
          </p:cNvSpPr>
          <p:nvPr/>
        </p:nvSpPr>
        <p:spPr bwMode="auto">
          <a:xfrm>
            <a:off x="96252" y="62198"/>
            <a:ext cx="118745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2800"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EC 4.0</a:t>
            </a:r>
            <a:r>
              <a:rPr lang="zh-TW" altLang="en-US" sz="2000" dirty="0">
                <a:solidFill>
                  <a:schemeClr val="bg1"/>
                </a:solidFill>
                <a:latin typeface="Tahoma" panose="020B0604030504040204" pitchFamily="34" charset="0"/>
                <a:ea typeface="新細明體" panose="02020500000000000000" pitchFamily="18" charset="-120"/>
              </a:rPr>
              <a:t>有關聯</a:t>
            </a:r>
            <a:r>
              <a:rPr lang="zh-TW" altLang="en-US" sz="2000" b="1" dirty="0">
                <a:solidFill>
                  <a:schemeClr val="bg1"/>
                </a:solidFill>
                <a:latin typeface="Tahoma" panose="020B0604030504040204" pitchFamily="34" charset="0"/>
                <a:ea typeface="新細明體" panose="02020500000000000000" pitchFamily="18" charset="-120"/>
              </a:rPr>
              <a:t>的場景：物聯網   </a:t>
            </a:r>
            <a:r>
              <a:rPr lang="en-US" altLang="zh-TW" sz="2000" b="1" dirty="0">
                <a:solidFill>
                  <a:schemeClr val="bg1"/>
                </a:solidFill>
                <a:latin typeface="Tahoma" panose="020B0604030504040204" pitchFamily="34" charset="0"/>
                <a:ea typeface="新細明體" panose="02020500000000000000" pitchFamily="18" charset="-120"/>
              </a:rPr>
              <a:t>(The Internet of Things, IoT)</a:t>
            </a:r>
            <a:r>
              <a:rPr lang="zh-TW" altLang="en-US" sz="2000" b="1" dirty="0">
                <a:solidFill>
                  <a:schemeClr val="bg1"/>
                </a:solidFill>
                <a:latin typeface="Tahoma" panose="020B0604030504040204" pitchFamily="34" charset="0"/>
                <a:ea typeface="新細明體" panose="02020500000000000000" pitchFamily="18" charset="-120"/>
              </a:rPr>
              <a:t> 應用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日</a:t>
            </a:r>
            <a:r>
              <a:rPr lang="en-US" altLang="zh-TW" sz="2000" b="1" dirty="0">
                <a:solidFill>
                  <a:schemeClr val="bg1"/>
                </a:solidFill>
                <a:latin typeface="Tahoma" panose="020B0604030504040204" pitchFamily="34" charset="0"/>
                <a:ea typeface="新細明體" panose="02020500000000000000" pitchFamily="18" charset="-120"/>
              </a:rPr>
              <a:t>GPS</a:t>
            </a:r>
            <a:r>
              <a:rPr lang="zh-TW" altLang="en-US" sz="2000" b="1" dirty="0">
                <a:solidFill>
                  <a:schemeClr val="bg1"/>
                </a:solidFill>
                <a:latin typeface="Tahoma" panose="020B0604030504040204" pitchFamily="34" charset="0"/>
                <a:ea typeface="新細明體" panose="02020500000000000000" pitchFamily="18" charset="-120"/>
              </a:rPr>
              <a:t>定位鞋協尋失智老人                      民生六大需要之一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 行 」</a:t>
            </a:r>
            <a:r>
              <a:rPr lang="en-US" altLang="zh-TW" sz="2000" b="1" dirty="0">
                <a:solidFill>
                  <a:schemeClr val="bg1"/>
                </a:solidFill>
                <a:latin typeface="Tahoma" panose="020B0604030504040204" pitchFamily="34" charset="0"/>
                <a:ea typeface="新細明體" panose="02020500000000000000" pitchFamily="18" charset="-120"/>
              </a:rPr>
              <a:t> + </a:t>
            </a:r>
            <a:r>
              <a:rPr lang="zh-TW" altLang="en-US" sz="2000" b="1" dirty="0">
                <a:solidFill>
                  <a:schemeClr val="bg1"/>
                </a:solidFill>
                <a:latin typeface="Tahoma" panose="020B0604030504040204" pitchFamily="34" charset="0"/>
                <a:ea typeface="新細明體" panose="02020500000000000000" pitchFamily="18" charset="-120"/>
              </a:rPr>
              <a:t>「醫」 </a:t>
            </a:r>
          </a:p>
        </p:txBody>
      </p:sp>
      <p:sp>
        <p:nvSpPr>
          <p:cNvPr id="222213" name="文字方塊 3">
            <a:extLst>
              <a:ext uri="{FF2B5EF4-FFF2-40B4-BE49-F238E27FC236}">
                <a16:creationId xmlns:a16="http://schemas.microsoft.com/office/drawing/2014/main" id="{8F3C8EC0-F786-4317-887A-6BFDBAB74DB1}"/>
              </a:ext>
            </a:extLst>
          </p:cNvPr>
          <p:cNvSpPr txBox="1">
            <a:spLocks noChangeArrowheads="1"/>
          </p:cNvSpPr>
          <p:nvPr/>
        </p:nvSpPr>
        <p:spPr bwMode="auto">
          <a:xfrm>
            <a:off x="630216" y="841633"/>
            <a:ext cx="895193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dirty="0">
                <a:solidFill>
                  <a:schemeClr val="tx2"/>
                </a:solidFill>
                <a:latin typeface="Tahoma" panose="020B0604030504040204" pitchFamily="34" charset="0"/>
                <a:ea typeface="新細明體" panose="02020500000000000000" pitchFamily="18" charset="-120"/>
              </a:rPr>
              <a:t> </a:t>
            </a:r>
            <a:endParaRPr lang="en-US" altLang="zh-TW" sz="1800" b="1" dirty="0">
              <a:solidFill>
                <a:schemeClr val="tx2"/>
              </a:solidFill>
              <a:latin typeface="Tahoma" panose="020B0604030504040204" pitchFamily="34" charset="0"/>
              <a:ea typeface="新細明體" panose="02020500000000000000" pitchFamily="18" charset="-120"/>
            </a:endParaRPr>
          </a:p>
          <a:p>
            <a:pPr>
              <a:spcBef>
                <a:spcPct val="0"/>
              </a:spcBef>
              <a:buClrTx/>
              <a:buSzTx/>
              <a:buFontTx/>
              <a:buNone/>
            </a:pPr>
            <a:r>
              <a:rPr lang="en-US" altLang="zh-TW" sz="1600" b="1" dirty="0">
                <a:solidFill>
                  <a:srgbClr val="003399"/>
                </a:solidFill>
                <a:latin typeface="Tahoma" panose="020B0604030504040204" pitchFamily="34" charset="0"/>
                <a:ea typeface="新細明體" panose="02020500000000000000" pitchFamily="18" charset="-120"/>
              </a:rPr>
              <a:t>(1221.16) In Japan, Using Tech to Track Residents with Dementia</a:t>
            </a:r>
          </a:p>
          <a:p>
            <a:pPr>
              <a:spcBef>
                <a:spcPct val="0"/>
              </a:spcBef>
              <a:buClrTx/>
              <a:buSzTx/>
              <a:buNone/>
            </a:pPr>
            <a:r>
              <a:rPr lang="en-US" altLang="zh-TW" sz="1600" b="1" dirty="0">
                <a:solidFill>
                  <a:srgbClr val="003399"/>
                </a:solidFill>
                <a:latin typeface="Tahoma" panose="020B0604030504040204" pitchFamily="34" charset="0"/>
                <a:ea typeface="新細明體" panose="02020500000000000000" pitchFamily="18" charset="-120"/>
              </a:rPr>
              <a:t>(0606.14) </a:t>
            </a:r>
            <a:r>
              <a:rPr lang="zh-TW" altLang="en-US" sz="1600" b="1" dirty="0">
                <a:solidFill>
                  <a:srgbClr val="003399"/>
                </a:solidFill>
                <a:latin typeface="Tahoma" panose="020B0604030504040204" pitchFamily="34" charset="0"/>
                <a:ea typeface="新細明體" panose="02020500000000000000" pitchFamily="18" charset="-120"/>
              </a:rPr>
              <a:t>防失智症患者走丟 日本推</a:t>
            </a:r>
            <a:r>
              <a:rPr lang="en-US" altLang="zh-TW" sz="1600" b="1" dirty="0">
                <a:solidFill>
                  <a:srgbClr val="003399"/>
                </a:solidFill>
                <a:latin typeface="Tahoma" panose="020B0604030504040204" pitchFamily="34" charset="0"/>
                <a:ea typeface="新細明體" panose="02020500000000000000" pitchFamily="18" charset="-120"/>
              </a:rPr>
              <a:t>GPS</a:t>
            </a:r>
            <a:r>
              <a:rPr lang="zh-TW" altLang="en-US" sz="1600" b="1" dirty="0">
                <a:solidFill>
                  <a:srgbClr val="003399"/>
                </a:solidFill>
                <a:latin typeface="Tahoma" panose="020B0604030504040204" pitchFamily="34" charset="0"/>
                <a:ea typeface="新細明體" panose="02020500000000000000" pitchFamily="18" charset="-120"/>
              </a:rPr>
              <a:t>定位鞋</a:t>
            </a:r>
          </a:p>
        </p:txBody>
      </p:sp>
      <p:sp>
        <p:nvSpPr>
          <p:cNvPr id="222214" name="文字方塊 4">
            <a:extLst>
              <a:ext uri="{FF2B5EF4-FFF2-40B4-BE49-F238E27FC236}">
                <a16:creationId xmlns:a16="http://schemas.microsoft.com/office/drawing/2014/main" id="{8E29F521-DD94-4180-BD69-51BC3710D356}"/>
              </a:ext>
            </a:extLst>
          </p:cNvPr>
          <p:cNvSpPr txBox="1">
            <a:spLocks noChangeArrowheads="1"/>
          </p:cNvSpPr>
          <p:nvPr/>
        </p:nvSpPr>
        <p:spPr bwMode="auto">
          <a:xfrm>
            <a:off x="1947820" y="4485462"/>
            <a:ext cx="11709186"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1600" b="1" dirty="0">
                <a:solidFill>
                  <a:srgbClr val="003399"/>
                </a:solidFill>
                <a:latin typeface="Tahoma" panose="020B0604030504040204" pitchFamily="34" charset="0"/>
                <a:ea typeface="新細明體" panose="02020500000000000000" pitchFamily="18" charset="-120"/>
              </a:rPr>
              <a:t>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 </a:t>
            </a:r>
            <a:endParaRPr lang="en-US" altLang="zh-TW" sz="1800" b="1" dirty="0">
              <a:solidFill>
                <a:srgbClr val="003399"/>
              </a:solidFill>
              <a:highlight>
                <a:srgbClr val="FFFF00"/>
              </a:highlight>
              <a:latin typeface="Tahoma" panose="020B0604030504040204" pitchFamily="34" charset="0"/>
              <a:ea typeface="新細明體" panose="02020500000000000000" pitchFamily="18" charset="-120"/>
            </a:endParaRPr>
          </a:p>
          <a:p>
            <a:pPr>
              <a:spcBef>
                <a:spcPct val="0"/>
              </a:spcBef>
              <a:buClrTx/>
              <a:buSzTx/>
              <a:buFontTx/>
              <a:buNone/>
            </a:pPr>
            <a:endParaRPr lang="en-US" altLang="zh-TW" sz="1800" b="1" dirty="0">
              <a:solidFill>
                <a:srgbClr val="003399"/>
              </a:solidFill>
              <a:highlight>
                <a:srgbClr val="FFFF00"/>
              </a:highlight>
              <a:latin typeface="Tahoma" panose="020B0604030504040204" pitchFamily="34" charset="0"/>
              <a:ea typeface="新細明體" panose="02020500000000000000" pitchFamily="18" charset="-120"/>
            </a:endParaRPr>
          </a:p>
          <a:p>
            <a:pPr>
              <a:spcBef>
                <a:spcPct val="0"/>
              </a:spcBef>
              <a:buClrTx/>
              <a:buSzTx/>
              <a:buFontTx/>
              <a:buNone/>
            </a:pP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8" name="文字方塊 7">
            <a:extLst>
              <a:ext uri="{FF2B5EF4-FFF2-40B4-BE49-F238E27FC236}">
                <a16:creationId xmlns:a16="http://schemas.microsoft.com/office/drawing/2014/main" id="{528A95A4-1C4C-7418-6471-550C769B33DB}"/>
              </a:ext>
            </a:extLst>
          </p:cNvPr>
          <p:cNvSpPr txBox="1"/>
          <p:nvPr/>
        </p:nvSpPr>
        <p:spPr>
          <a:xfrm>
            <a:off x="471174" y="1960273"/>
            <a:ext cx="11499603" cy="4893647"/>
          </a:xfrm>
          <a:prstGeom prst="rect">
            <a:avLst/>
          </a:prstGeom>
          <a:noFill/>
        </p:spPr>
        <p:txBody>
          <a:bodyPr wrap="square" rtlCol="0">
            <a:spAutoFit/>
          </a:bodyPr>
          <a:lstStyle/>
          <a:p>
            <a:r>
              <a:rPr lang="en-US" altLang="zh-TW" dirty="0">
                <a:effectLst/>
              </a:rPr>
              <a:t>  </a:t>
            </a:r>
            <a:r>
              <a:rPr lang="en-US" altLang="zh-TW" sz="1600" dirty="0">
                <a:effectLst/>
              </a:rPr>
              <a:t>This might </a:t>
            </a:r>
            <a:r>
              <a:rPr lang="en-US" altLang="zh-TW" sz="1600" dirty="0">
                <a:effectLst/>
                <a:highlight>
                  <a:srgbClr val="FFFF00"/>
                </a:highlight>
              </a:rPr>
              <a:t>sound a little creepy or even dystopian</a:t>
            </a:r>
            <a:r>
              <a:rPr lang="en-US" altLang="zh-TW" sz="1600" dirty="0">
                <a:effectLst/>
              </a:rPr>
              <a:t>, but it’s a practice </a:t>
            </a:r>
            <a:r>
              <a:rPr lang="en-US" altLang="zh-TW" sz="1600" dirty="0">
                <a:effectLst/>
                <a:highlight>
                  <a:srgbClr val="FFFF00"/>
                </a:highlight>
              </a:rPr>
              <a:t>that’s fairly common among this subset of the population</a:t>
            </a:r>
            <a:r>
              <a:rPr lang="en-US" altLang="zh-TW" sz="1600" dirty="0">
                <a:effectLst/>
              </a:rPr>
              <a:t>. Related products, such as shoes equipped with a GPS device that send a family member a message if the wearer leaves a set area, are used in Japan and elsewhere. In North America and Europe, companies have marketed </a:t>
            </a:r>
            <a:r>
              <a:rPr lang="en-US" altLang="zh-TW" sz="1600" dirty="0">
                <a:effectLst/>
                <a:highlight>
                  <a:srgbClr val="FFFF00"/>
                </a:highlight>
              </a:rPr>
              <a:t>wristbands with GPS tracking for people with dementia</a:t>
            </a:r>
            <a:r>
              <a:rPr lang="en-US" altLang="zh-TW" dirty="0">
                <a:effectLst/>
              </a:rPr>
              <a:t>.                                                                                                                                               </a:t>
            </a:r>
          </a:p>
          <a:p>
            <a:r>
              <a:rPr lang="en-US" altLang="zh-TW" sz="16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latin typeface="Tahoma" panose="020B0604030504040204" pitchFamily="34" charset="0"/>
                <a:ea typeface="新細明體" panose="02020500000000000000" pitchFamily="18" charset="-120"/>
              </a:rPr>
              <a:t>這可能聽起來有點令人毛骨悚然，甚至是</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反烏托邦</a:t>
            </a:r>
            <a:r>
              <a:rPr lang="zh-TW" altLang="en-US" sz="1600" b="1" dirty="0">
                <a:solidFill>
                  <a:srgbClr val="003399"/>
                </a:solidFill>
                <a:latin typeface="Tahoma" panose="020B0604030504040204" pitchFamily="34" charset="0"/>
                <a:ea typeface="新細明體" panose="02020500000000000000" pitchFamily="18" charset="-120"/>
              </a:rPr>
              <a:t>，但這種做法在這部分人群中相當普遍。 相關產品，例如</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配備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GPS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設備的鞋子，</a:t>
            </a:r>
            <a:r>
              <a:rPr lang="zh-TW" altLang="en-US" sz="1600" b="1" dirty="0">
                <a:solidFill>
                  <a:srgbClr val="003399"/>
                </a:solidFill>
                <a:latin typeface="Tahoma" panose="020B0604030504040204" pitchFamily="34" charset="0"/>
                <a:ea typeface="新細明體" panose="02020500000000000000" pitchFamily="18" charset="-120"/>
              </a:rPr>
              <a:t>如果</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穿著者離開設定區域，就會向家庭成員發送訊息</a:t>
            </a:r>
            <a:r>
              <a:rPr lang="zh-TW" altLang="en-US" sz="1600" b="1" dirty="0">
                <a:solidFill>
                  <a:srgbClr val="003399"/>
                </a:solidFill>
                <a:latin typeface="Tahoma" panose="020B0604030504040204" pitchFamily="34" charset="0"/>
                <a:ea typeface="新細明體" panose="02020500000000000000" pitchFamily="18" charset="-120"/>
              </a:rPr>
              <a:t>，這些產品在日本和其他地方使用。在北美和歐洲，公司已向</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癡呆症患</a:t>
            </a:r>
            <a:r>
              <a:rPr lang="zh-TW" altLang="en-US" sz="1600" b="1" dirty="0">
                <a:solidFill>
                  <a:srgbClr val="003399"/>
                </a:solidFill>
                <a:latin typeface="Tahoma" panose="020B0604030504040204" pitchFamily="34" charset="0"/>
                <a:ea typeface="新細明體" panose="02020500000000000000" pitchFamily="18" charset="-120"/>
              </a:rPr>
              <a:t>者</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銷售帶有 </a:t>
            </a:r>
            <a:r>
              <a:rPr lang="en-US" altLang="zh-TW" sz="1600" b="1" dirty="0">
                <a:solidFill>
                  <a:srgbClr val="003399"/>
                </a:solidFill>
                <a:highlight>
                  <a:srgbClr val="FFFF00"/>
                </a:highlight>
                <a:latin typeface="Tahoma" panose="020B0604030504040204" pitchFamily="34" charset="0"/>
                <a:ea typeface="新細明體" panose="02020500000000000000" pitchFamily="18" charset="-120"/>
              </a:rPr>
              <a:t>GPS </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追蹤功能的腕帶</a:t>
            </a:r>
            <a:r>
              <a:rPr lang="zh-TW" altLang="en-US" sz="1600" b="1" dirty="0">
                <a:solidFill>
                  <a:srgbClr val="003399"/>
                </a:solidFill>
                <a:latin typeface="Tahoma" panose="020B0604030504040204" pitchFamily="34" charset="0"/>
                <a:ea typeface="新細明體" panose="02020500000000000000" pitchFamily="18" charset="-120"/>
              </a:rPr>
              <a:t>。</a:t>
            </a:r>
            <a:endParaRPr lang="en-US" altLang="zh-TW" sz="1600" b="1" dirty="0">
              <a:solidFill>
                <a:srgbClr val="003399"/>
              </a:solidFill>
              <a:latin typeface="Tahoma" panose="020B0604030504040204" pitchFamily="34" charset="0"/>
              <a:ea typeface="新細明體" panose="02020500000000000000" pitchFamily="18" charset="-120"/>
            </a:endParaRPr>
          </a:p>
          <a:p>
            <a:endParaRPr lang="en-US" altLang="zh-TW" sz="1600" b="1" dirty="0">
              <a:solidFill>
                <a:srgbClr val="003399"/>
              </a:solidFill>
              <a:latin typeface="Tahoma" panose="020B0604030504040204" pitchFamily="34" charset="0"/>
              <a:ea typeface="新細明體" panose="02020500000000000000" pitchFamily="18" charset="-120"/>
            </a:endParaRPr>
          </a:p>
          <a:p>
            <a:endParaRPr lang="en-US" altLang="zh-TW" sz="1600" b="1" dirty="0">
              <a:solidFill>
                <a:srgbClr val="003399"/>
              </a:solidFill>
              <a:latin typeface="Tahoma" panose="020B0604030504040204" pitchFamily="34" charset="0"/>
              <a:ea typeface="新細明體" panose="02020500000000000000" pitchFamily="18" charset="-120"/>
            </a:endParaRPr>
          </a:p>
          <a:p>
            <a:r>
              <a:rPr lang="en-US" altLang="zh-TW" sz="1600" b="0" i="0" dirty="0">
                <a:solidFill>
                  <a:srgbClr val="000000"/>
                </a:solidFill>
                <a:effectLst/>
                <a:latin typeface="BWHaasGroteskWeb"/>
              </a:rPr>
              <a:t>                                                                                                                             </a:t>
            </a:r>
            <a:endParaRPr lang="en-US" altLang="zh-TW" sz="1600" b="1" dirty="0">
              <a:solidFill>
                <a:srgbClr val="003399"/>
              </a:solidFill>
              <a:latin typeface="Tahoma" panose="020B0604030504040204" pitchFamily="34" charset="0"/>
              <a:ea typeface="新細明體" panose="02020500000000000000" pitchFamily="18" charset="-120"/>
            </a:endParaRPr>
          </a:p>
          <a:p>
            <a:endParaRPr lang="en-US" altLang="zh-TW" dirty="0"/>
          </a:p>
          <a:p>
            <a:endParaRPr lang="en-US" altLang="zh-TW" sz="1600" dirty="0"/>
          </a:p>
          <a:p>
            <a:endParaRPr lang="en-US" altLang="zh-TW" sz="1600" dirty="0"/>
          </a:p>
          <a:p>
            <a:r>
              <a:rPr lang="en-US" altLang="zh-TW" sz="1600" dirty="0"/>
              <a:t>University in Toronto, describes a host of other devices that help monitor and care for Japan’s elderly. There’s even a </a:t>
            </a:r>
            <a:r>
              <a:rPr lang="en-US" altLang="zh-TW" sz="1600" dirty="0">
                <a:highlight>
                  <a:srgbClr val="FFFF00"/>
                </a:highlight>
              </a:rPr>
              <a:t>teapot sensor that transmits an alert to a family member’s cell phone </a:t>
            </a:r>
            <a:r>
              <a:rPr lang="en-US" altLang="zh-TW" sz="1600" dirty="0"/>
              <a:t>if tea hasn’t been made in some time. “People in Japan usually </a:t>
            </a:r>
            <a:r>
              <a:rPr lang="en-US" altLang="zh-TW" sz="1600" dirty="0">
                <a:highlight>
                  <a:srgbClr val="FFFF00"/>
                </a:highlight>
              </a:rPr>
              <a:t>drink several pots of green tea a day</a:t>
            </a:r>
            <a:r>
              <a:rPr lang="en-US" altLang="zh-TW" sz="1600" dirty="0"/>
              <a:t>,” </a:t>
            </a:r>
            <a:r>
              <a:rPr lang="en-US" altLang="zh-TW" sz="1600" dirty="0" err="1"/>
              <a:t>Tiessen</a:t>
            </a:r>
            <a:r>
              <a:rPr lang="en-US" altLang="zh-TW" sz="1600" dirty="0"/>
              <a:t> says. “If an elderly person’s teapot </a:t>
            </a:r>
            <a:r>
              <a:rPr lang="en-US" altLang="zh-TW" sz="1600" dirty="0">
                <a:highlight>
                  <a:srgbClr val="FFFF00"/>
                </a:highlight>
              </a:rPr>
              <a:t>hasn’t been used in a while,</a:t>
            </a:r>
            <a:r>
              <a:rPr lang="en-US" altLang="zh-TW" sz="1600" dirty="0"/>
              <a:t> it can mean that something’s wrong.” </a:t>
            </a:r>
            <a:r>
              <a:rPr lang="en-US" altLang="zh-TW" sz="1600" dirty="0">
                <a:highlight>
                  <a:srgbClr val="FFFF00"/>
                </a:highlight>
              </a:rPr>
              <a:t>Other technological fixes include robots </a:t>
            </a:r>
            <a:r>
              <a:rPr lang="en-US" altLang="zh-TW" sz="1600" dirty="0"/>
              <a:t>that perform tasks such as fetching food or turning on lights, or </a:t>
            </a:r>
            <a:r>
              <a:rPr lang="en-US" altLang="zh-TW" sz="1600" dirty="0">
                <a:highlight>
                  <a:srgbClr val="FFFF00"/>
                </a:highlight>
              </a:rPr>
              <a:t>furry robotic seals that provide comfort</a:t>
            </a:r>
            <a:r>
              <a:rPr lang="en-US" altLang="zh-TW" dirty="0"/>
              <a:t>.                                                                                                         </a:t>
            </a:r>
          </a:p>
          <a:p>
            <a:r>
              <a:rPr lang="en-US" altLang="zh-TW" sz="16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latin typeface="Tahoma" panose="020B0604030504040204" pitchFamily="34" charset="0"/>
                <a:ea typeface="新細明體" panose="02020500000000000000" pitchFamily="18" charset="-120"/>
              </a:rPr>
              <a:t>多倫多大學描述了許多其他有助於</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監控和照顧日本老年人</a:t>
            </a:r>
            <a:r>
              <a:rPr lang="zh-TW" altLang="en-US" sz="1600" b="1" dirty="0">
                <a:solidFill>
                  <a:srgbClr val="003399"/>
                </a:solidFill>
                <a:latin typeface="Tahoma" panose="020B0604030504040204" pitchFamily="34" charset="0"/>
                <a:ea typeface="新細明體" panose="02020500000000000000" pitchFamily="18" charset="-120"/>
              </a:rPr>
              <a:t>的設備。甚至還有一個</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茶壺感應器，如果一段時間沒有泡茶</a:t>
            </a:r>
            <a:r>
              <a:rPr lang="zh-TW" altLang="en-US" sz="1600" b="1" dirty="0">
                <a:solidFill>
                  <a:srgbClr val="003399"/>
                </a:solidFill>
                <a:latin typeface="Tahoma" panose="020B0604030504040204" pitchFamily="34" charset="0"/>
                <a:ea typeface="新細明體" panose="02020500000000000000" pitchFamily="18" charset="-120"/>
              </a:rPr>
              <a:t>，它會向家人的</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手機發送警報。 </a:t>
            </a:r>
            <a:r>
              <a:rPr lang="zh-TW" altLang="en-US" sz="1600" b="1" dirty="0">
                <a:solidFill>
                  <a:srgbClr val="003399"/>
                </a:solidFill>
                <a:latin typeface="Tahoma" panose="020B0604030504040204" pitchFamily="34" charset="0"/>
                <a:ea typeface="新細明體" panose="02020500000000000000" pitchFamily="18" charset="-120"/>
              </a:rPr>
              <a:t>「日本人通常</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每天喝幾壺綠茶，</a:t>
            </a:r>
            <a:r>
              <a:rPr lang="zh-TW" altLang="en-US" sz="1600" b="1" dirty="0">
                <a:solidFill>
                  <a:srgbClr val="003399"/>
                </a:solidFill>
                <a:latin typeface="Tahoma" panose="020B0604030504040204" pitchFamily="34" charset="0"/>
                <a:ea typeface="新細明體" panose="02020500000000000000" pitchFamily="18" charset="-120"/>
              </a:rPr>
              <a:t>」蒂森說。「如果老人的</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茶壺</a:t>
            </a:r>
            <a:r>
              <a:rPr lang="zh-TW" altLang="en-US" sz="1600" b="1" dirty="0">
                <a:solidFill>
                  <a:srgbClr val="003399"/>
                </a:solidFill>
                <a:latin typeface="Tahoma" panose="020B0604030504040204" pitchFamily="34" charset="0"/>
                <a:ea typeface="新細明體" panose="02020500000000000000" pitchFamily="18" charset="-120"/>
              </a:rPr>
              <a:t>有一段時間沒有使用，可能就意味著出了問題。」其他</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技術解決方案</a:t>
            </a:r>
            <a:r>
              <a:rPr lang="zh-TW" altLang="en-US" sz="1600" b="1" dirty="0">
                <a:solidFill>
                  <a:srgbClr val="003399"/>
                </a:solidFill>
                <a:latin typeface="Tahoma" panose="020B0604030504040204" pitchFamily="34" charset="0"/>
                <a:ea typeface="新細明體" panose="02020500000000000000" pitchFamily="18" charset="-120"/>
              </a:rPr>
              <a:t>包括執行諸如</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取食物或開燈等</a:t>
            </a:r>
            <a:r>
              <a:rPr lang="zh-TW" altLang="en-US" sz="1600" b="1" dirty="0">
                <a:solidFill>
                  <a:srgbClr val="003399"/>
                </a:solidFill>
                <a:latin typeface="Tahoma" panose="020B0604030504040204" pitchFamily="34" charset="0"/>
                <a:ea typeface="新細明體" panose="02020500000000000000" pitchFamily="18" charset="-120"/>
              </a:rPr>
              <a:t>任務</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的機器人，或提供舒適感的毛茸茸的機器人海豹</a:t>
            </a:r>
            <a:r>
              <a:rPr lang="zh-TW" altLang="en-US" sz="1600" b="1" dirty="0">
                <a:solidFill>
                  <a:srgbClr val="003399"/>
                </a:solidFill>
                <a:latin typeface="Tahoma" panose="020B0604030504040204" pitchFamily="34" charset="0"/>
                <a:ea typeface="新細明體" panose="02020500000000000000" pitchFamily="18" charset="-120"/>
              </a:rPr>
              <a:t>。</a:t>
            </a:r>
          </a:p>
        </p:txBody>
      </p:sp>
      <p:pic>
        <p:nvPicPr>
          <p:cNvPr id="2" name="Picture 4">
            <a:extLst>
              <a:ext uri="{FF2B5EF4-FFF2-40B4-BE49-F238E27FC236}">
                <a16:creationId xmlns:a16="http://schemas.microsoft.com/office/drawing/2014/main" id="{F875C765-9F17-EB98-3C07-88032D674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7589" y="3651682"/>
            <a:ext cx="1063994" cy="1233889"/>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BB30F825-8704-2F20-3EB2-9F1A3780095C}"/>
              </a:ext>
            </a:extLst>
          </p:cNvPr>
          <p:cNvSpPr txBox="1"/>
          <p:nvPr/>
        </p:nvSpPr>
        <p:spPr>
          <a:xfrm>
            <a:off x="5598094" y="3807465"/>
            <a:ext cx="6225731" cy="1077218"/>
          </a:xfrm>
          <a:prstGeom prst="rect">
            <a:avLst/>
          </a:prstGeom>
          <a:noFill/>
        </p:spPr>
        <p:txBody>
          <a:bodyPr wrap="square" rtlCol="0">
            <a:spAutoFit/>
          </a:bodyPr>
          <a:lstStyle/>
          <a:p>
            <a:r>
              <a:rPr lang="en-US" altLang="zh-TW" sz="1600" dirty="0">
                <a:solidFill>
                  <a:srgbClr val="003399"/>
                </a:solidFill>
                <a:latin typeface="Tahoma" panose="020B0604030504040204" pitchFamily="34" charset="0"/>
                <a:ea typeface="新細明體" panose="02020500000000000000" pitchFamily="18" charset="-120"/>
              </a:rPr>
              <a:t>A woman holds a therapeutic seal robot in a Japanese retirement home.                                                                             </a:t>
            </a:r>
            <a:r>
              <a:rPr lang="zh-TW" altLang="en-US" sz="1600" dirty="0">
                <a:solidFill>
                  <a:srgbClr val="003399"/>
                </a:solidFill>
                <a:latin typeface="Tahoma" panose="020B0604030504040204" pitchFamily="34" charset="0"/>
                <a:ea typeface="新細明體" panose="02020500000000000000" pitchFamily="18" charset="-120"/>
              </a:rPr>
              <a:t>       日本養老院裡，一名婦女拿著一個</a:t>
            </a:r>
            <a:r>
              <a:rPr lang="zh-TW" altLang="en-US" sz="1600" dirty="0">
                <a:solidFill>
                  <a:srgbClr val="003399"/>
                </a:solidFill>
                <a:highlight>
                  <a:srgbClr val="FFFF00"/>
                </a:highlight>
                <a:latin typeface="Tahoma" panose="020B0604030504040204" pitchFamily="34" charset="0"/>
                <a:ea typeface="新細明體" panose="02020500000000000000" pitchFamily="18" charset="-120"/>
              </a:rPr>
              <a:t>海豹治療機器人</a:t>
            </a:r>
            <a:r>
              <a:rPr lang="zh-TW" altLang="en-US" sz="1600" dirty="0">
                <a:solidFill>
                  <a:srgbClr val="003399"/>
                </a:solidFill>
                <a:latin typeface="Tahoma" panose="020B0604030504040204" pitchFamily="34" charset="0"/>
                <a:ea typeface="新細明體" panose="02020500000000000000" pitchFamily="18" charset="-120"/>
              </a:rPr>
              <a:t>。</a:t>
            </a:r>
            <a:endParaRPr lang="en-US" altLang="zh-TW" sz="1600" dirty="0">
              <a:solidFill>
                <a:srgbClr val="003399"/>
              </a:solidFill>
              <a:latin typeface="Tahoma" panose="020B0604030504040204" pitchFamily="34" charset="0"/>
              <a:ea typeface="新細明體" panose="02020500000000000000" pitchFamily="18" charset="-120"/>
            </a:endParaRPr>
          </a:p>
          <a:p>
            <a:r>
              <a:rPr lang="en-US" altLang="zh-TW" sz="1600" b="1" dirty="0">
                <a:solidFill>
                  <a:srgbClr val="003399"/>
                </a:solidFill>
                <a:latin typeface="Tahoma" panose="020B0604030504040204" pitchFamily="34" charset="0"/>
                <a:ea typeface="新細明體" panose="02020500000000000000" pitchFamily="18" charset="-120"/>
              </a:rPr>
              <a:t> </a:t>
            </a:r>
            <a:endParaRPr lang="zh-TW" altLang="en-US" sz="1600" b="1" dirty="0">
              <a:solidFill>
                <a:srgbClr val="003399"/>
              </a:solidFill>
              <a:latin typeface="Tahoma" panose="020B0604030504040204" pitchFamily="34" charset="0"/>
              <a:ea typeface="新細明體" panose="02020500000000000000" pitchFamily="18" charset="-120"/>
            </a:endParaRPr>
          </a:p>
        </p:txBody>
      </p:sp>
      <p:pic>
        <p:nvPicPr>
          <p:cNvPr id="9" name="Picture 6" descr="美GPS定位鞋打入英市场防止老年痴呆症患者走失- 中文国际">
            <a:extLst>
              <a:ext uri="{FF2B5EF4-FFF2-40B4-BE49-F238E27FC236}">
                <a16:creationId xmlns:a16="http://schemas.microsoft.com/office/drawing/2014/main" id="{394771C4-1CF8-06B6-8B1F-533FE80AE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7315" y="581881"/>
            <a:ext cx="2289396" cy="137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040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F5FB0-8054-C3C9-916C-D31705EE1FB2}"/>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99A60015-136B-4D31-C6A9-66274EC30FD2}"/>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pic>
        <p:nvPicPr>
          <p:cNvPr id="5123" name="內容版面配置區 2">
            <a:extLst>
              <a:ext uri="{FF2B5EF4-FFF2-40B4-BE49-F238E27FC236}">
                <a16:creationId xmlns:a16="http://schemas.microsoft.com/office/drawing/2014/main" id="{5EC8214B-8A96-2FDD-3F73-43249FB1119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67250" y="3086100"/>
            <a:ext cx="2857500" cy="1600200"/>
          </a:xfrm>
        </p:spPr>
      </p:pic>
      <p:sp>
        <p:nvSpPr>
          <p:cNvPr id="5124" name="Rectangle 4">
            <a:extLst>
              <a:ext uri="{FF2B5EF4-FFF2-40B4-BE49-F238E27FC236}">
                <a16:creationId xmlns:a16="http://schemas.microsoft.com/office/drawing/2014/main" id="{72C498C3-6919-A076-FBD9-DE02DB8C7185}"/>
              </a:ext>
            </a:extLst>
          </p:cNvPr>
          <p:cNvSpPr>
            <a:spLocks noChangeArrowheads="1"/>
          </p:cNvSpPr>
          <p:nvPr/>
        </p:nvSpPr>
        <p:spPr bwMode="auto">
          <a:xfrm>
            <a:off x="220752" y="134956"/>
            <a:ext cx="10952073" cy="6588087"/>
          </a:xfrm>
          <a:prstGeom prst="rect">
            <a:avLst/>
          </a:prstGeom>
          <a:solidFill>
            <a:schemeClr val="accent1">
              <a:lumMod val="60000"/>
              <a:lumOff val="40000"/>
            </a:schemeClr>
          </a:solidFill>
          <a:ln>
            <a:noFill/>
          </a:ln>
        </p:spPr>
        <p:txBody>
          <a:bodyPr wrap="none" anchor="ct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endParaRPr lang="en-US" altLang="zh-TW" sz="2400" b="1" dirty="0">
              <a:solidFill>
                <a:schemeClr val="bg1"/>
              </a:solidFill>
            </a:endParaRPr>
          </a:p>
          <a:p>
            <a:pPr>
              <a:spcBef>
                <a:spcPct val="0"/>
              </a:spcBef>
              <a:buClrTx/>
              <a:buSzTx/>
              <a:buNone/>
            </a:pPr>
            <a:r>
              <a:rPr lang="en-US" altLang="zh-TW" sz="1800" b="1" dirty="0" err="1">
                <a:solidFill>
                  <a:srgbClr val="7030A0"/>
                </a:solidFill>
              </a:rPr>
              <a:t>Vitasek</a:t>
            </a:r>
            <a:r>
              <a:rPr lang="en-US" altLang="zh-TW" sz="1800" b="1" dirty="0">
                <a:solidFill>
                  <a:srgbClr val="7030A0"/>
                </a:solidFill>
              </a:rPr>
              <a:t>, K., Bayliss, J., Owen, L., &amp; Srivastava, N. (2022). How Walmart Canada uses</a:t>
            </a:r>
          </a:p>
          <a:p>
            <a:pPr>
              <a:spcBef>
                <a:spcPct val="0"/>
              </a:spcBef>
              <a:buClrTx/>
              <a:buSzTx/>
              <a:buNone/>
            </a:pPr>
            <a:r>
              <a:rPr lang="en-US" altLang="zh-TW" sz="1800" b="1" dirty="0">
                <a:solidFill>
                  <a:srgbClr val="7030A0"/>
                </a:solidFill>
              </a:rPr>
              <a:t> blockchain to solve supply-chain challenges.</a:t>
            </a:r>
          </a:p>
          <a:p>
            <a:pPr eaLnBrk="1" hangingPunct="1">
              <a:spcBef>
                <a:spcPct val="0"/>
              </a:spcBef>
              <a:buClrTx/>
              <a:buSzTx/>
              <a:buFontTx/>
              <a:buNone/>
            </a:pPr>
            <a:endParaRPr lang="zh-TW" altLang="en-US" sz="2400" dirty="0">
              <a:solidFill>
                <a:schemeClr val="tx1"/>
              </a:solidFill>
              <a:latin typeface="Tahoma" panose="020B0604030504040204" pitchFamily="34" charset="0"/>
              <a:ea typeface="新細明體" panose="02020500000000000000" pitchFamily="18" charset="-120"/>
            </a:endParaRPr>
          </a:p>
        </p:txBody>
      </p:sp>
      <p:sp>
        <p:nvSpPr>
          <p:cNvPr id="5126" name="Rectangle 6">
            <a:extLst>
              <a:ext uri="{FF2B5EF4-FFF2-40B4-BE49-F238E27FC236}">
                <a16:creationId xmlns:a16="http://schemas.microsoft.com/office/drawing/2014/main" id="{45461C4C-F300-D622-82F8-322511730499}"/>
              </a:ext>
            </a:extLst>
          </p:cNvPr>
          <p:cNvSpPr>
            <a:spLocks noChangeArrowheads="1"/>
          </p:cNvSpPr>
          <p:nvPr/>
        </p:nvSpPr>
        <p:spPr bwMode="auto">
          <a:xfrm>
            <a:off x="1260629" y="485776"/>
            <a:ext cx="9579006"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buFont typeface="Wingdings" panose="05000000000000000000" pitchFamily="2" charset="2"/>
              <a:buNone/>
            </a:pPr>
            <a:r>
              <a:rPr lang="zh-TW" altLang="zh-TW" sz="2400" b="1" dirty="0">
                <a:solidFill>
                  <a:srgbClr val="7030A0"/>
                </a:solidFill>
                <a:ea typeface="新細明體" panose="02020500000000000000" pitchFamily="18" charset="-120"/>
              </a:rPr>
              <a:t>用區塊鏈改善供應鏈</a:t>
            </a:r>
            <a:r>
              <a:rPr lang="zh-TW" altLang="en-US" sz="2400" b="1" dirty="0">
                <a:solidFill>
                  <a:srgbClr val="7030A0"/>
                </a:solidFill>
                <a:ea typeface="新細明體" panose="02020500000000000000" pitchFamily="18" charset="-120"/>
              </a:rPr>
              <a:t> </a:t>
            </a:r>
            <a:r>
              <a:rPr lang="en-US" altLang="zh-TW" sz="2400" b="1" dirty="0">
                <a:solidFill>
                  <a:srgbClr val="7030A0"/>
                </a:solidFill>
                <a:ea typeface="新細明體" panose="02020500000000000000" pitchFamily="18" charset="-120"/>
              </a:rPr>
              <a:t>-</a:t>
            </a:r>
            <a:r>
              <a:rPr lang="zh-TW" altLang="zh-TW" sz="2400" b="1" dirty="0">
                <a:solidFill>
                  <a:srgbClr val="7030A0"/>
                </a:solidFill>
                <a:ea typeface="新細明體" panose="02020500000000000000" pitchFamily="18" charset="-120"/>
              </a:rPr>
              <a:t>看沃爾瑪的五大成功啟示 </a:t>
            </a:r>
            <a:endParaRPr lang="en-US" altLang="zh-TW" sz="2400" b="1" dirty="0">
              <a:solidFill>
                <a:srgbClr val="7030A0"/>
              </a:solidFill>
              <a:ea typeface="新細明體" panose="02020500000000000000" pitchFamily="18" charset="-120"/>
            </a:endParaRPr>
          </a:p>
          <a:p>
            <a:pPr eaLnBrk="1" hangingPunct="1">
              <a:buFont typeface="Wingdings" panose="05000000000000000000" pitchFamily="2" charset="2"/>
              <a:buNone/>
            </a:pPr>
            <a:r>
              <a:rPr lang="en-US" altLang="zh-TW" sz="2000" b="1" dirty="0">
                <a:solidFill>
                  <a:srgbClr val="7030A0"/>
                </a:solidFill>
                <a:ea typeface="新細明體" panose="02020500000000000000" pitchFamily="18" charset="-120"/>
              </a:rPr>
              <a:t>How </a:t>
            </a:r>
            <a:r>
              <a:rPr lang="en-US" altLang="zh-TW" sz="2000" b="1" dirty="0">
                <a:solidFill>
                  <a:srgbClr val="7030A0"/>
                </a:solidFill>
                <a:highlight>
                  <a:srgbClr val="FFFF00"/>
                </a:highlight>
                <a:ea typeface="新細明體" panose="02020500000000000000" pitchFamily="18" charset="-120"/>
              </a:rPr>
              <a:t>Walmart </a:t>
            </a:r>
            <a:r>
              <a:rPr lang="en-US" altLang="zh-TW" sz="2000" b="1" dirty="0">
                <a:solidFill>
                  <a:srgbClr val="7030A0"/>
                </a:solidFill>
                <a:ea typeface="新細明體" panose="02020500000000000000" pitchFamily="18" charset="-120"/>
              </a:rPr>
              <a:t>Canada Uses Blockchain to Solve Supply Chain Challenges</a:t>
            </a:r>
          </a:p>
        </p:txBody>
      </p:sp>
      <p:pic>
        <p:nvPicPr>
          <p:cNvPr id="5127" name="圖片 4">
            <a:extLst>
              <a:ext uri="{FF2B5EF4-FFF2-40B4-BE49-F238E27FC236}">
                <a16:creationId xmlns:a16="http://schemas.microsoft.com/office/drawing/2014/main" id="{A137179B-0BDC-A698-A710-CF630AABB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450" y="2049733"/>
            <a:ext cx="5410200"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221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0224D-CC96-39F5-ADD8-211C1572C3FE}"/>
            </a:ext>
          </a:extLst>
        </p:cNvPr>
        <p:cNvGrpSpPr/>
        <p:nvPr/>
      </p:nvGrpSpPr>
      <p:grpSpPr>
        <a:xfrm>
          <a:off x="0" y="0"/>
          <a:ext cx="0" cy="0"/>
          <a:chOff x="0" y="0"/>
          <a:chExt cx="0" cy="0"/>
        </a:xfrm>
      </p:grpSpPr>
      <p:sp>
        <p:nvSpPr>
          <p:cNvPr id="60418" name="Rectangle 2">
            <a:extLst>
              <a:ext uri="{FF2B5EF4-FFF2-40B4-BE49-F238E27FC236}">
                <a16:creationId xmlns:a16="http://schemas.microsoft.com/office/drawing/2014/main" id="{D9171C8E-1479-0061-776A-30C78ABE757F}"/>
              </a:ext>
            </a:extLst>
          </p:cNvPr>
          <p:cNvSpPr>
            <a:spLocks noGrp="1" noChangeArrowheads="1"/>
          </p:cNvSpPr>
          <p:nvPr>
            <p:ph type="title"/>
          </p:nvPr>
        </p:nvSpPr>
        <p:spPr>
          <a:xfrm>
            <a:off x="152400" y="2"/>
            <a:ext cx="11376581" cy="744716"/>
          </a:xfrm>
          <a:solidFill>
            <a:schemeClr val="tx2"/>
          </a:solidFill>
        </p:spPr>
        <p:txBody>
          <a:bodyPr>
            <a:normAutofit/>
          </a:bodyPr>
          <a:lstStyle/>
          <a:p>
            <a:r>
              <a:rPr lang="en-US" altLang="zh-TW"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解決失智者走失問題的技術方案一覽：</a:t>
            </a:r>
            <a:endParaRPr lang="en-US" altLang="zh-TW" sz="2800" dirty="0">
              <a:solidFill>
                <a:schemeClr val="bg1"/>
              </a:solidFill>
              <a:latin typeface="Arial Unicode MS" pitchFamily="34" charset="-120"/>
              <a:ea typeface="Arial Unicode MS" pitchFamily="34" charset="-120"/>
            </a:endParaRPr>
          </a:p>
        </p:txBody>
      </p:sp>
      <p:graphicFrame>
        <p:nvGraphicFramePr>
          <p:cNvPr id="4" name="表格 3">
            <a:extLst>
              <a:ext uri="{FF2B5EF4-FFF2-40B4-BE49-F238E27FC236}">
                <a16:creationId xmlns:a16="http://schemas.microsoft.com/office/drawing/2014/main" id="{D7A862B2-87F5-A169-B564-35FA63E3248E}"/>
              </a:ext>
            </a:extLst>
          </p:cNvPr>
          <p:cNvGraphicFramePr>
            <a:graphicFrameLocks noGrp="1"/>
          </p:cNvGraphicFramePr>
          <p:nvPr>
            <p:extLst>
              <p:ext uri="{D42A27DB-BD31-4B8C-83A1-F6EECF244321}">
                <p14:modId xmlns:p14="http://schemas.microsoft.com/office/powerpoint/2010/main" val="4024339353"/>
              </p:ext>
            </p:extLst>
          </p:nvPr>
        </p:nvGraphicFramePr>
        <p:xfrm>
          <a:off x="235668" y="735292"/>
          <a:ext cx="11293313" cy="5825761"/>
        </p:xfrm>
        <a:graphic>
          <a:graphicData uri="http://schemas.openxmlformats.org/drawingml/2006/table">
            <a:tbl>
              <a:tblPr firstRow="1" firstCol="1" bandRow="1">
                <a:tableStyleId>{5C22544A-7EE6-4342-B048-85BDC9FD1C3A}</a:tableStyleId>
              </a:tblPr>
              <a:tblGrid>
                <a:gridCol w="2823328">
                  <a:extLst>
                    <a:ext uri="{9D8B030D-6E8A-4147-A177-3AD203B41FA5}">
                      <a16:colId xmlns:a16="http://schemas.microsoft.com/office/drawing/2014/main" val="1216966434"/>
                    </a:ext>
                  </a:extLst>
                </a:gridCol>
                <a:gridCol w="3813144">
                  <a:extLst>
                    <a:ext uri="{9D8B030D-6E8A-4147-A177-3AD203B41FA5}">
                      <a16:colId xmlns:a16="http://schemas.microsoft.com/office/drawing/2014/main" val="3490923900"/>
                    </a:ext>
                  </a:extLst>
                </a:gridCol>
                <a:gridCol w="2570485">
                  <a:extLst>
                    <a:ext uri="{9D8B030D-6E8A-4147-A177-3AD203B41FA5}">
                      <a16:colId xmlns:a16="http://schemas.microsoft.com/office/drawing/2014/main" val="3861238592"/>
                    </a:ext>
                  </a:extLst>
                </a:gridCol>
                <a:gridCol w="2086356">
                  <a:extLst>
                    <a:ext uri="{9D8B030D-6E8A-4147-A177-3AD203B41FA5}">
                      <a16:colId xmlns:a16="http://schemas.microsoft.com/office/drawing/2014/main" val="3559034556"/>
                    </a:ext>
                  </a:extLst>
                </a:gridCol>
              </a:tblGrid>
              <a:tr h="366920">
                <a:tc>
                  <a:txBody>
                    <a:bodyPr/>
                    <a:lstStyle/>
                    <a:p>
                      <a:pPr>
                        <a:lnSpc>
                          <a:spcPct val="115000"/>
                        </a:lnSpc>
                        <a:spcAft>
                          <a:spcPts val="800"/>
                        </a:spcAft>
                        <a:buNone/>
                      </a:pPr>
                      <a:r>
                        <a:rPr lang="zh-TW" sz="1600" kern="100" dirty="0">
                          <a:effectLst/>
                        </a:rPr>
                        <a:t>技術類型</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應用方式</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優點</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適用對象</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956708017"/>
                  </a:ext>
                </a:extLst>
              </a:tr>
              <a:tr h="721067">
                <a:tc>
                  <a:txBody>
                    <a:bodyPr/>
                    <a:lstStyle/>
                    <a:p>
                      <a:pPr>
                        <a:lnSpc>
                          <a:spcPct val="115000"/>
                        </a:lnSpc>
                        <a:spcAft>
                          <a:spcPts val="800"/>
                        </a:spcAft>
                        <a:buNone/>
                      </a:pPr>
                      <a:r>
                        <a:rPr lang="en-US" sz="1600" kern="100" dirty="0">
                          <a:effectLst/>
                        </a:rPr>
                        <a:t>GPS</a:t>
                      </a:r>
                      <a:r>
                        <a:rPr lang="zh-TW" sz="1600" kern="100" dirty="0">
                          <a:effectLst/>
                        </a:rPr>
                        <a:t>穿戴裝置</a:t>
                      </a:r>
                      <a:r>
                        <a:rPr lang="en-US" altLang="zh-TW" sz="1600" kern="100" dirty="0">
                          <a:effectLst/>
                        </a:rPr>
                        <a:t>(</a:t>
                      </a:r>
                      <a:r>
                        <a:rPr lang="en-US" altLang="zh-TW" sz="1600" dirty="0"/>
                        <a:t>GPS Wearables)</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手環、項鍊、鞋墊、手錶內建</a:t>
                      </a:r>
                      <a:r>
                        <a:rPr lang="en-US" sz="1600" kern="100" dirty="0">
                          <a:effectLst/>
                        </a:rPr>
                        <a:t> GPS </a:t>
                      </a:r>
                      <a:r>
                        <a:rPr lang="zh-TW" sz="1600" kern="100" dirty="0">
                          <a:effectLst/>
                        </a:rPr>
                        <a:t>模組</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即時定位、可設定電子圍籬</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長時間外出者、獨居長者</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176119985"/>
                  </a:ext>
                </a:extLst>
              </a:tr>
              <a:tr h="858191">
                <a:tc>
                  <a:txBody>
                    <a:bodyPr/>
                    <a:lstStyle/>
                    <a:p>
                      <a:pPr>
                        <a:lnSpc>
                          <a:spcPct val="115000"/>
                        </a:lnSpc>
                        <a:spcAft>
                          <a:spcPts val="800"/>
                        </a:spcAft>
                        <a:buNone/>
                      </a:pPr>
                      <a:r>
                        <a:rPr lang="zh-TW" sz="1600" kern="100" dirty="0">
                          <a:effectLst/>
                        </a:rPr>
                        <a:t>藍牙</a:t>
                      </a:r>
                      <a:r>
                        <a:rPr lang="en-US" sz="1600" kern="100" dirty="0">
                          <a:effectLst/>
                        </a:rPr>
                        <a:t> Beacons</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可裝在衣物、背包，近距離追蹤（搭配家屬手機）</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節電、不需上網、不怕沒網路</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常在熟悉社區內活動的長者</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42722259"/>
                  </a:ext>
                </a:extLst>
              </a:tr>
              <a:tr h="721067">
                <a:tc>
                  <a:txBody>
                    <a:bodyPr/>
                    <a:lstStyle/>
                    <a:p>
                      <a:pPr>
                        <a:lnSpc>
                          <a:spcPct val="115000"/>
                        </a:lnSpc>
                        <a:spcAft>
                          <a:spcPts val="800"/>
                        </a:spcAft>
                        <a:buNone/>
                      </a:pPr>
                      <a:r>
                        <a:rPr lang="en-US" sz="1600" kern="100" dirty="0">
                          <a:effectLst/>
                        </a:rPr>
                        <a:t>AI</a:t>
                      </a:r>
                      <a:r>
                        <a:rPr lang="zh-TW" sz="1600" kern="100" dirty="0">
                          <a:effectLst/>
                        </a:rPr>
                        <a:t>監視影像辨識</a:t>
                      </a:r>
                      <a:r>
                        <a:rPr lang="en-US" altLang="zh-TW" sz="1600" kern="100" dirty="0">
                          <a:effectLst/>
                        </a:rPr>
                        <a:t> ( </a:t>
                      </a:r>
                      <a:r>
                        <a:rPr lang="en-US" altLang="zh-TW" sz="1600" dirty="0"/>
                        <a:t>AI Video Recognition)</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利用影像辨識特定人員行動異常（如深夜外出）</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無需穿戴、即時警示</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機構、社區、醫療院所</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292595111"/>
                  </a:ext>
                </a:extLst>
              </a:tr>
              <a:tr h="721067">
                <a:tc>
                  <a:txBody>
                    <a:bodyPr/>
                    <a:lstStyle/>
                    <a:p>
                      <a:pPr>
                        <a:lnSpc>
                          <a:spcPct val="115000"/>
                        </a:lnSpc>
                        <a:spcAft>
                          <a:spcPts val="800"/>
                        </a:spcAft>
                        <a:buNone/>
                      </a:pPr>
                      <a:r>
                        <a:rPr lang="zh-TW" sz="1600" kern="100" dirty="0">
                          <a:effectLst/>
                        </a:rPr>
                        <a:t>智慧電子圍籬</a:t>
                      </a:r>
                      <a:r>
                        <a:rPr lang="en-US" altLang="zh-TW" sz="1600" kern="100" dirty="0">
                          <a:effectLst/>
                        </a:rPr>
                        <a:t>(</a:t>
                      </a:r>
                      <a:r>
                        <a:rPr lang="en-US" altLang="zh-TW" sz="1600" dirty="0"/>
                        <a:t>Smart Geo-Fencing )</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設定安全區域，一旦離開立即通知家屬</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提早預警</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配合</a:t>
                      </a:r>
                      <a:r>
                        <a:rPr lang="en-US" sz="1600" kern="100">
                          <a:effectLst/>
                        </a:rPr>
                        <a:t> GPS </a:t>
                      </a:r>
                      <a:r>
                        <a:rPr lang="zh-TW" sz="1600" kern="100">
                          <a:effectLst/>
                        </a:rPr>
                        <a:t>手環</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46606153"/>
                  </a:ext>
                </a:extLst>
              </a:tr>
              <a:tr h="858191">
                <a:tc>
                  <a:txBody>
                    <a:bodyPr/>
                    <a:lstStyle/>
                    <a:p>
                      <a:pPr>
                        <a:lnSpc>
                          <a:spcPct val="115000"/>
                        </a:lnSpc>
                        <a:spcAft>
                          <a:spcPts val="800"/>
                        </a:spcAft>
                        <a:buNone/>
                      </a:pPr>
                      <a:r>
                        <a:rPr lang="zh-TW" sz="1600" kern="100" dirty="0">
                          <a:effectLst/>
                        </a:rPr>
                        <a:t>失蹤協尋平台（如安心手鍊）</a:t>
                      </a:r>
                      <a:endParaRPr lang="en-US" altLang="zh-TW" sz="1600" kern="100" dirty="0">
                        <a:effectLst/>
                      </a:endParaRPr>
                    </a:p>
                    <a:p>
                      <a:pPr>
                        <a:lnSpc>
                          <a:spcPct val="115000"/>
                        </a:lnSpc>
                        <a:spcAft>
                          <a:spcPts val="800"/>
                        </a:spcAft>
                        <a:buNone/>
                      </a:pPr>
                      <a:r>
                        <a:rPr lang="en-US" altLang="zh-TW" sz="1600" dirty="0"/>
                        <a:t>Peace-of-Mind Bracelet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警政平台協助公告</a:t>
                      </a:r>
                      <a:r>
                        <a:rPr lang="en-US" sz="1600" kern="100" dirty="0">
                          <a:effectLst/>
                        </a:rPr>
                        <a:t> + </a:t>
                      </a:r>
                      <a:r>
                        <a:rPr lang="zh-TW" sz="1600" kern="100" dirty="0">
                          <a:effectLst/>
                        </a:rPr>
                        <a:t>民眾協尋</a:t>
                      </a:r>
                      <a:r>
                        <a:rPr lang="en-US" sz="1600" kern="100" dirty="0">
                          <a:effectLst/>
                        </a:rPr>
                        <a:t> + QR Code </a:t>
                      </a:r>
                      <a:r>
                        <a:rPr lang="zh-TW" sz="1600" kern="100" dirty="0">
                          <a:effectLst/>
                        </a:rPr>
                        <a:t>失主資訊</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成本低、無須供電</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所有人都可佩戴備用</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631867457"/>
                  </a:ext>
                </a:extLst>
              </a:tr>
              <a:tr h="858191">
                <a:tc>
                  <a:txBody>
                    <a:bodyPr/>
                    <a:lstStyle/>
                    <a:p>
                      <a:pPr>
                        <a:lnSpc>
                          <a:spcPct val="115000"/>
                        </a:lnSpc>
                        <a:spcAft>
                          <a:spcPts val="800"/>
                        </a:spcAft>
                        <a:buNone/>
                      </a:pPr>
                      <a:r>
                        <a:rPr lang="en-US" sz="1600" kern="100" dirty="0">
                          <a:effectLst/>
                        </a:rPr>
                        <a:t>HEMS / </a:t>
                      </a:r>
                      <a:r>
                        <a:rPr lang="zh-TW" sz="1600" kern="100" dirty="0">
                          <a:effectLst/>
                        </a:rPr>
                        <a:t>智慧居家感測系統</a:t>
                      </a:r>
                      <a:r>
                        <a:rPr lang="en-US" altLang="zh-TW" sz="1600" kern="100" dirty="0">
                          <a:effectLst/>
                        </a:rPr>
                        <a:t>(</a:t>
                      </a:r>
                      <a:r>
                        <a:rPr lang="en-US" altLang="zh-TW" sz="1600" dirty="0"/>
                        <a:t>Smart Home Monitoring)</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用門磁、紅外線感測器判斷異常出門或長時間沒移動</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無須穿戴、即時告警</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居家長照場域或機構</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251562305"/>
                  </a:ext>
                </a:extLst>
              </a:tr>
              <a:tr h="721067">
                <a:tc>
                  <a:txBody>
                    <a:bodyPr/>
                    <a:lstStyle/>
                    <a:p>
                      <a:pPr>
                        <a:lnSpc>
                          <a:spcPct val="115000"/>
                        </a:lnSpc>
                        <a:spcAft>
                          <a:spcPts val="800"/>
                        </a:spcAft>
                        <a:buNone/>
                      </a:pPr>
                      <a:r>
                        <a:rPr lang="en-US" sz="1600" kern="100">
                          <a:effectLst/>
                        </a:rPr>
                        <a:t>UWB / NB-IoT </a:t>
                      </a:r>
                      <a:r>
                        <a:rPr lang="zh-TW" sz="1600" kern="100">
                          <a:effectLst/>
                        </a:rPr>
                        <a:t>定位技術</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精準定位於室內</a:t>
                      </a:r>
                      <a:r>
                        <a:rPr lang="en-US" sz="1600" kern="100" dirty="0">
                          <a:effectLst/>
                        </a:rPr>
                        <a:t>/</a:t>
                      </a:r>
                      <a:r>
                        <a:rPr lang="zh-TW" sz="1600" kern="100" dirty="0">
                          <a:effectLst/>
                        </a:rPr>
                        <a:t>遠距地點（如公園、醫院）</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穿透力強、低耗電、可跨區追蹤</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高風險族群</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687194410"/>
                  </a:ext>
                </a:extLst>
              </a:tr>
            </a:tbl>
          </a:graphicData>
        </a:graphic>
      </p:graphicFrame>
    </p:spTree>
    <p:extLst>
      <p:ext uri="{BB962C8B-B14F-4D97-AF65-F5344CB8AC3E}">
        <p14:creationId xmlns:p14="http://schemas.microsoft.com/office/powerpoint/2010/main" val="797935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3560078B-A263-A7A2-B8B4-07717AE417F6}"/>
              </a:ext>
            </a:extLst>
          </p:cNvPr>
          <p:cNvSpPr>
            <a:spLocks noGrp="1" noChangeArrowheads="1"/>
          </p:cNvSpPr>
          <p:nvPr>
            <p:ph type="title"/>
          </p:nvPr>
        </p:nvSpPr>
        <p:spPr>
          <a:xfrm>
            <a:off x="0" y="0"/>
            <a:ext cx="12011025" cy="701615"/>
          </a:xfrm>
          <a:solidFill>
            <a:schemeClr val="tx2"/>
          </a:solidFill>
        </p:spPr>
        <p:txBody>
          <a:bodyPr/>
          <a:lstStyle/>
          <a:p>
            <a:pPr eaLnBrk="1" hangingPunct="1"/>
            <a:r>
              <a:rPr lang="en-US" altLang="zh-TW" sz="2600" dirty="0">
                <a:solidFill>
                  <a:schemeClr val="bg1"/>
                </a:solidFill>
                <a:ea typeface="新細明體" panose="02020500000000000000" pitchFamily="18" charset="-120"/>
              </a:rPr>
              <a:t> </a:t>
            </a:r>
            <a:endParaRPr lang="en-US" altLang="zh-TW" sz="2800" dirty="0">
              <a:solidFill>
                <a:schemeClr val="bg1"/>
              </a:solidFill>
              <a:ea typeface="華康中黑體" pitchFamily="49" charset="-120"/>
            </a:endParaRPr>
          </a:p>
        </p:txBody>
      </p:sp>
      <p:sp>
        <p:nvSpPr>
          <p:cNvPr id="102403" name="Rectangle 2">
            <a:extLst>
              <a:ext uri="{FF2B5EF4-FFF2-40B4-BE49-F238E27FC236}">
                <a16:creationId xmlns:a16="http://schemas.microsoft.com/office/drawing/2014/main" id="{BA72575A-F5E4-6DBB-FB47-78C7485A9532}"/>
              </a:ext>
            </a:extLst>
          </p:cNvPr>
          <p:cNvSpPr txBox="1">
            <a:spLocks noChangeArrowheads="1"/>
          </p:cNvSpPr>
          <p:nvPr/>
        </p:nvSpPr>
        <p:spPr bwMode="auto">
          <a:xfrm>
            <a:off x="2133600" y="1"/>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102404" name="文字方塊 2">
            <a:extLst>
              <a:ext uri="{FF2B5EF4-FFF2-40B4-BE49-F238E27FC236}">
                <a16:creationId xmlns:a16="http://schemas.microsoft.com/office/drawing/2014/main" id="{56926572-3EF2-5AB5-0648-FAEF0AD39C92}"/>
              </a:ext>
            </a:extLst>
          </p:cNvPr>
          <p:cNvSpPr txBox="1">
            <a:spLocks noChangeArrowheads="1"/>
          </p:cNvSpPr>
          <p:nvPr/>
        </p:nvSpPr>
        <p:spPr bwMode="auto">
          <a:xfrm>
            <a:off x="180975" y="59415"/>
            <a:ext cx="118300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en-US" altLang="zh-TW" sz="20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EC 4.0</a:t>
            </a:r>
            <a:r>
              <a:rPr lang="zh-TW" altLang="en-US" sz="1800" dirty="0">
                <a:solidFill>
                  <a:schemeClr val="bg1"/>
                </a:solidFill>
                <a:latin typeface="Tahoma" panose="020B0604030504040204" pitchFamily="34" charset="0"/>
                <a:ea typeface="新細明體" panose="02020500000000000000" pitchFamily="18" charset="-120"/>
              </a:rPr>
              <a:t>有關聯</a:t>
            </a:r>
            <a:r>
              <a:rPr lang="zh-TW" altLang="en-US" sz="1800" b="1" dirty="0">
                <a:solidFill>
                  <a:schemeClr val="bg1"/>
                </a:solidFill>
                <a:latin typeface="Tahoma" panose="020B0604030504040204" pitchFamily="34" charset="0"/>
                <a:ea typeface="新細明體" panose="02020500000000000000" pitchFamily="18" charset="-120"/>
              </a:rPr>
              <a:t>的場景  </a:t>
            </a:r>
            <a:r>
              <a:rPr lang="en-US" altLang="zh-TW" sz="1800" dirty="0">
                <a:solidFill>
                  <a:schemeClr val="bg1"/>
                </a:solidFill>
                <a:latin typeface="Tahoma" panose="020B0604030504040204" pitchFamily="34" charset="0"/>
                <a:ea typeface="新細明體" panose="02020500000000000000" pitchFamily="18" charset="-120"/>
              </a:rPr>
              <a:t>(0113.19) </a:t>
            </a:r>
            <a:r>
              <a:rPr lang="zh-TW" altLang="zh-TW" sz="1800" dirty="0">
                <a:solidFill>
                  <a:schemeClr val="bg1"/>
                </a:solidFill>
                <a:latin typeface="Tahoma" panose="020B0604030504040204" pitchFamily="34" charset="0"/>
                <a:ea typeface="新細明體" panose="02020500000000000000" pitchFamily="18" charset="-120"/>
              </a:rPr>
              <a:t>膀胱感應器取代尿布 日本用高科技照護長者</a:t>
            </a:r>
            <a:r>
              <a:rPr lang="zh-TW" altLang="en-US" sz="1800" dirty="0">
                <a:solidFill>
                  <a:schemeClr val="bg1"/>
                </a:solidFill>
                <a:latin typeface="Tahoma" panose="020B0604030504040204" pitchFamily="34" charset="0"/>
                <a:ea typeface="新細明體" panose="02020500000000000000" pitchFamily="18" charset="-120"/>
              </a:rPr>
              <a:t> </a:t>
            </a:r>
            <a:endParaRPr lang="en-US" altLang="zh-TW" sz="1800" dirty="0">
              <a:solidFill>
                <a:schemeClr val="bg1"/>
              </a:solidFill>
              <a:latin typeface="Tahoma" panose="020B0604030504040204" pitchFamily="34" charset="0"/>
              <a:ea typeface="新細明體" panose="02020500000000000000" pitchFamily="18" charset="-120"/>
            </a:endParaRPr>
          </a:p>
          <a:p>
            <a:pPr>
              <a:spcBef>
                <a:spcPct val="0"/>
              </a:spcBef>
              <a:buClrTx/>
              <a:buSzTx/>
              <a:buFont typeface="Wingdings" panose="05000000000000000000" pitchFamily="2" charset="2"/>
              <a:buNone/>
            </a:pPr>
            <a:r>
              <a:rPr lang="en-US" altLang="zh-TW" sz="1800" dirty="0">
                <a:solidFill>
                  <a:schemeClr val="bg1"/>
                </a:solidFill>
                <a:latin typeface="Tahoma" panose="020B0604030504040204" pitchFamily="34" charset="0"/>
                <a:ea typeface="新細明體" panose="02020500000000000000" pitchFamily="18" charset="-120"/>
              </a:rPr>
              <a:t>In Fast-Aging Japan, Elder Care Is a High-Tech Pursuit</a:t>
            </a:r>
            <a:r>
              <a:rPr lang="zh-TW" altLang="en-US" sz="1800" dirty="0">
                <a:solidFill>
                  <a:schemeClr val="bg1"/>
                </a:solidFill>
                <a:latin typeface="Tahoma" panose="020B0604030504040204" pitchFamily="34" charset="0"/>
                <a:ea typeface="新細明體" panose="02020500000000000000" pitchFamily="18" charset="-120"/>
              </a:rPr>
              <a:t>    民生六大需要之外 </a:t>
            </a:r>
            <a:r>
              <a:rPr lang="en-US" altLang="zh-TW" sz="1800" dirty="0">
                <a:solidFill>
                  <a:schemeClr val="bg1"/>
                </a:solidFill>
                <a:latin typeface="Tahoma" panose="020B0604030504040204" pitchFamily="34" charset="0"/>
                <a:ea typeface="新細明體" panose="02020500000000000000" pitchFamily="18" charset="-120"/>
              </a:rPr>
              <a:t>+</a:t>
            </a:r>
            <a:r>
              <a:rPr lang="zh-TW" altLang="en-US" sz="1800"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「醫」 </a:t>
            </a:r>
            <a:endParaRPr lang="zh-TW" altLang="en-US" sz="2000" dirty="0">
              <a:solidFill>
                <a:schemeClr val="bg1"/>
              </a:solidFill>
              <a:latin typeface="Tahoma" panose="020B0604030504040204" pitchFamily="34" charset="0"/>
              <a:ea typeface="新細明體" panose="02020500000000000000" pitchFamily="18" charset="-120"/>
            </a:endParaRPr>
          </a:p>
        </p:txBody>
      </p:sp>
      <p:pic>
        <p:nvPicPr>
          <p:cNvPr id="102405" name="圖片 2" descr="一張含有 室內, 汽車, 地板, 坐 的圖片&#10;&#10;自動產生的描述">
            <a:extLst>
              <a:ext uri="{FF2B5EF4-FFF2-40B4-BE49-F238E27FC236}">
                <a16:creationId xmlns:a16="http://schemas.microsoft.com/office/drawing/2014/main" id="{6DA7C5FC-7A8B-7415-C7E7-1BBC6AE49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87" y="830167"/>
            <a:ext cx="2754468" cy="183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文字方塊 3">
            <a:extLst>
              <a:ext uri="{FF2B5EF4-FFF2-40B4-BE49-F238E27FC236}">
                <a16:creationId xmlns:a16="http://schemas.microsoft.com/office/drawing/2014/main" id="{FC2DEFED-10C7-E093-61CC-EC4C3A7C5FF4}"/>
              </a:ext>
            </a:extLst>
          </p:cNvPr>
          <p:cNvSpPr txBox="1">
            <a:spLocks noChangeArrowheads="1"/>
          </p:cNvSpPr>
          <p:nvPr/>
        </p:nvSpPr>
        <p:spPr bwMode="auto">
          <a:xfrm flipH="1">
            <a:off x="282804" y="2854148"/>
            <a:ext cx="5137607"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400" b="1" dirty="0">
                <a:solidFill>
                  <a:srgbClr val="003399"/>
                </a:solidFill>
                <a:highlight>
                  <a:srgbClr val="FFFF00"/>
                </a:highlight>
                <a:latin typeface="Tahoma" panose="020B0604030504040204" pitchFamily="34" charset="0"/>
                <a:ea typeface="新細明體" panose="02020500000000000000" pitchFamily="18" charset="-120"/>
              </a:rPr>
              <a:t>A sensor that detects a patient‘s movement </a:t>
            </a:r>
            <a:r>
              <a:rPr lang="en-US" altLang="zh-TW" sz="1400" b="1" dirty="0">
                <a:solidFill>
                  <a:srgbClr val="003399"/>
                </a:solidFill>
                <a:latin typeface="Tahoma" panose="020B0604030504040204" pitchFamily="34" charset="0"/>
                <a:ea typeface="新細明體" panose="02020500000000000000" pitchFamily="18" charset="-120"/>
              </a:rPr>
              <a:t>is attached under the bed at a nursing home in Chiba, Japan.                                                                              </a:t>
            </a:r>
            <a:r>
              <a:rPr lang="zh-TW" altLang="en-US" sz="1600" b="1" dirty="0">
                <a:solidFill>
                  <a:srgbClr val="003399"/>
                </a:solidFill>
                <a:latin typeface="Tahoma" panose="020B0604030504040204" pitchFamily="34" charset="0"/>
                <a:ea typeface="新細明體" panose="02020500000000000000" pitchFamily="18" charset="-120"/>
              </a:rPr>
              <a:t>日本千葉市一家療養院的</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床下安裝了一個檢測患者運動</a:t>
            </a:r>
            <a:r>
              <a:rPr lang="zh-TW" altLang="en-US" sz="1600" b="1" dirty="0">
                <a:solidFill>
                  <a:srgbClr val="003399"/>
                </a:solidFill>
                <a:latin typeface="Tahoma" panose="020B0604030504040204" pitchFamily="34" charset="0"/>
                <a:ea typeface="新細明體" panose="02020500000000000000" pitchFamily="18" charset="-120"/>
              </a:rPr>
              <a:t>的</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傳感器</a:t>
            </a:r>
            <a:r>
              <a:rPr lang="zh-TW" altLang="zh-TW" sz="1600" dirty="0">
                <a:solidFill>
                  <a:srgbClr val="003399"/>
                </a:solidFill>
                <a:highlight>
                  <a:srgbClr val="FFFF00"/>
                </a:highlight>
                <a:latin typeface="Calibri" panose="020F0502020204030204" pitchFamily="34" charset="0"/>
                <a:cs typeface="Times New Roman" panose="02020603050405020304" pitchFamily="18" charset="0"/>
              </a:rPr>
              <a:t>，</a:t>
            </a:r>
            <a:r>
              <a:rPr lang="zh-TW" altLang="en-US" sz="1600" dirty="0"/>
              <a:t>以預防跌倒事故</a:t>
            </a:r>
            <a:r>
              <a:rPr lang="zh-TW" altLang="zh-TW" sz="1600" kern="100" dirty="0">
                <a:solidFill>
                  <a:srgbClr val="003399"/>
                </a:solidFill>
                <a:highlight>
                  <a:srgbClr val="FFFF00"/>
                </a:highlight>
                <a:latin typeface="Calibri" panose="020F0502020204030204" pitchFamily="34" charset="0"/>
                <a:cs typeface="Times New Roman" panose="02020603050405020304" pitchFamily="18" charset="0"/>
              </a:rPr>
              <a:t>、</a:t>
            </a:r>
            <a:r>
              <a:rPr lang="zh-TW" altLang="en-US" sz="1600" dirty="0"/>
              <a:t> 即時監控活動狀態</a:t>
            </a:r>
            <a:r>
              <a:rPr lang="zh-TW" altLang="zh-TW" sz="1600" kern="100" dirty="0">
                <a:solidFill>
                  <a:srgbClr val="003399"/>
                </a:solidFill>
                <a:highlight>
                  <a:srgbClr val="FFFF00"/>
                </a:highlight>
                <a:latin typeface="Calibri" panose="020F0502020204030204" pitchFamily="34" charset="0"/>
                <a:cs typeface="Times New Roman" panose="02020603050405020304" pitchFamily="18" charset="0"/>
              </a:rPr>
              <a:t>、</a:t>
            </a:r>
            <a:r>
              <a:rPr lang="zh-TW" altLang="en-US" sz="1600" dirty="0"/>
              <a:t> 改善夜間照護效率</a:t>
            </a:r>
            <a:r>
              <a:rPr lang="zh-TW" altLang="zh-TW" sz="1600" kern="100" dirty="0">
                <a:solidFill>
                  <a:srgbClr val="003399"/>
                </a:solidFill>
                <a:highlight>
                  <a:srgbClr val="FFFF00"/>
                </a:highlight>
                <a:latin typeface="Calibri" panose="020F0502020204030204" pitchFamily="34" charset="0"/>
                <a:cs typeface="Times New Roman" panose="02020603050405020304" pitchFamily="18" charset="0"/>
              </a:rPr>
              <a:t>、</a:t>
            </a:r>
            <a:r>
              <a:rPr lang="zh-TW" altLang="en-US" sz="1600" dirty="0"/>
              <a:t> 資料收集與健康分析</a:t>
            </a:r>
            <a:r>
              <a:rPr lang="zh-TW" altLang="en-US" sz="1600" b="1" dirty="0">
                <a:solidFill>
                  <a:schemeClr val="tx1"/>
                </a:solidFill>
                <a:latin typeface="Tahoma" panose="020B0604030504040204" pitchFamily="34" charset="0"/>
              </a:rPr>
              <a:t>。</a:t>
            </a:r>
            <a:r>
              <a:rPr lang="zh-TW" altLang="en-US" sz="1600" dirty="0"/>
              <a:t> </a:t>
            </a:r>
            <a:endParaRPr lang="zh-TW" altLang="en-US" sz="1600" b="1" dirty="0">
              <a:solidFill>
                <a:srgbClr val="003399"/>
              </a:solidFill>
              <a:latin typeface="Tahoma" panose="020B0604030504040204" pitchFamily="34" charset="0"/>
              <a:ea typeface="新細明體" panose="02020500000000000000" pitchFamily="18" charset="-120"/>
            </a:endParaRPr>
          </a:p>
        </p:txBody>
      </p:sp>
      <p:pic>
        <p:nvPicPr>
          <p:cNvPr id="102407" name="圖片 2" descr="一張含有 牆, 個人, 室內, 廚房 的圖片&#10;&#10;自動產生的描述">
            <a:extLst>
              <a:ext uri="{FF2B5EF4-FFF2-40B4-BE49-F238E27FC236}">
                <a16:creationId xmlns:a16="http://schemas.microsoft.com/office/drawing/2014/main" id="{EDC902F1-0701-C245-DA9F-B5E00CEBC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604" y="830167"/>
            <a:ext cx="2646085" cy="1764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8" name="文字方塊 3">
            <a:extLst>
              <a:ext uri="{FF2B5EF4-FFF2-40B4-BE49-F238E27FC236}">
                <a16:creationId xmlns:a16="http://schemas.microsoft.com/office/drawing/2014/main" id="{E7B424FD-7B50-9A05-91C2-B700D5234D4E}"/>
              </a:ext>
            </a:extLst>
          </p:cNvPr>
          <p:cNvSpPr txBox="1">
            <a:spLocks noChangeArrowheads="1"/>
          </p:cNvSpPr>
          <p:nvPr/>
        </p:nvSpPr>
        <p:spPr bwMode="auto">
          <a:xfrm>
            <a:off x="5874056" y="2864661"/>
            <a:ext cx="6229959"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400" b="1" dirty="0">
                <a:solidFill>
                  <a:srgbClr val="003399"/>
                </a:solidFill>
                <a:latin typeface="Tahoma" panose="020B0604030504040204" pitchFamily="34" charset="0"/>
                <a:ea typeface="新細明體" panose="02020500000000000000" pitchFamily="18" charset="-120"/>
              </a:rPr>
              <a:t>A monitor, right, shows residents' breathing</a:t>
            </a:r>
          </a:p>
          <a:p>
            <a:pPr>
              <a:spcBef>
                <a:spcPct val="0"/>
              </a:spcBef>
              <a:buClrTx/>
              <a:buSzTx/>
              <a:buFontTx/>
              <a:buNone/>
            </a:pPr>
            <a:r>
              <a:rPr lang="en-US" altLang="zh-TW" sz="1400" b="1" dirty="0">
                <a:solidFill>
                  <a:srgbClr val="003399"/>
                </a:solidFill>
                <a:latin typeface="Tahoma" panose="020B0604030504040204" pitchFamily="34" charset="0"/>
                <a:ea typeface="新細明體" panose="02020500000000000000" pitchFamily="18" charset="-120"/>
              </a:rPr>
              <a:t> and presence in the bed at a nursing home in Chiba ,Japan</a:t>
            </a:r>
            <a:r>
              <a:rPr lang="zh-TW" altLang="en-US" sz="14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latin typeface="Tahoma" panose="020B0604030504040204" pitchFamily="34" charset="0"/>
              </a:rPr>
              <a:t>日本</a:t>
            </a:r>
            <a:r>
              <a:rPr lang="zh-TW" altLang="en-US" sz="1600" b="1" dirty="0">
                <a:solidFill>
                  <a:srgbClr val="003399"/>
                </a:solidFill>
                <a:highlight>
                  <a:srgbClr val="FFFF00"/>
                </a:highlight>
                <a:latin typeface="Tahoma" panose="020B0604030504040204" pitchFamily="34" charset="0"/>
              </a:rPr>
              <a:t>千葉縣</a:t>
            </a:r>
            <a:r>
              <a:rPr lang="zh-TW" altLang="en-US" sz="1600" b="1" dirty="0">
                <a:solidFill>
                  <a:srgbClr val="003399"/>
                </a:solidFill>
                <a:latin typeface="Tahoma" panose="020B0604030504040204" pitchFamily="34" charset="0"/>
              </a:rPr>
              <a:t>一家</a:t>
            </a:r>
            <a:r>
              <a:rPr lang="zh-TW" altLang="en-US" sz="1600" b="1" dirty="0">
                <a:solidFill>
                  <a:srgbClr val="003399"/>
                </a:solidFill>
                <a:highlight>
                  <a:srgbClr val="FFFF00"/>
                </a:highlight>
                <a:latin typeface="Tahoma" panose="020B0604030504040204" pitchFamily="34" charset="0"/>
              </a:rPr>
              <a:t>養老院</a:t>
            </a:r>
            <a:r>
              <a:rPr lang="zh-TW" altLang="en-US" sz="1600" b="1" dirty="0">
                <a:solidFill>
                  <a:srgbClr val="003399"/>
                </a:solidFill>
                <a:latin typeface="Tahoma" panose="020B0604030504040204" pitchFamily="34" charset="0"/>
              </a:rPr>
              <a:t>的監測器，顯示</a:t>
            </a:r>
            <a:r>
              <a:rPr lang="zh-TW" altLang="en-US" sz="1600" b="1" dirty="0">
                <a:solidFill>
                  <a:srgbClr val="003399"/>
                </a:solidFill>
                <a:highlight>
                  <a:srgbClr val="FFFF00"/>
                </a:highlight>
                <a:latin typeface="Tahoma" panose="020B0604030504040204" pitchFamily="34" charset="0"/>
              </a:rPr>
              <a:t>住戶的呼吸狀況</a:t>
            </a:r>
            <a:r>
              <a:rPr lang="zh-TW" altLang="en-US" sz="1600" b="1" dirty="0">
                <a:solidFill>
                  <a:srgbClr val="003399"/>
                </a:solidFill>
                <a:latin typeface="Tahoma" panose="020B0604030504040204" pitchFamily="34" charset="0"/>
              </a:rPr>
              <a:t>以及他們在床上的情況。以預防突發健康事件（如呼吸停止、心臟驟停）</a:t>
            </a:r>
            <a:r>
              <a:rPr lang="zh-TW" altLang="zh-TW" sz="1600" kern="100" dirty="0">
                <a:solidFill>
                  <a:srgbClr val="003399"/>
                </a:solidFill>
                <a:highlight>
                  <a:srgbClr val="FFFF00"/>
                </a:highlight>
                <a:latin typeface="Calibri" panose="020F0502020204030204" pitchFamily="34" charset="0"/>
                <a:cs typeface="Times New Roman" panose="02020603050405020304" pitchFamily="18" charset="0"/>
              </a:rPr>
              <a:t>、 </a:t>
            </a:r>
            <a:r>
              <a:rPr lang="zh-TW" altLang="en-US" sz="1600" b="1" dirty="0">
                <a:solidFill>
                  <a:srgbClr val="003399"/>
                </a:solidFill>
                <a:latin typeface="Tahoma" panose="020B0604030504040204" pitchFamily="34" charset="0"/>
              </a:rPr>
              <a:t>減少夜間巡房負擔</a:t>
            </a:r>
            <a:r>
              <a:rPr lang="zh-TW" altLang="zh-TW" sz="1600" kern="100" dirty="0">
                <a:solidFill>
                  <a:srgbClr val="003399"/>
                </a:solidFill>
                <a:highlight>
                  <a:srgbClr val="FFFF00"/>
                </a:highlight>
                <a:latin typeface="Calibri" panose="020F0502020204030204" pitchFamily="34" charset="0"/>
                <a:cs typeface="Times New Roman" panose="02020603050405020304" pitchFamily="18" charset="0"/>
              </a:rPr>
              <a:t>、</a:t>
            </a:r>
            <a:r>
              <a:rPr lang="zh-TW" altLang="en-US" sz="1600" b="1" dirty="0">
                <a:solidFill>
                  <a:srgbClr val="003399"/>
                </a:solidFill>
                <a:latin typeface="Tahoma" panose="020B0604030504040204" pitchFamily="34" charset="0"/>
              </a:rPr>
              <a:t>提升照護效率</a:t>
            </a:r>
            <a:r>
              <a:rPr lang="zh-TW" altLang="zh-TW" sz="1600" kern="100" dirty="0">
                <a:solidFill>
                  <a:srgbClr val="003399"/>
                </a:solidFill>
                <a:highlight>
                  <a:srgbClr val="FFFF00"/>
                </a:highlight>
                <a:latin typeface="Calibri" panose="020F0502020204030204" pitchFamily="34" charset="0"/>
                <a:cs typeface="Times New Roman" panose="02020603050405020304" pitchFamily="18" charset="0"/>
              </a:rPr>
              <a:t>、</a:t>
            </a:r>
            <a:r>
              <a:rPr lang="zh-TW" altLang="en-US" sz="1600" b="1" dirty="0">
                <a:solidFill>
                  <a:srgbClr val="003399"/>
                </a:solidFill>
                <a:latin typeface="Tahoma" panose="020B0604030504040204" pitchFamily="34" charset="0"/>
              </a:rPr>
              <a:t>防止跌落或離床意外</a:t>
            </a:r>
            <a:r>
              <a:rPr lang="zh-TW" altLang="zh-TW" sz="1600" kern="100" dirty="0">
                <a:solidFill>
                  <a:srgbClr val="003399"/>
                </a:solidFill>
                <a:highlight>
                  <a:srgbClr val="FFFF00"/>
                </a:highlight>
                <a:latin typeface="Calibri" panose="020F0502020204030204" pitchFamily="34" charset="0"/>
                <a:cs typeface="Times New Roman" panose="02020603050405020304" pitchFamily="18" charset="0"/>
              </a:rPr>
              <a:t>、</a:t>
            </a:r>
            <a:r>
              <a:rPr lang="zh-TW" altLang="en-US" sz="1600" b="1" dirty="0">
                <a:solidFill>
                  <a:srgbClr val="003399"/>
                </a:solidFill>
                <a:latin typeface="Tahoma" panose="020B0604030504040204" pitchFamily="34" charset="0"/>
              </a:rPr>
              <a:t>長期健康管理與分析，可做為慢性病（如</a:t>
            </a:r>
            <a:r>
              <a:rPr lang="zh-TW" altLang="en-US" sz="1600" b="1" dirty="0">
                <a:solidFill>
                  <a:srgbClr val="003399"/>
                </a:solidFill>
                <a:highlight>
                  <a:srgbClr val="FFFF00"/>
                </a:highlight>
                <a:latin typeface="Tahoma" panose="020B0604030504040204" pitchFamily="34" charset="0"/>
              </a:rPr>
              <a:t>睡眠呼吸中止症、心衰</a:t>
            </a:r>
            <a:r>
              <a:rPr lang="zh-TW" altLang="en-US" sz="1600" b="1" dirty="0">
                <a:solidFill>
                  <a:srgbClr val="003399"/>
                </a:solidFill>
                <a:latin typeface="Tahoma" panose="020B0604030504040204" pitchFamily="34" charset="0"/>
              </a:rPr>
              <a:t>等）管理的依據。 </a:t>
            </a:r>
          </a:p>
        </p:txBody>
      </p:sp>
      <p:sp>
        <p:nvSpPr>
          <p:cNvPr id="2" name="文字方塊 1">
            <a:extLst>
              <a:ext uri="{FF2B5EF4-FFF2-40B4-BE49-F238E27FC236}">
                <a16:creationId xmlns:a16="http://schemas.microsoft.com/office/drawing/2014/main" id="{BC8EC5D2-86AA-88EA-6110-CE7E6D8934FF}"/>
              </a:ext>
            </a:extLst>
          </p:cNvPr>
          <p:cNvSpPr txBox="1"/>
          <p:nvPr/>
        </p:nvSpPr>
        <p:spPr>
          <a:xfrm>
            <a:off x="477082" y="4827504"/>
            <a:ext cx="11119045" cy="1354217"/>
          </a:xfrm>
          <a:prstGeom prst="rect">
            <a:avLst/>
          </a:prstGeom>
          <a:noFill/>
        </p:spPr>
        <p:txBody>
          <a:bodyPr wrap="square" rtlCol="0">
            <a:spAutoFit/>
          </a:bodyPr>
          <a:lstStyle/>
          <a:p>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長照機構的經營也像</a:t>
            </a:r>
            <a:r>
              <a:rPr lang="zh-TW" altLang="zh-TW" sz="16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電商務經營</a:t>
            </a:r>
            <a:r>
              <a:rPr lang="zh-TW" altLang="zh-TW" sz="16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一樣</a:t>
            </a:r>
            <a:r>
              <a:rPr lang="zh-TW" altLang="zh-TW" sz="16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兩者在經營理念上可能有一些共同點，如以客戶為中心、提升服務品質等，但在業務的運作模式、服務性質和監管要求上存在很大的差異</a:t>
            </a:r>
            <a:r>
              <a:rPr lang="zh-TW" altLang="zh-TW" sz="16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6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en-US"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就以</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監管和法規</a:t>
            </a:r>
            <a:r>
              <a:rPr lang="zh-TW" altLang="en-US"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為例</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長照機構受到更嚴格的政府監管與法規要求，確保服務符合健康、安全標準，而電商則主要遵守商業法規，關注於消費者保護、數據隱私等。</a:t>
            </a:r>
            <a:endParaRPr lang="zh-TW" altLang="en-US" sz="1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8E0555DF-F38D-E29E-35AA-178D3C709376}"/>
              </a:ext>
            </a:extLst>
          </p:cNvPr>
          <p:cNvSpPr>
            <a:spLocks noGrp="1" noChangeArrowheads="1"/>
          </p:cNvSpPr>
          <p:nvPr>
            <p:ph type="title"/>
          </p:nvPr>
        </p:nvSpPr>
        <p:spPr>
          <a:xfrm>
            <a:off x="76201" y="0"/>
            <a:ext cx="10487024" cy="738972"/>
          </a:xfrm>
          <a:solidFill>
            <a:schemeClr val="tx2"/>
          </a:solidFill>
        </p:spPr>
        <p:txBody>
          <a:bodyPr/>
          <a:lstStyle/>
          <a:p>
            <a:pPr eaLnBrk="1" hangingPunct="1"/>
            <a:r>
              <a:rPr lang="en-US" altLang="zh-TW" sz="2600">
                <a:solidFill>
                  <a:schemeClr val="bg1"/>
                </a:solidFill>
                <a:ea typeface="新細明體" panose="02020500000000000000" pitchFamily="18" charset="-120"/>
              </a:rPr>
              <a:t> </a:t>
            </a:r>
            <a:endParaRPr lang="en-US" altLang="zh-TW" sz="2800">
              <a:solidFill>
                <a:schemeClr val="bg1"/>
              </a:solidFill>
              <a:ea typeface="華康中黑體" pitchFamily="49" charset="-120"/>
            </a:endParaRPr>
          </a:p>
        </p:txBody>
      </p:sp>
      <p:sp>
        <p:nvSpPr>
          <p:cNvPr id="104451" name="Rectangle 2">
            <a:extLst>
              <a:ext uri="{FF2B5EF4-FFF2-40B4-BE49-F238E27FC236}">
                <a16:creationId xmlns:a16="http://schemas.microsoft.com/office/drawing/2014/main" id="{4C2BBC2A-4A35-E2B3-3A01-43341F80D4BF}"/>
              </a:ext>
            </a:extLst>
          </p:cNvPr>
          <p:cNvSpPr txBox="1">
            <a:spLocks noChangeArrowheads="1"/>
          </p:cNvSpPr>
          <p:nvPr/>
        </p:nvSpPr>
        <p:spPr bwMode="auto">
          <a:xfrm>
            <a:off x="2133600" y="1"/>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104452" name="文字方塊 2">
            <a:extLst>
              <a:ext uri="{FF2B5EF4-FFF2-40B4-BE49-F238E27FC236}">
                <a16:creationId xmlns:a16="http://schemas.microsoft.com/office/drawing/2014/main" id="{B0490A85-885D-DCF7-33D5-68936FC1974B}"/>
              </a:ext>
            </a:extLst>
          </p:cNvPr>
          <p:cNvSpPr txBox="1">
            <a:spLocks noChangeArrowheads="1"/>
          </p:cNvSpPr>
          <p:nvPr/>
        </p:nvSpPr>
        <p:spPr bwMode="auto">
          <a:xfrm>
            <a:off x="261938" y="38956"/>
            <a:ext cx="10220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pP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 EC 4.0</a:t>
            </a:r>
            <a:r>
              <a:rPr lang="zh-TW" altLang="en-US" sz="1800" dirty="0">
                <a:solidFill>
                  <a:schemeClr val="bg1"/>
                </a:solidFill>
                <a:latin typeface="Tahoma" panose="020B0604030504040204" pitchFamily="34" charset="0"/>
                <a:ea typeface="新細明體" panose="02020500000000000000" pitchFamily="18" charset="-120"/>
              </a:rPr>
              <a:t>有關聯</a:t>
            </a:r>
            <a:r>
              <a:rPr lang="zh-TW" altLang="en-US" sz="1800" b="1" dirty="0">
                <a:solidFill>
                  <a:schemeClr val="bg1"/>
                </a:solidFill>
                <a:latin typeface="Tahoma" panose="020B0604030504040204" pitchFamily="34" charset="0"/>
                <a:ea typeface="新細明體" panose="02020500000000000000" pitchFamily="18" charset="-120"/>
              </a:rPr>
              <a:t>的場景</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( 0113.19) </a:t>
            </a:r>
            <a:r>
              <a:rPr lang="zh-TW" altLang="zh-TW" sz="1800" dirty="0">
                <a:solidFill>
                  <a:schemeClr val="bg1"/>
                </a:solidFill>
                <a:latin typeface="Tahoma" panose="020B0604030504040204" pitchFamily="34" charset="0"/>
                <a:ea typeface="新細明體" panose="02020500000000000000" pitchFamily="18" charset="-120"/>
              </a:rPr>
              <a:t>膀胱感應器取代尿布 日本用高科技照護長者</a:t>
            </a:r>
            <a:r>
              <a:rPr lang="zh-TW" altLang="en-US" sz="18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In Fast-Aging Japan, Elder Care Is a High-Tech Pursuit</a:t>
            </a:r>
            <a:r>
              <a:rPr lang="zh-TW" altLang="en-US" sz="1800" dirty="0">
                <a:solidFill>
                  <a:schemeClr val="bg1"/>
                </a:solidFill>
                <a:latin typeface="Tahoma" panose="020B0604030504040204" pitchFamily="34" charset="0"/>
                <a:ea typeface="新細明體" panose="02020500000000000000" pitchFamily="18" charset="-120"/>
              </a:rPr>
              <a:t>                 民生六大需要之外 </a:t>
            </a:r>
            <a:r>
              <a:rPr lang="en-US" altLang="zh-TW" sz="1800" dirty="0">
                <a:solidFill>
                  <a:schemeClr val="bg1"/>
                </a:solidFill>
                <a:latin typeface="Tahoma" panose="020B0604030504040204" pitchFamily="34" charset="0"/>
                <a:ea typeface="新細明體" panose="02020500000000000000" pitchFamily="18" charset="-120"/>
              </a:rPr>
              <a:t>+</a:t>
            </a:r>
            <a:r>
              <a:rPr lang="zh-TW" altLang="en-US" sz="1800"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「醫」  </a:t>
            </a:r>
            <a:r>
              <a:rPr lang="zh-TW" altLang="en-US" sz="1800" dirty="0">
                <a:solidFill>
                  <a:schemeClr val="bg1"/>
                </a:solidFill>
                <a:latin typeface="Tahoma" panose="020B0604030504040204" pitchFamily="34" charset="0"/>
                <a:ea typeface="新細明體" panose="02020500000000000000" pitchFamily="18" charset="-120"/>
              </a:rPr>
              <a:t>  </a:t>
            </a:r>
            <a:endParaRPr lang="zh-TW" altLang="zh-TW" sz="1800" dirty="0">
              <a:solidFill>
                <a:schemeClr val="bg1"/>
              </a:solidFill>
              <a:latin typeface="Tahoma" panose="020B0604030504040204" pitchFamily="34" charset="0"/>
              <a:ea typeface="新細明體" panose="02020500000000000000" pitchFamily="18" charset="-120"/>
            </a:endParaRPr>
          </a:p>
          <a:p>
            <a:pPr>
              <a:spcBef>
                <a:spcPct val="0"/>
              </a:spcBef>
              <a:buClrTx/>
              <a:buSzTx/>
              <a:buFontTx/>
              <a:buNone/>
            </a:pPr>
            <a:endParaRPr lang="zh-TW" altLang="en-US" sz="1200" dirty="0">
              <a:solidFill>
                <a:schemeClr val="bg1"/>
              </a:solidFill>
              <a:latin typeface="Tahoma" panose="020B0604030504040204" pitchFamily="34" charset="0"/>
              <a:ea typeface="新細明體" panose="02020500000000000000" pitchFamily="18" charset="-120"/>
            </a:endParaRPr>
          </a:p>
        </p:txBody>
      </p:sp>
      <p:sp>
        <p:nvSpPr>
          <p:cNvPr id="104453" name="文字方塊 3">
            <a:extLst>
              <a:ext uri="{FF2B5EF4-FFF2-40B4-BE49-F238E27FC236}">
                <a16:creationId xmlns:a16="http://schemas.microsoft.com/office/drawing/2014/main" id="{1D5C583D-0390-29A8-0D34-C20B2AAB6B4A}"/>
              </a:ext>
            </a:extLst>
          </p:cNvPr>
          <p:cNvSpPr txBox="1">
            <a:spLocks noChangeArrowheads="1"/>
          </p:cNvSpPr>
          <p:nvPr/>
        </p:nvSpPr>
        <p:spPr bwMode="auto">
          <a:xfrm flipH="1">
            <a:off x="304800" y="4450546"/>
            <a:ext cx="5179036"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400" b="1" dirty="0">
                <a:solidFill>
                  <a:srgbClr val="003399"/>
                </a:solidFill>
                <a:latin typeface="Tahoma" panose="020B0604030504040204" pitchFamily="34" charset="0"/>
                <a:ea typeface="新細明體" panose="02020500000000000000" pitchFamily="18" charset="-120"/>
              </a:rPr>
              <a:t>Care workers push residents' wheelchairs</a:t>
            </a:r>
          </a:p>
          <a:p>
            <a:pPr>
              <a:spcBef>
                <a:spcPct val="0"/>
              </a:spcBef>
              <a:buClrTx/>
              <a:buSzTx/>
              <a:buFontTx/>
              <a:buNone/>
            </a:pPr>
            <a:r>
              <a:rPr lang="en-US" altLang="zh-TW" sz="1400" b="1" dirty="0">
                <a:solidFill>
                  <a:srgbClr val="003399"/>
                </a:solidFill>
                <a:latin typeface="Tahoma" panose="020B0604030504040204" pitchFamily="34" charset="0"/>
                <a:ea typeface="新細明體" panose="02020500000000000000" pitchFamily="18" charset="-120"/>
              </a:rPr>
              <a:t> at a nursing home in Chiba, Japan.</a:t>
            </a:r>
            <a:r>
              <a:rPr lang="zh-TW" altLang="en-US" sz="1400" b="1" dirty="0">
                <a:solidFill>
                  <a:srgbClr val="003399"/>
                </a:solidFill>
                <a:latin typeface="Tahoma" panose="020B0604030504040204" pitchFamily="34" charset="0"/>
                <a:ea typeface="新細明體" panose="02020500000000000000" pitchFamily="18" charset="-120"/>
              </a:rPr>
              <a:t> </a:t>
            </a:r>
            <a:endParaRPr lang="en-US" altLang="zh-TW" sz="14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r>
              <a:rPr lang="zh-TW" altLang="en-US" sz="14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latin typeface="Tahoma" panose="020B0604030504040204" pitchFamily="34" charset="0"/>
                <a:ea typeface="新細明體" panose="02020500000000000000" pitchFamily="18" charset="-120"/>
              </a:rPr>
              <a:t>護理人員</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推著居民的輪椅  在日本千葉縣的一家療養院</a:t>
            </a:r>
            <a:r>
              <a:rPr lang="zh-TW" altLang="en-US" sz="1400" b="1" dirty="0">
                <a:solidFill>
                  <a:srgbClr val="003399"/>
                </a:solidFill>
                <a:latin typeface="Tahoma" panose="020B0604030504040204" pitchFamily="34" charset="0"/>
                <a:ea typeface="新細明體" panose="02020500000000000000" pitchFamily="18" charset="-120"/>
              </a:rPr>
              <a:t>。</a:t>
            </a:r>
          </a:p>
        </p:txBody>
      </p:sp>
      <p:sp>
        <p:nvSpPr>
          <p:cNvPr id="104454" name="文字方塊 3">
            <a:extLst>
              <a:ext uri="{FF2B5EF4-FFF2-40B4-BE49-F238E27FC236}">
                <a16:creationId xmlns:a16="http://schemas.microsoft.com/office/drawing/2014/main" id="{44FB2758-D360-E5CD-2B16-B7D2120CDE70}"/>
              </a:ext>
            </a:extLst>
          </p:cNvPr>
          <p:cNvSpPr txBox="1">
            <a:spLocks noChangeArrowheads="1"/>
          </p:cNvSpPr>
          <p:nvPr/>
        </p:nvSpPr>
        <p:spPr bwMode="auto">
          <a:xfrm>
            <a:off x="5891753" y="4480012"/>
            <a:ext cx="5995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400" b="1" dirty="0">
                <a:solidFill>
                  <a:srgbClr val="003399"/>
                </a:solidFill>
                <a:latin typeface="Tahoma" panose="020B0604030504040204" pitchFamily="34" charset="0"/>
                <a:ea typeface="新細明體" panose="02020500000000000000" pitchFamily="18" charset="-120"/>
              </a:rPr>
              <a:t>A volunteer singer entertains residents during recreation time at  a nursing home in Chiba, Japan . </a:t>
            </a:r>
            <a:r>
              <a:rPr lang="zh-TW" altLang="en-US" sz="1400" b="1" dirty="0">
                <a:solidFill>
                  <a:srgbClr val="003399"/>
                </a:solidFill>
                <a:latin typeface="Tahoma" panose="020B0604030504040204" pitchFamily="34" charset="0"/>
                <a:ea typeface="新細明體" panose="02020500000000000000" pitchFamily="18" charset="-120"/>
              </a:rPr>
              <a:t>                                                                                              </a:t>
            </a:r>
            <a:r>
              <a:rPr lang="zh-TW" altLang="en-US" sz="1600" b="1" dirty="0">
                <a:solidFill>
                  <a:srgbClr val="003399"/>
                </a:solidFill>
                <a:latin typeface="Tahoma" panose="020B0604030504040204" pitchFamily="34" charset="0"/>
                <a:ea typeface="新細明體" panose="02020500000000000000" pitchFamily="18" charset="-120"/>
              </a:rPr>
              <a:t>義工</a:t>
            </a:r>
            <a:r>
              <a:rPr lang="zh-TW" altLang="en-US" sz="1600" b="1" dirty="0">
                <a:solidFill>
                  <a:srgbClr val="003399"/>
                </a:solidFill>
                <a:highlight>
                  <a:srgbClr val="FFFF00"/>
                </a:highlight>
                <a:latin typeface="Tahoma" panose="020B0604030504040204" pitchFamily="34" charset="0"/>
                <a:ea typeface="新細明體" panose="02020500000000000000" pitchFamily="18" charset="-120"/>
              </a:rPr>
              <a:t>歌手</a:t>
            </a:r>
            <a:r>
              <a:rPr lang="zh-TW" altLang="en-US" sz="1600" b="1" dirty="0">
                <a:solidFill>
                  <a:srgbClr val="003399"/>
                </a:solidFill>
                <a:latin typeface="Tahoma" panose="020B0604030504040204" pitchFamily="34" charset="0"/>
                <a:ea typeface="新細明體" panose="02020500000000000000" pitchFamily="18" charset="-120"/>
              </a:rPr>
              <a:t>為居民帶來歡樂在療養院的休閒時間在日本千葉。</a:t>
            </a:r>
          </a:p>
        </p:txBody>
      </p:sp>
      <p:pic>
        <p:nvPicPr>
          <p:cNvPr id="104455" name="圖片 4" descr="一張含有 地板, 室內, 牆, 個人 的圖片&#10;&#10;自動產生的描述">
            <a:extLst>
              <a:ext uri="{FF2B5EF4-FFF2-40B4-BE49-F238E27FC236}">
                <a16:creationId xmlns:a16="http://schemas.microsoft.com/office/drawing/2014/main" id="{9EAF9F43-7E71-018B-B2DD-1DC69593C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52" y="1807383"/>
            <a:ext cx="3643609" cy="242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6" name="圖片 6" descr="一張含有 個人, 室內, 地板, 窗戶 的圖片&#10;&#10;自動產生的描述">
            <a:extLst>
              <a:ext uri="{FF2B5EF4-FFF2-40B4-BE49-F238E27FC236}">
                <a16:creationId xmlns:a16="http://schemas.microsoft.com/office/drawing/2014/main" id="{1B66FC6F-9591-71A5-DD0D-79EDD2BAFD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59" y="1674814"/>
            <a:ext cx="3840163"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1E0814D4-848B-A920-047E-290DD0E5BE04}"/>
              </a:ext>
            </a:extLst>
          </p:cNvPr>
          <p:cNvSpPr>
            <a:spLocks noGrp="1" noChangeArrowheads="1"/>
          </p:cNvSpPr>
          <p:nvPr>
            <p:ph type="title"/>
          </p:nvPr>
        </p:nvSpPr>
        <p:spPr>
          <a:xfrm>
            <a:off x="0" y="-65287"/>
            <a:ext cx="12192000" cy="722748"/>
          </a:xfrm>
          <a:solidFill>
            <a:schemeClr val="tx2"/>
          </a:solidFill>
        </p:spPr>
        <p:txBody>
          <a:bodyPr/>
          <a:lstStyle/>
          <a:p>
            <a:pPr eaLnBrk="1" hangingPunct="1"/>
            <a:r>
              <a:rPr lang="en-US" altLang="zh-TW" sz="2600" dirty="0">
                <a:solidFill>
                  <a:schemeClr val="bg1"/>
                </a:solidFill>
                <a:ea typeface="新細明體" panose="02020500000000000000" pitchFamily="18" charset="-120"/>
              </a:rPr>
              <a:t> </a:t>
            </a:r>
            <a:endParaRPr lang="en-US" altLang="zh-TW" sz="2800" dirty="0">
              <a:solidFill>
                <a:schemeClr val="bg1"/>
              </a:solidFill>
              <a:ea typeface="華康中黑體" pitchFamily="49" charset="-120"/>
            </a:endParaRPr>
          </a:p>
        </p:txBody>
      </p:sp>
      <p:sp>
        <p:nvSpPr>
          <p:cNvPr id="118787" name="Rectangle 2">
            <a:extLst>
              <a:ext uri="{FF2B5EF4-FFF2-40B4-BE49-F238E27FC236}">
                <a16:creationId xmlns:a16="http://schemas.microsoft.com/office/drawing/2014/main" id="{41E6BD3E-C021-5248-7BF9-50D79C9FD2C2}"/>
              </a:ext>
            </a:extLst>
          </p:cNvPr>
          <p:cNvSpPr txBox="1">
            <a:spLocks noChangeArrowheads="1"/>
          </p:cNvSpPr>
          <p:nvPr/>
        </p:nvSpPr>
        <p:spPr bwMode="auto">
          <a:xfrm>
            <a:off x="2161880" y="-19725"/>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IN" altLang="zh-TW" b="1">
                <a:solidFill>
                  <a:schemeClr val="bg1"/>
                </a:solidFill>
                <a:latin typeface="Georgia" panose="02040502050405020303" pitchFamily="18" charset="0"/>
                <a:ea typeface="新細明體" panose="02020500000000000000" pitchFamily="18" charset="-120"/>
              </a:rPr>
              <a:t> </a:t>
            </a:r>
            <a:endParaRPr lang="en-US" altLang="zh-TW" b="1">
              <a:solidFill>
                <a:schemeClr val="bg1"/>
              </a:solidFill>
              <a:latin typeface="Georgia" panose="02040502050405020303" pitchFamily="18" charset="0"/>
              <a:ea typeface="新細明體" panose="02020500000000000000" pitchFamily="18" charset="-120"/>
            </a:endParaRPr>
          </a:p>
        </p:txBody>
      </p:sp>
      <p:sp>
        <p:nvSpPr>
          <p:cNvPr id="118788" name="文字方塊 2">
            <a:extLst>
              <a:ext uri="{FF2B5EF4-FFF2-40B4-BE49-F238E27FC236}">
                <a16:creationId xmlns:a16="http://schemas.microsoft.com/office/drawing/2014/main" id="{5D1CD065-2DBA-D8BF-51AC-CB213038C49C}"/>
              </a:ext>
            </a:extLst>
          </p:cNvPr>
          <p:cNvSpPr txBox="1">
            <a:spLocks noChangeArrowheads="1"/>
          </p:cNvSpPr>
          <p:nvPr/>
        </p:nvSpPr>
        <p:spPr bwMode="auto">
          <a:xfrm>
            <a:off x="209009" y="0"/>
            <a:ext cx="1158544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800" dirty="0">
                <a:solidFill>
                  <a:schemeClr val="bg1"/>
                </a:solidFill>
                <a:latin typeface="Tahoma" panose="020B0604030504040204" pitchFamily="34" charset="0"/>
                <a:ea typeface="新細明體" panose="02020500000000000000" pitchFamily="18" charset="-120"/>
              </a:rPr>
              <a:t> EC 4.0 </a:t>
            </a:r>
            <a:r>
              <a:rPr lang="zh-TW" altLang="en-US" sz="1800" dirty="0">
                <a:solidFill>
                  <a:schemeClr val="bg1"/>
                </a:solidFill>
                <a:latin typeface="Tahoma" panose="020B0604030504040204" pitchFamily="34" charset="0"/>
              </a:rPr>
              <a:t>有關</a:t>
            </a:r>
            <a:r>
              <a:rPr lang="zh-TW" altLang="en-US" sz="1800" b="1" dirty="0">
                <a:solidFill>
                  <a:schemeClr val="bg1"/>
                </a:solidFill>
                <a:latin typeface="Tahoma" panose="020B0604030504040204" pitchFamily="34" charset="0"/>
              </a:rPr>
              <a:t>的場景 </a:t>
            </a:r>
            <a:r>
              <a:rPr lang="zh-TW" altLang="en-US" sz="18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(0715.23)</a:t>
            </a:r>
            <a:r>
              <a:rPr lang="zh-TW" altLang="en-US" sz="1800" dirty="0">
                <a:solidFill>
                  <a:schemeClr val="bg1"/>
                </a:solidFill>
                <a:latin typeface="Tahoma" panose="020B0604030504040204" pitchFamily="34" charset="0"/>
                <a:ea typeface="新細明體" panose="02020500000000000000" pitchFamily="18" charset="-120"/>
              </a:rPr>
              <a:t>柏</a:t>
            </a:r>
            <a:r>
              <a:rPr lang="ja-JP" altLang="en-US" sz="1800" dirty="0">
                <a:solidFill>
                  <a:schemeClr val="bg1"/>
                </a:solidFill>
                <a:latin typeface="Tahoma" panose="020B0604030504040204" pitchFamily="34" charset="0"/>
                <a:ea typeface="新細明體" panose="02020500000000000000" pitchFamily="18" charset="-120"/>
              </a:rPr>
              <a:t>の</a:t>
            </a:r>
            <a:r>
              <a:rPr lang="zh-TW" altLang="en-US" sz="1800" dirty="0">
                <a:solidFill>
                  <a:schemeClr val="bg1"/>
                </a:solidFill>
                <a:latin typeface="Tahoma" panose="020B0604030504040204" pitchFamily="34" charset="0"/>
                <a:ea typeface="新細明體" panose="02020500000000000000" pitchFamily="18" charset="-120"/>
              </a:rPr>
              <a:t>葉即景</a:t>
            </a:r>
            <a:r>
              <a:rPr lang="en-US" altLang="zh-TW" sz="1800" dirty="0">
                <a:solidFill>
                  <a:schemeClr val="bg1"/>
                </a:solidFill>
                <a:latin typeface="Tahoma" panose="020B0604030504040204" pitchFamily="34" charset="0"/>
                <a:ea typeface="新細明體" panose="02020500000000000000" pitchFamily="18" charset="-120"/>
              </a:rPr>
              <a:t>: </a:t>
            </a:r>
            <a:r>
              <a:rPr lang="zh-TW" altLang="en-US" sz="1800" dirty="0">
                <a:solidFill>
                  <a:schemeClr val="bg1"/>
                </a:solidFill>
                <a:latin typeface="Tahoma" panose="020B0604030504040204" pitchFamily="34" charset="0"/>
                <a:ea typeface="新細明體" panose="02020500000000000000" pitchFamily="18" charset="-120"/>
              </a:rPr>
              <a:t> 上班族，學生騎單車到寄車處，而無車馬喧，是安謐，寧靜的新市區，也是日本 </a:t>
            </a:r>
            <a:r>
              <a:rPr lang="en-US" altLang="zh-TW" sz="1800" dirty="0">
                <a:solidFill>
                  <a:schemeClr val="bg1"/>
                </a:solidFill>
                <a:latin typeface="Tahoma" panose="020B0604030504040204" pitchFamily="34" charset="0"/>
                <a:ea typeface="新細明體" panose="02020500000000000000" pitchFamily="18" charset="-120"/>
              </a:rPr>
              <a:t>smart city</a:t>
            </a:r>
            <a:r>
              <a:rPr lang="zh-TW" altLang="en-US" sz="1800" dirty="0">
                <a:solidFill>
                  <a:schemeClr val="bg1"/>
                </a:solidFill>
                <a:latin typeface="Tahoma" panose="020B0604030504040204" pitchFamily="34" charset="0"/>
                <a:ea typeface="新細明體" panose="02020500000000000000" pitchFamily="18" charset="-120"/>
              </a:rPr>
              <a:t> 示範區</a:t>
            </a:r>
            <a:endParaRPr lang="zh-TW" altLang="en-US" sz="1200" dirty="0">
              <a:solidFill>
                <a:schemeClr val="bg1"/>
              </a:solidFill>
              <a:latin typeface="Tahoma" panose="020B0604030504040204" pitchFamily="34" charset="0"/>
              <a:ea typeface="新細明體" panose="02020500000000000000" pitchFamily="18" charset="-120"/>
            </a:endParaRPr>
          </a:p>
        </p:txBody>
      </p:sp>
      <p:pic>
        <p:nvPicPr>
          <p:cNvPr id="118789" name="圖片 3">
            <a:extLst>
              <a:ext uri="{FF2B5EF4-FFF2-40B4-BE49-F238E27FC236}">
                <a16:creationId xmlns:a16="http://schemas.microsoft.com/office/drawing/2014/main" id="{CB709EF5-D3A1-8713-5B7F-8E835814F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93" t="15669" r="4703" b="21651"/>
          <a:stretch>
            <a:fillRect/>
          </a:stretch>
        </p:blipFill>
        <p:spPr bwMode="auto">
          <a:xfrm>
            <a:off x="5814459" y="3260492"/>
            <a:ext cx="3859799" cy="220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0" name="圖片 4">
            <a:extLst>
              <a:ext uri="{FF2B5EF4-FFF2-40B4-BE49-F238E27FC236}">
                <a16:creationId xmlns:a16="http://schemas.microsoft.com/office/drawing/2014/main" id="{F0532FFF-2354-95E9-9DE7-8BA607C8B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987" t="4057" r="3189" b="37622"/>
          <a:stretch>
            <a:fillRect/>
          </a:stretch>
        </p:blipFill>
        <p:spPr bwMode="auto">
          <a:xfrm>
            <a:off x="5814459" y="874714"/>
            <a:ext cx="3859799"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1" name="圖片 5">
            <a:extLst>
              <a:ext uri="{FF2B5EF4-FFF2-40B4-BE49-F238E27FC236}">
                <a16:creationId xmlns:a16="http://schemas.microsoft.com/office/drawing/2014/main" id="{367D2963-8F37-1D8B-5A8E-0BA3D22A5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966" t="9378" r="8115" b="27875"/>
          <a:stretch>
            <a:fillRect/>
          </a:stretch>
        </p:blipFill>
        <p:spPr bwMode="auto">
          <a:xfrm>
            <a:off x="1522412" y="3260492"/>
            <a:ext cx="3743325"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2" name="圖片 6">
            <a:extLst>
              <a:ext uri="{FF2B5EF4-FFF2-40B4-BE49-F238E27FC236}">
                <a16:creationId xmlns:a16="http://schemas.microsoft.com/office/drawing/2014/main" id="{33FAF2B3-DBB8-68B2-2DD2-4C309534B6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7419" t="19479" r="4842" b="20464"/>
          <a:stretch>
            <a:fillRect/>
          </a:stretch>
        </p:blipFill>
        <p:spPr bwMode="auto">
          <a:xfrm>
            <a:off x="1522412" y="874714"/>
            <a:ext cx="3744913"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id="{C46CB933-7E19-9A2B-93BD-67EEF13F59EE}"/>
              </a:ext>
            </a:extLst>
          </p:cNvPr>
          <p:cNvSpPr txBox="1"/>
          <p:nvPr/>
        </p:nvSpPr>
        <p:spPr>
          <a:xfrm>
            <a:off x="283209" y="5666481"/>
            <a:ext cx="11251565" cy="584775"/>
          </a:xfrm>
          <a:prstGeom prst="rect">
            <a:avLst/>
          </a:prstGeom>
          <a:noFill/>
        </p:spPr>
        <p:txBody>
          <a:bodyPr wrap="square" rtlCol="0">
            <a:spAutoFit/>
          </a:bodyPr>
          <a:lstStyle/>
          <a:p>
            <a:r>
              <a:rPr lang="zh-TW" altLang="en-US" sz="1600" b="0" i="0" dirty="0">
                <a:solidFill>
                  <a:srgbClr val="111111"/>
                </a:solidFill>
                <a:effectLst/>
                <a:latin typeface="-apple-system"/>
              </a:rPr>
              <a:t>         </a:t>
            </a:r>
            <a:r>
              <a:rPr lang="zh-TW" altLang="en-US" sz="1600" b="0" i="0" dirty="0">
                <a:solidFill>
                  <a:srgbClr val="7030A0"/>
                </a:solidFill>
                <a:effectLst/>
                <a:highlight>
                  <a:srgbClr val="FFFF00"/>
                </a:highlight>
                <a:latin typeface="-apple-system"/>
              </a:rPr>
              <a:t>柏</a:t>
            </a:r>
            <a:r>
              <a:rPr lang="ja-JP" altLang="en-US" sz="1600" b="0" i="0" dirty="0">
                <a:solidFill>
                  <a:srgbClr val="7030A0"/>
                </a:solidFill>
                <a:effectLst/>
                <a:highlight>
                  <a:srgbClr val="FFFF00"/>
                </a:highlight>
                <a:latin typeface="-apple-system"/>
              </a:rPr>
              <a:t>の</a:t>
            </a:r>
            <a:r>
              <a:rPr lang="zh-TW" altLang="en-US" sz="1600" b="0" i="0" dirty="0">
                <a:solidFill>
                  <a:srgbClr val="7030A0"/>
                </a:solidFill>
                <a:effectLst/>
                <a:highlight>
                  <a:srgbClr val="FFFF00"/>
                </a:highlight>
                <a:latin typeface="-apple-system"/>
              </a:rPr>
              <a:t>葉</a:t>
            </a:r>
            <a:r>
              <a:rPr lang="zh-TW" altLang="en-US" sz="1600" b="0" i="0" dirty="0">
                <a:solidFill>
                  <a:srgbClr val="7030A0"/>
                </a:solidFill>
                <a:effectLst/>
                <a:latin typeface="-apple-system"/>
              </a:rPr>
              <a:t>智慧城市（</a:t>
            </a:r>
            <a:r>
              <a:rPr lang="ja-JP" altLang="en-US" sz="1600" b="1" dirty="0">
                <a:solidFill>
                  <a:srgbClr val="7030A0"/>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かしわのは</a:t>
            </a:r>
            <a:r>
              <a:rPr lang="en-US" altLang="zh-TW" sz="1600" b="0" i="0" dirty="0">
                <a:solidFill>
                  <a:srgbClr val="7030A0"/>
                </a:solidFill>
                <a:effectLst/>
                <a:latin typeface="-apple-system"/>
              </a:rPr>
              <a:t>/Kashiwa-no-ha Smart City</a:t>
            </a:r>
            <a:r>
              <a:rPr lang="zh-TW" altLang="en-US" sz="1600" b="0" i="0" dirty="0">
                <a:solidFill>
                  <a:srgbClr val="7030A0"/>
                </a:solidFill>
                <a:effectLst/>
                <a:latin typeface="-apple-system"/>
              </a:rPr>
              <a:t>）它主要是一個綜合性的智慧城市項目，涵蓋了多個領域。</a:t>
            </a:r>
            <a:r>
              <a:rPr lang="zh-TW" altLang="zh-TW" sz="16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雖然柏の葉智慧城市的主要目標不是電子商務，但它的</a:t>
            </a:r>
            <a:r>
              <a:rPr lang="zh-TW" altLang="zh-TW" sz="1600" b="1" dirty="0">
                <a:solidFill>
                  <a:srgbClr val="7030A0"/>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技術基礎和數據管理系統</a:t>
            </a:r>
            <a:r>
              <a:rPr lang="zh-TW" altLang="zh-TW" sz="1600" dirty="0">
                <a:solidFill>
                  <a:srgbClr val="7030A0"/>
                </a:solidFill>
                <a:effectLst/>
                <a:latin typeface="Calibri" panose="020F0502020204030204" pitchFamily="34" charset="0"/>
                <a:ea typeface="新細明體" panose="02020500000000000000" pitchFamily="18" charset="-120"/>
                <a:cs typeface="Times New Roman" panose="02020603050405020304" pitchFamily="18" charset="0"/>
              </a:rPr>
              <a:t>也可以應用於電子商務領域</a:t>
            </a:r>
            <a:r>
              <a:rPr lang="zh-TW" altLang="en-US" sz="1600" b="0" i="0" dirty="0">
                <a:solidFill>
                  <a:srgbClr val="7030A0"/>
                </a:solidFill>
                <a:effectLst/>
                <a:latin typeface="-apple-system"/>
              </a:rPr>
              <a:t>。</a:t>
            </a:r>
            <a:endParaRPr lang="zh-TW" altLang="en-US" sz="1600" dirty="0">
              <a:solidFill>
                <a:srgbClr val="7030A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BD5E3-0B8E-5C73-45A8-26FC73ACB58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1F980F3-7231-71DF-ECAE-BAE71406298E}"/>
              </a:ext>
            </a:extLst>
          </p:cNvPr>
          <p:cNvSpPr>
            <a:spLocks noGrp="1"/>
          </p:cNvSpPr>
          <p:nvPr>
            <p:ph type="title"/>
          </p:nvPr>
        </p:nvSpPr>
        <p:spPr>
          <a:xfrm>
            <a:off x="4786958" y="432434"/>
            <a:ext cx="7217278" cy="506733"/>
          </a:xfrm>
        </p:spPr>
        <p:txBody>
          <a:bodyPr>
            <a:normAutofit fontScale="90000"/>
          </a:bodyPr>
          <a:lstStyle/>
          <a:p>
            <a:r>
              <a:rPr lang="zh-TW" altLang="en-US" sz="2200" dirty="0"/>
              <a:t>元宇宙可以被視為 </a:t>
            </a:r>
            <a:r>
              <a:rPr lang="en-US" altLang="zh-TW" sz="2200" dirty="0"/>
              <a:t>EC 4.0 </a:t>
            </a:r>
            <a:r>
              <a:rPr lang="zh-TW" altLang="en-US" sz="2200" dirty="0"/>
              <a:t>的雛形或重要組成元素之一。</a:t>
            </a:r>
            <a:r>
              <a:rPr lang="zh-TW" altLang="en-US" sz="1800" b="1" i="0" dirty="0">
                <a:solidFill>
                  <a:srgbClr val="000000"/>
                </a:solidFill>
                <a:effectLst/>
                <a:latin typeface="Noto Sans TC"/>
              </a:rPr>
              <a:t> </a:t>
            </a:r>
            <a:br>
              <a:rPr lang="en-US" altLang="zh-TW" sz="2000" b="1" i="0" dirty="0">
                <a:solidFill>
                  <a:srgbClr val="000000"/>
                </a:solidFill>
                <a:effectLst/>
                <a:latin typeface="Noto Sans TC"/>
              </a:rPr>
            </a:br>
            <a:r>
              <a:rPr lang="en-US" altLang="zh-TW" sz="2000" b="1" dirty="0">
                <a:solidFill>
                  <a:srgbClr val="003399"/>
                </a:solidFill>
                <a:latin typeface="+mn-lt"/>
                <a:ea typeface="+mn-ea"/>
                <a:cs typeface="+mn-cs"/>
              </a:rPr>
              <a:t>(1030.21)</a:t>
            </a:r>
            <a:r>
              <a:rPr lang="zh-TW" altLang="en-US" sz="2000" b="1" dirty="0">
                <a:solidFill>
                  <a:srgbClr val="003399"/>
                </a:solidFill>
                <a:latin typeface="+mn-lt"/>
                <a:ea typeface="+mn-ea"/>
                <a:cs typeface="+mn-cs"/>
              </a:rPr>
              <a:t>臉書改名</a:t>
            </a:r>
            <a:r>
              <a:rPr lang="en-US" altLang="zh-TW" sz="2000" b="1" dirty="0">
                <a:solidFill>
                  <a:srgbClr val="003399"/>
                </a:solidFill>
                <a:latin typeface="+mn-lt"/>
                <a:ea typeface="+mn-ea"/>
                <a:cs typeface="+mn-cs"/>
              </a:rPr>
              <a:t>Meta</a:t>
            </a:r>
            <a:r>
              <a:rPr lang="zh-TW" altLang="en-US" sz="2000" b="1" dirty="0">
                <a:solidFill>
                  <a:srgbClr val="003399"/>
                </a:solidFill>
                <a:latin typeface="+mn-lt"/>
                <a:ea typeface="+mn-ea"/>
                <a:cs typeface="+mn-cs"/>
              </a:rPr>
              <a:t>    </a:t>
            </a:r>
            <a:r>
              <a:rPr lang="en-US" altLang="zh-TW" sz="2000" b="1" dirty="0">
                <a:solidFill>
                  <a:srgbClr val="003399"/>
                </a:solidFill>
                <a:latin typeface="+mn-lt"/>
                <a:ea typeface="+mn-ea"/>
                <a:cs typeface="+mn-cs"/>
              </a:rPr>
              <a:t> </a:t>
            </a:r>
            <a:r>
              <a:rPr lang="zh-TW" altLang="en-US" sz="2000" b="1" dirty="0">
                <a:solidFill>
                  <a:srgbClr val="003399"/>
                </a:solidFill>
                <a:latin typeface="+mn-lt"/>
                <a:ea typeface="+mn-ea"/>
                <a:cs typeface="+mn-cs"/>
              </a:rPr>
              <a:t>打造</a:t>
            </a:r>
            <a:r>
              <a:rPr lang="zh-TW" altLang="en-US" sz="2000" b="1" dirty="0">
                <a:solidFill>
                  <a:srgbClr val="003399"/>
                </a:solidFill>
                <a:highlight>
                  <a:srgbClr val="FFFF00"/>
                </a:highlight>
                <a:latin typeface="+mn-lt"/>
                <a:ea typeface="+mn-ea"/>
                <a:cs typeface="+mn-cs"/>
              </a:rPr>
              <a:t>元宇宙</a:t>
            </a:r>
            <a:r>
              <a:rPr lang="zh-TW" altLang="en-US" sz="2000" b="1" dirty="0">
                <a:solidFill>
                  <a:srgbClr val="003399"/>
                </a:solidFill>
                <a:latin typeface="+mn-lt"/>
                <a:ea typeface="+mn-ea"/>
                <a:cs typeface="+mn-cs"/>
              </a:rPr>
              <a:t>願景</a:t>
            </a:r>
            <a:endParaRPr lang="zh-TW" altLang="en-US" sz="1600" b="1" dirty="0">
              <a:solidFill>
                <a:srgbClr val="003399"/>
              </a:solidFill>
              <a:latin typeface="+mn-lt"/>
              <a:ea typeface="+mn-ea"/>
              <a:cs typeface="+mn-cs"/>
            </a:endParaRPr>
          </a:p>
        </p:txBody>
      </p:sp>
      <p:pic>
        <p:nvPicPr>
          <p:cNvPr id="6" name="內容版面配置區 5">
            <a:extLst>
              <a:ext uri="{FF2B5EF4-FFF2-40B4-BE49-F238E27FC236}">
                <a16:creationId xmlns:a16="http://schemas.microsoft.com/office/drawing/2014/main" id="{19BABE81-E659-F856-A3EB-A908F74F456B}"/>
              </a:ext>
            </a:extLst>
          </p:cNvPr>
          <p:cNvPicPr>
            <a:picLocks noGrp="1" noChangeAspect="1"/>
          </p:cNvPicPr>
          <p:nvPr>
            <p:ph idx="1"/>
          </p:nvPr>
        </p:nvPicPr>
        <p:blipFill rotWithShape="1">
          <a:blip r:embed="rId3"/>
          <a:srcRect l="27263" t="15304" r="49096" b="22425"/>
          <a:stretch/>
        </p:blipFill>
        <p:spPr>
          <a:xfrm>
            <a:off x="312884" y="253325"/>
            <a:ext cx="4286670" cy="6351350"/>
          </a:xfrm>
        </p:spPr>
      </p:pic>
      <p:sp>
        <p:nvSpPr>
          <p:cNvPr id="4" name="AutoShape 2">
            <a:extLst>
              <a:ext uri="{FF2B5EF4-FFF2-40B4-BE49-F238E27FC236}">
                <a16:creationId xmlns:a16="http://schemas.microsoft.com/office/drawing/2014/main" id="{57999D6A-735C-042D-972B-B6E33E7E39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 name="文字方塊 6">
            <a:extLst>
              <a:ext uri="{FF2B5EF4-FFF2-40B4-BE49-F238E27FC236}">
                <a16:creationId xmlns:a16="http://schemas.microsoft.com/office/drawing/2014/main" id="{3C574160-D3CB-EDDF-2182-1873CB1EDCC1}"/>
              </a:ext>
            </a:extLst>
          </p:cNvPr>
          <p:cNvSpPr txBox="1"/>
          <p:nvPr/>
        </p:nvSpPr>
        <p:spPr>
          <a:xfrm>
            <a:off x="4786958" y="1172439"/>
            <a:ext cx="7217278" cy="5324535"/>
          </a:xfrm>
          <a:prstGeom prst="rect">
            <a:avLst/>
          </a:prstGeom>
          <a:noFill/>
        </p:spPr>
        <p:txBody>
          <a:bodyPr wrap="square" rtlCol="0">
            <a:spAutoFit/>
          </a:bodyPr>
          <a:lstStyle/>
          <a:p>
            <a:r>
              <a:rPr lang="zh-TW" altLang="en-US" b="1" dirty="0">
                <a:solidFill>
                  <a:srgbClr val="003399"/>
                </a:solidFill>
                <a:effectLst/>
              </a:rPr>
              <a:t>      </a:t>
            </a:r>
            <a:r>
              <a:rPr lang="zh-TW" altLang="en-US" sz="1600" b="1" dirty="0">
                <a:solidFill>
                  <a:srgbClr val="003399"/>
                </a:solidFill>
                <a:effectLst/>
              </a:rPr>
              <a:t>臉書創辦人兼執行</a:t>
            </a:r>
            <a:r>
              <a:rPr lang="zh-TW" altLang="en-US" sz="1600" b="1" dirty="0">
                <a:solidFill>
                  <a:srgbClr val="003399"/>
                </a:solidFill>
              </a:rPr>
              <a:t>長祖克柏</a:t>
            </a:r>
            <a:r>
              <a:rPr lang="en-US" altLang="zh-TW" sz="1600" b="1" dirty="0">
                <a:solidFill>
                  <a:srgbClr val="003399"/>
                </a:solidFill>
                <a:highlight>
                  <a:srgbClr val="FFFF00"/>
                </a:highlight>
              </a:rPr>
              <a:t>2021 </a:t>
            </a:r>
            <a:r>
              <a:rPr lang="zh-TW" altLang="en-US" sz="1600" b="1" dirty="0">
                <a:solidFill>
                  <a:srgbClr val="003399"/>
                </a:solidFill>
                <a:highlight>
                  <a:srgbClr val="FFFF00"/>
                </a:highlight>
              </a:rPr>
              <a:t>年</a:t>
            </a:r>
            <a:r>
              <a:rPr lang="zh-TW" altLang="en-US" sz="1600" b="1" dirty="0">
                <a:solidFill>
                  <a:srgbClr val="003399"/>
                </a:solidFill>
              </a:rPr>
              <a:t>廿八日</a:t>
            </a:r>
            <a:r>
              <a:rPr lang="zh-TW" altLang="en-US" sz="1600" b="1" dirty="0">
                <a:solidFill>
                  <a:srgbClr val="003399"/>
                </a:solidFill>
                <a:effectLst/>
              </a:rPr>
              <a:t>宣布，臉書公司將更名為「</a:t>
            </a:r>
            <a:r>
              <a:rPr lang="en-US" altLang="zh-TW" sz="1600" b="1" dirty="0">
                <a:solidFill>
                  <a:srgbClr val="003399"/>
                </a:solidFill>
                <a:effectLst/>
                <a:highlight>
                  <a:srgbClr val="FFFF00"/>
                </a:highlight>
              </a:rPr>
              <a:t>Meta</a:t>
            </a:r>
            <a:r>
              <a:rPr lang="zh-TW" altLang="en-US" sz="1600" b="1" dirty="0">
                <a:solidFill>
                  <a:srgbClr val="003399"/>
                </a:solidFill>
                <a:effectLst/>
              </a:rPr>
              <a:t>」，社群網站</a:t>
            </a:r>
            <a:r>
              <a:rPr lang="zh-TW" altLang="en-US" sz="1600" b="1" dirty="0">
                <a:solidFill>
                  <a:srgbClr val="003399"/>
                </a:solidFill>
                <a:effectLst/>
                <a:highlight>
                  <a:srgbClr val="FFFF00"/>
                </a:highlight>
              </a:rPr>
              <a:t>臉書</a:t>
            </a:r>
            <a:r>
              <a:rPr lang="zh-TW" altLang="en-US" sz="1600" b="1" dirty="0">
                <a:solidFill>
                  <a:srgbClr val="003399"/>
                </a:solidFill>
                <a:effectLst/>
              </a:rPr>
              <a:t>（</a:t>
            </a:r>
            <a:r>
              <a:rPr lang="en-US" altLang="zh-TW" sz="1600" b="1" dirty="0">
                <a:solidFill>
                  <a:srgbClr val="003399"/>
                </a:solidFill>
                <a:effectLst/>
              </a:rPr>
              <a:t>Facebook</a:t>
            </a:r>
            <a:r>
              <a:rPr lang="zh-TW" altLang="en-US" sz="1600" b="1" dirty="0">
                <a:solidFill>
                  <a:srgbClr val="003399"/>
                </a:solidFill>
                <a:effectLst/>
              </a:rPr>
              <a:t>）維持原名不動。祖克柏指出，新公司名涵蓋</a:t>
            </a:r>
            <a:r>
              <a:rPr lang="zh-TW" altLang="en-US" sz="1600" b="1" dirty="0">
                <a:solidFill>
                  <a:srgbClr val="003399"/>
                </a:solidFill>
                <a:effectLst/>
                <a:highlight>
                  <a:srgbClr val="FFFF00"/>
                </a:highlight>
              </a:rPr>
              <a:t>未來願景</a:t>
            </a:r>
            <a:r>
              <a:rPr lang="zh-TW" altLang="en-US" sz="1600" b="1" dirty="0">
                <a:solidFill>
                  <a:srgbClr val="003399"/>
                </a:solidFill>
                <a:effectLst/>
              </a:rPr>
              <a:t>，要打造</a:t>
            </a:r>
            <a:r>
              <a:rPr lang="zh-TW" altLang="en-US" sz="1600" b="1" dirty="0">
                <a:solidFill>
                  <a:srgbClr val="003399"/>
                </a:solidFill>
                <a:effectLst/>
                <a:highlight>
                  <a:srgbClr val="FFFF00"/>
                </a:highlight>
              </a:rPr>
              <a:t>結合虛擬實境、擴增實境及其他最新科技的「元宇宙」</a:t>
            </a:r>
            <a:r>
              <a:rPr lang="zh-TW" altLang="en-US" sz="1600" b="1" dirty="0">
                <a:solidFill>
                  <a:srgbClr val="003399"/>
                </a:solidFill>
                <a:effectLst/>
              </a:rPr>
              <a:t>（</a:t>
            </a:r>
            <a:r>
              <a:rPr lang="en-US" altLang="zh-TW" sz="1600" b="1" dirty="0">
                <a:solidFill>
                  <a:srgbClr val="003399"/>
                </a:solidFill>
                <a:effectLst/>
              </a:rPr>
              <a:t>metaverse</a:t>
            </a:r>
            <a:r>
              <a:rPr lang="zh-TW" altLang="en-US" sz="1600" b="1" dirty="0">
                <a:solidFill>
                  <a:srgbClr val="003399"/>
                </a:solidFill>
                <a:effectLst/>
              </a:rPr>
              <a:t>）。</a:t>
            </a:r>
            <a:endParaRPr lang="en-US" altLang="zh-TW" sz="1600" b="1" dirty="0">
              <a:solidFill>
                <a:srgbClr val="003399"/>
              </a:solidFill>
              <a:effectLst/>
            </a:endParaRPr>
          </a:p>
          <a:p>
            <a:endParaRPr lang="en-US" altLang="zh-TW" sz="1600" b="1" dirty="0">
              <a:solidFill>
                <a:srgbClr val="003399"/>
              </a:solidFill>
            </a:endParaRPr>
          </a:p>
          <a:p>
            <a:r>
              <a:rPr lang="en-US" altLang="zh-TW" sz="1600" b="1" dirty="0">
                <a:solidFill>
                  <a:srgbClr val="003399"/>
                </a:solidFill>
              </a:rPr>
              <a:t>       </a:t>
            </a:r>
            <a:r>
              <a:rPr lang="zh-TW" altLang="en-US" sz="1600" b="1" dirty="0">
                <a:solidFill>
                  <a:srgbClr val="003399"/>
                </a:solidFill>
              </a:rPr>
              <a:t> 事實上，元宇宙（</a:t>
            </a:r>
            <a:r>
              <a:rPr lang="en-US" altLang="zh-TW" sz="1600" b="1" dirty="0">
                <a:solidFill>
                  <a:srgbClr val="003399"/>
                </a:solidFill>
              </a:rPr>
              <a:t>metaverse</a:t>
            </a:r>
            <a:r>
              <a:rPr lang="zh-TW" altLang="en-US" sz="1600" b="1" dirty="0">
                <a:solidFill>
                  <a:srgbClr val="003399"/>
                </a:solidFill>
              </a:rPr>
              <a:t>）源自於</a:t>
            </a:r>
            <a:r>
              <a:rPr lang="en-US" altLang="zh-TW" sz="1600" b="1" dirty="0">
                <a:solidFill>
                  <a:srgbClr val="003399"/>
                </a:solidFill>
              </a:rPr>
              <a:t>1992</a:t>
            </a:r>
            <a:r>
              <a:rPr lang="zh-TW" altLang="en-US" sz="1600" b="1" dirty="0">
                <a:solidFill>
                  <a:srgbClr val="003399"/>
                </a:solidFill>
              </a:rPr>
              <a:t>年出版的</a:t>
            </a:r>
            <a:r>
              <a:rPr lang="zh-TW" altLang="en-US" sz="1600" b="1" dirty="0">
                <a:solidFill>
                  <a:srgbClr val="FF0000"/>
                </a:solidFill>
              </a:rPr>
              <a:t>科幻小說</a:t>
            </a:r>
            <a:r>
              <a:rPr lang="zh-TW" altLang="en-US" sz="1600" b="1" dirty="0">
                <a:solidFill>
                  <a:srgbClr val="FF0000"/>
                </a:solidFill>
                <a:highlight>
                  <a:srgbClr val="00FF00"/>
                </a:highlight>
              </a:rPr>
              <a:t>潰雪</a:t>
            </a:r>
            <a:r>
              <a:rPr lang="zh-TW" altLang="en-US" sz="1600" b="1" dirty="0">
                <a:solidFill>
                  <a:srgbClr val="003399"/>
                </a:solidFill>
                <a:highlight>
                  <a:srgbClr val="00FF00"/>
                </a:highlight>
              </a:rPr>
              <a:t>（</a:t>
            </a:r>
            <a:r>
              <a:rPr lang="en-US" altLang="zh-TW" sz="1600" b="1" dirty="0">
                <a:solidFill>
                  <a:srgbClr val="003399"/>
                </a:solidFill>
                <a:highlight>
                  <a:srgbClr val="00FF00"/>
                </a:highlight>
              </a:rPr>
              <a:t>Snow Crash</a:t>
            </a:r>
            <a:r>
              <a:rPr lang="zh-TW" altLang="en-US" sz="1600" b="1" dirty="0">
                <a:solidFill>
                  <a:srgbClr val="003399"/>
                </a:solidFill>
                <a:highlight>
                  <a:srgbClr val="00FF00"/>
                </a:highlight>
              </a:rPr>
              <a:t>），</a:t>
            </a:r>
            <a:r>
              <a:rPr lang="zh-TW" altLang="en-US" sz="1600" b="1" dirty="0">
                <a:solidFill>
                  <a:srgbClr val="003399"/>
                </a:solidFill>
              </a:rPr>
              <a:t>潰雪故事主角 </a:t>
            </a:r>
            <a:r>
              <a:rPr lang="en-US" altLang="zh-TW" sz="1600" b="1" dirty="0">
                <a:solidFill>
                  <a:srgbClr val="003399"/>
                </a:solidFill>
              </a:rPr>
              <a:t>Hiro Protagonist </a:t>
            </a:r>
            <a:r>
              <a:rPr lang="zh-TW" altLang="en-US" sz="1600" b="1" dirty="0">
                <a:solidFill>
                  <a:srgbClr val="003399"/>
                </a:solidFill>
              </a:rPr>
              <a:t>現實</a:t>
            </a:r>
            <a:r>
              <a:rPr lang="zh-TW" altLang="en-US" sz="1600" b="1" dirty="0">
                <a:solidFill>
                  <a:srgbClr val="FF0000"/>
                </a:solidFill>
              </a:rPr>
              <a:t>生活中是</a:t>
            </a:r>
            <a:r>
              <a:rPr lang="zh-TW" altLang="en-US" sz="1600" b="1" dirty="0">
                <a:solidFill>
                  <a:srgbClr val="FF0000"/>
                </a:solidFill>
                <a:highlight>
                  <a:srgbClr val="FFFF00"/>
                </a:highlight>
              </a:rPr>
              <a:t>外送員</a:t>
            </a:r>
            <a:r>
              <a:rPr lang="zh-TW" altLang="en-US" sz="1600" b="1" dirty="0">
                <a:solidFill>
                  <a:srgbClr val="FF0000"/>
                </a:solidFill>
              </a:rPr>
              <a:t>，但下了班後便是個駭客</a:t>
            </a:r>
            <a:r>
              <a:rPr lang="zh-TW" altLang="en-US" sz="1600" b="1" dirty="0">
                <a:solidFill>
                  <a:srgbClr val="003399"/>
                </a:solidFill>
              </a:rPr>
              <a:t>，在虛擬網路世界</a:t>
            </a:r>
            <a:r>
              <a:rPr lang="zh-TW" altLang="en-US" sz="1600" b="1" dirty="0">
                <a:solidFill>
                  <a:srgbClr val="C00000"/>
                </a:solidFill>
              </a:rPr>
              <a:t>魅他域（</a:t>
            </a:r>
            <a:r>
              <a:rPr lang="en-US" altLang="zh-TW" sz="1600" b="1" dirty="0">
                <a:solidFill>
                  <a:srgbClr val="C00000"/>
                </a:solidFill>
              </a:rPr>
              <a:t>Metaverse</a:t>
            </a:r>
            <a:r>
              <a:rPr lang="zh-TW" altLang="en-US" sz="1600" b="1" dirty="0">
                <a:solidFill>
                  <a:srgbClr val="C00000"/>
                </a:solidFill>
              </a:rPr>
              <a:t>）中</a:t>
            </a:r>
            <a:r>
              <a:rPr lang="zh-TW" altLang="en-US" sz="1600" b="1" dirty="0">
                <a:solidFill>
                  <a:srgbClr val="003399"/>
                </a:solidFill>
              </a:rPr>
              <a:t>，</a:t>
            </a:r>
            <a:r>
              <a:rPr lang="en-US" altLang="zh-TW" sz="1600" b="1" dirty="0">
                <a:solidFill>
                  <a:srgbClr val="003399"/>
                </a:solidFill>
              </a:rPr>
              <a:t>Hiro Protagonist</a:t>
            </a:r>
            <a:r>
              <a:rPr lang="zh-TW" altLang="en-US" sz="1600" b="1" dirty="0">
                <a:solidFill>
                  <a:srgbClr val="003399"/>
                </a:solidFill>
              </a:rPr>
              <a:t>是一名武功高強的</a:t>
            </a:r>
            <a:r>
              <a:rPr lang="zh-TW" altLang="en-US" sz="1600" b="1" dirty="0">
                <a:solidFill>
                  <a:srgbClr val="003399"/>
                </a:solidFill>
                <a:highlight>
                  <a:srgbClr val="FFFF00"/>
                </a:highlight>
              </a:rPr>
              <a:t>劍客</a:t>
            </a:r>
            <a:r>
              <a:rPr lang="zh-TW" altLang="en-US" sz="1600" b="1" dirty="0">
                <a:solidFill>
                  <a:srgbClr val="003399"/>
                </a:solidFill>
              </a:rPr>
              <a:t>。</a:t>
            </a:r>
            <a:endParaRPr lang="en-US" altLang="zh-TW" sz="1600" b="1" dirty="0">
              <a:solidFill>
                <a:srgbClr val="003399"/>
              </a:solidFill>
            </a:endParaRPr>
          </a:p>
          <a:p>
            <a:pPr algn="l"/>
            <a:r>
              <a:rPr lang="zh-TW" altLang="en-US" sz="1600" b="1" dirty="0">
                <a:solidFill>
                  <a:srgbClr val="003399"/>
                </a:solidFill>
              </a:rPr>
              <a:t>        故事中，主角 </a:t>
            </a:r>
            <a:r>
              <a:rPr lang="en-US" altLang="zh-TW" sz="1600" b="1" dirty="0">
                <a:solidFill>
                  <a:srgbClr val="003399"/>
                </a:solidFill>
              </a:rPr>
              <a:t>Hiro</a:t>
            </a:r>
            <a:r>
              <a:rPr lang="zh-TW" altLang="en-US" sz="1600" b="1" dirty="0">
                <a:solidFill>
                  <a:srgbClr val="003399"/>
                </a:solidFill>
              </a:rPr>
              <a:t>得知一種</a:t>
            </a:r>
            <a:r>
              <a:rPr lang="zh-TW" altLang="en-US" sz="1600" b="1" dirty="0">
                <a:solidFill>
                  <a:srgbClr val="C00000"/>
                </a:solidFill>
              </a:rPr>
              <a:t>會同時攻擊現實世界與虛擬世界人物</a:t>
            </a:r>
            <a:r>
              <a:rPr lang="zh-TW" altLang="en-US" sz="1600" b="1" dirty="0">
                <a:solidFill>
                  <a:srgbClr val="003399"/>
                </a:solidFill>
              </a:rPr>
              <a:t>的</a:t>
            </a:r>
            <a:r>
              <a:rPr lang="zh-TW" altLang="en-US" sz="1600" b="1" dirty="0">
                <a:solidFill>
                  <a:srgbClr val="003399"/>
                </a:solidFill>
                <a:highlight>
                  <a:srgbClr val="FFFF00"/>
                </a:highlight>
              </a:rPr>
              <a:t>電腦病毒</a:t>
            </a:r>
            <a:r>
              <a:rPr lang="zh-TW" altLang="en-US" sz="1600" b="1" dirty="0">
                <a:solidFill>
                  <a:srgbClr val="003399"/>
                </a:solidFill>
              </a:rPr>
              <a:t>潰雪，因此他與巧合相遇的</a:t>
            </a:r>
            <a:r>
              <a:rPr lang="zh-TW" altLang="en-US" sz="1600" b="1" dirty="0">
                <a:solidFill>
                  <a:srgbClr val="003399"/>
                </a:solidFill>
                <a:highlight>
                  <a:srgbClr val="FFFF00"/>
                </a:highlight>
              </a:rPr>
              <a:t>滑板送貨員 </a:t>
            </a:r>
            <a:r>
              <a:rPr lang="en-US" altLang="zh-TW" sz="1600" b="1" dirty="0">
                <a:solidFill>
                  <a:srgbClr val="003399"/>
                </a:solidFill>
              </a:rPr>
              <a:t>Y.T.</a:t>
            </a:r>
            <a:r>
              <a:rPr lang="zh-TW" altLang="en-US" sz="1600" b="1" dirty="0">
                <a:solidFill>
                  <a:srgbClr val="003399"/>
                </a:solidFill>
              </a:rPr>
              <a:t>組成搭檔，踏上一連串追尋</a:t>
            </a:r>
            <a:r>
              <a:rPr lang="zh-TW" altLang="en-US" sz="1600" b="1" dirty="0">
                <a:solidFill>
                  <a:srgbClr val="FF0000"/>
                </a:solidFill>
              </a:rPr>
              <a:t>潰雪</a:t>
            </a:r>
            <a:r>
              <a:rPr lang="zh-TW" altLang="en-US" sz="1600" b="1" dirty="0">
                <a:solidFill>
                  <a:srgbClr val="003399"/>
                </a:solidFill>
              </a:rPr>
              <a:t>的冒險旅程。</a:t>
            </a:r>
            <a:endParaRPr lang="en-US" altLang="zh-TW" sz="1600" b="1" dirty="0">
              <a:solidFill>
                <a:srgbClr val="003399"/>
              </a:solidFill>
            </a:endParaRPr>
          </a:p>
          <a:p>
            <a:pPr algn="l"/>
            <a:r>
              <a:rPr lang="zh-TW" altLang="en-US" sz="1600" b="1" dirty="0">
                <a:solidFill>
                  <a:srgbClr val="FF0000"/>
                </a:solidFill>
              </a:rPr>
              <a:t>         潰雪</a:t>
            </a:r>
            <a:r>
              <a:rPr lang="zh-TW" altLang="en-US" sz="1600" b="1" dirty="0">
                <a:solidFill>
                  <a:srgbClr val="003399"/>
                </a:solidFill>
              </a:rPr>
              <a:t>這部小說最引人入勝的關鍵在於，在</a:t>
            </a:r>
            <a:r>
              <a:rPr lang="en-US" altLang="zh-TW" sz="1600" b="1" dirty="0">
                <a:solidFill>
                  <a:srgbClr val="003399"/>
                </a:solidFill>
              </a:rPr>
              <a:t>1990</a:t>
            </a:r>
            <a:r>
              <a:rPr lang="zh-TW" altLang="en-US" sz="1600" b="1" dirty="0">
                <a:solidFill>
                  <a:srgbClr val="003399"/>
                </a:solidFill>
              </a:rPr>
              <a:t>年代</a:t>
            </a:r>
            <a:r>
              <a:rPr lang="zh-TW" altLang="en-US" sz="1600" b="1" dirty="0">
                <a:solidFill>
                  <a:srgbClr val="003399"/>
                </a:solidFill>
                <a:highlight>
                  <a:srgbClr val="FFFF00"/>
                </a:highlight>
              </a:rPr>
              <a:t>網路尚未普及的狀況下</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注</a:t>
            </a:r>
            <a:r>
              <a:rPr lang="en-US" altLang="zh-TW" sz="1600" b="1" dirty="0">
                <a:solidFill>
                  <a:srgbClr val="003399"/>
                </a:solidFill>
                <a:highlight>
                  <a:srgbClr val="FFFF00"/>
                </a:highlight>
              </a:rPr>
              <a:t>1)</a:t>
            </a:r>
            <a:r>
              <a:rPr lang="zh-TW" altLang="en-US" sz="1600" b="1" dirty="0">
                <a:solidFill>
                  <a:srgbClr val="003399"/>
                </a:solidFill>
              </a:rPr>
              <a:t>，作者 </a:t>
            </a:r>
            <a:r>
              <a:rPr lang="en-US" altLang="zh-TW" sz="1600" b="1" dirty="0">
                <a:solidFill>
                  <a:srgbClr val="003399"/>
                </a:solidFill>
              </a:rPr>
              <a:t>Neal Stephenson</a:t>
            </a:r>
            <a:r>
              <a:rPr lang="zh-TW" altLang="en-US" sz="1600" b="1" dirty="0">
                <a:solidFill>
                  <a:srgbClr val="003399"/>
                </a:solidFill>
              </a:rPr>
              <a:t>就已經清楚描繪出</a:t>
            </a:r>
            <a:r>
              <a:rPr lang="zh-TW" altLang="en-US" sz="1600" b="1" dirty="0">
                <a:solidFill>
                  <a:srgbClr val="FF0000"/>
                </a:solidFill>
              </a:rPr>
              <a:t>網路世界</a:t>
            </a:r>
            <a:r>
              <a:rPr lang="zh-TW" altLang="en-US" sz="1600" b="1" dirty="0">
                <a:solidFill>
                  <a:srgbClr val="003399"/>
                </a:solidFill>
              </a:rPr>
              <a:t>的樣貌，</a:t>
            </a:r>
            <a:r>
              <a:rPr lang="zh-TW" altLang="en-US" sz="1600" b="1" dirty="0">
                <a:solidFill>
                  <a:srgbClr val="003399"/>
                </a:solidFill>
                <a:highlight>
                  <a:srgbClr val="FFFF00"/>
                </a:highlight>
              </a:rPr>
              <a:t>並闡述人類在網路世界的互動方式，並反諷政府與企業的勾結、環境污染等題材，是一本橫跨現實與虛擬</a:t>
            </a:r>
            <a:r>
              <a:rPr lang="zh-TW" altLang="en-US" sz="1600" b="1" dirty="0">
                <a:solidFill>
                  <a:srgbClr val="003399"/>
                </a:solidFill>
              </a:rPr>
              <a:t>、</a:t>
            </a:r>
            <a:r>
              <a:rPr lang="zh-TW" altLang="en-US" sz="1600" b="1" dirty="0">
                <a:solidFill>
                  <a:srgbClr val="FF0000"/>
                </a:solidFill>
              </a:rPr>
              <a:t>蘇美古文明</a:t>
            </a:r>
            <a:r>
              <a:rPr lang="zh-TW" altLang="en-US" sz="1600" b="1" dirty="0">
                <a:solidFill>
                  <a:srgbClr val="003399"/>
                </a:solidFill>
              </a:rPr>
              <a:t>與電腦時代的科幻推理小說，被認為是</a:t>
            </a:r>
            <a:r>
              <a:rPr lang="zh-TW" altLang="en-US" sz="1600" b="1" dirty="0">
                <a:solidFill>
                  <a:srgbClr val="003399"/>
                </a:solidFill>
                <a:highlight>
                  <a:srgbClr val="FFFF00"/>
                </a:highlight>
              </a:rPr>
              <a:t>史上最成功</a:t>
            </a:r>
            <a:r>
              <a:rPr lang="zh-TW" altLang="en-US" sz="1600" b="1" dirty="0">
                <a:solidFill>
                  <a:srgbClr val="003399"/>
                </a:solidFill>
              </a:rPr>
              <a:t>的美國科幻小說之一。</a:t>
            </a:r>
          </a:p>
          <a:p>
            <a:endParaRPr lang="en-US" altLang="zh-TW" b="1" dirty="0">
              <a:solidFill>
                <a:srgbClr val="003399"/>
              </a:solidFill>
            </a:endParaRPr>
          </a:p>
          <a:p>
            <a:r>
              <a:rPr lang="zh-TW" altLang="en-US" sz="1600" b="1" dirty="0">
                <a:solidFill>
                  <a:srgbClr val="003399"/>
                </a:solidFill>
              </a:rPr>
              <a:t>注</a:t>
            </a:r>
            <a:r>
              <a:rPr lang="en-US" altLang="zh-TW" sz="1600" b="1" dirty="0">
                <a:solidFill>
                  <a:srgbClr val="003399"/>
                </a:solidFill>
              </a:rPr>
              <a:t>1 :  </a:t>
            </a:r>
            <a:r>
              <a:rPr lang="zh-TW" altLang="en-US" sz="1600" b="1" dirty="0">
                <a:solidFill>
                  <a:srgbClr val="003399"/>
                </a:solidFill>
              </a:rPr>
              <a:t>在</a:t>
            </a:r>
            <a:r>
              <a:rPr lang="en-US" altLang="zh-TW" sz="1600" b="1" dirty="0">
                <a:solidFill>
                  <a:srgbClr val="003399"/>
                </a:solidFill>
              </a:rPr>
              <a:t>Web </a:t>
            </a:r>
            <a:r>
              <a:rPr lang="en-US" altLang="zh-TW" sz="1600" b="1" dirty="0">
                <a:solidFill>
                  <a:srgbClr val="003399"/>
                </a:solidFill>
                <a:highlight>
                  <a:srgbClr val="FFFF00"/>
                </a:highlight>
              </a:rPr>
              <a:t>1.0</a:t>
            </a:r>
            <a:r>
              <a:rPr lang="en-US" altLang="zh-TW" sz="1600" b="1" dirty="0">
                <a:solidFill>
                  <a:srgbClr val="003399"/>
                </a:solidFill>
              </a:rPr>
              <a:t> </a:t>
            </a:r>
            <a:r>
              <a:rPr lang="zh-TW" altLang="en-US" sz="1600" b="1" dirty="0">
                <a:solidFill>
                  <a:srgbClr val="003399"/>
                </a:solidFill>
              </a:rPr>
              <a:t>時代 </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rPr>
              <a:t> 1990</a:t>
            </a:r>
            <a:r>
              <a:rPr lang="zh-TW" altLang="en-US" sz="1600" b="1" dirty="0">
                <a:solidFill>
                  <a:srgbClr val="003399"/>
                </a:solidFill>
              </a:rPr>
              <a:t>年代 </a:t>
            </a:r>
            <a:r>
              <a:rPr lang="en-US" altLang="zh-TW" sz="1600" b="1" dirty="0">
                <a:solidFill>
                  <a:srgbClr val="003399"/>
                </a:solidFill>
              </a:rPr>
              <a:t>APPANET </a:t>
            </a:r>
            <a:r>
              <a:rPr lang="zh-TW" altLang="en-US" sz="1600" b="1" dirty="0">
                <a:solidFill>
                  <a:srgbClr val="003399"/>
                </a:solidFill>
              </a:rPr>
              <a:t>功成身退。</a:t>
            </a:r>
            <a:r>
              <a:rPr lang="en-US" altLang="zh-TW" sz="1600" b="1" dirty="0">
                <a:solidFill>
                  <a:srgbClr val="003399"/>
                </a:solidFill>
              </a:rPr>
              <a:t>1991 Philips </a:t>
            </a:r>
            <a:r>
              <a:rPr lang="zh-TW" altLang="en-US" sz="1600" b="1" dirty="0">
                <a:solidFill>
                  <a:srgbClr val="003399"/>
                </a:solidFill>
              </a:rPr>
              <a:t> </a:t>
            </a:r>
            <a:endParaRPr lang="en-US" altLang="zh-TW" sz="1600" b="1" dirty="0">
              <a:solidFill>
                <a:srgbClr val="003399"/>
              </a:solidFill>
            </a:endParaRPr>
          </a:p>
          <a:p>
            <a:r>
              <a:rPr lang="zh-TW" altLang="en-US" sz="1600" b="1" dirty="0">
                <a:solidFill>
                  <a:srgbClr val="003399"/>
                </a:solidFill>
              </a:rPr>
              <a:t>           </a:t>
            </a:r>
            <a:r>
              <a:rPr lang="en-US" altLang="zh-TW" sz="1600" b="1" dirty="0">
                <a:solidFill>
                  <a:srgbClr val="003399"/>
                </a:solidFill>
              </a:rPr>
              <a:t>Zimmermann</a:t>
            </a:r>
            <a:r>
              <a:rPr lang="zh-TW" altLang="en-US" sz="1600" b="1" dirty="0">
                <a:solidFill>
                  <a:srgbClr val="003399"/>
                </a:solidFill>
              </a:rPr>
              <a:t> 齊默爾曼完成</a:t>
            </a:r>
            <a:r>
              <a:rPr lang="zh-TW" altLang="en-US" sz="1600" b="1" dirty="0">
                <a:solidFill>
                  <a:srgbClr val="003399"/>
                </a:solidFill>
                <a:highlight>
                  <a:srgbClr val="FFFF00"/>
                </a:highlight>
              </a:rPr>
              <a:t>第一版之</a:t>
            </a:r>
            <a:r>
              <a:rPr lang="en-US" altLang="zh-TW" sz="1600" b="1" dirty="0">
                <a:solidFill>
                  <a:srgbClr val="003399"/>
                </a:solidFill>
                <a:highlight>
                  <a:srgbClr val="FFFF00"/>
                </a:highlight>
              </a:rPr>
              <a:t>PGP(</a:t>
            </a:r>
            <a:r>
              <a:rPr lang="zh-TW" altLang="en-US" sz="1600" b="1" dirty="0">
                <a:solidFill>
                  <a:srgbClr val="003399"/>
                </a:solidFill>
                <a:highlight>
                  <a:srgbClr val="FFFF00"/>
                </a:highlight>
              </a:rPr>
              <a:t> </a:t>
            </a:r>
            <a:r>
              <a:rPr lang="en-US" altLang="zh-TW" sz="1600" b="1" dirty="0">
                <a:solidFill>
                  <a:srgbClr val="003399"/>
                </a:solidFill>
                <a:highlight>
                  <a:srgbClr val="FFFF00"/>
                </a:highlight>
              </a:rPr>
              <a:t>Pretty Good Privacy) </a:t>
            </a:r>
            <a:r>
              <a:rPr lang="zh-TW" altLang="en-US" sz="1600" b="1" dirty="0">
                <a:solidFill>
                  <a:srgbClr val="003399"/>
                </a:solidFill>
              </a:rPr>
              <a:t>。</a:t>
            </a:r>
            <a:r>
              <a:rPr lang="en-US" altLang="zh-TW" sz="1600" b="1" dirty="0">
                <a:solidFill>
                  <a:srgbClr val="003399"/>
                </a:solidFill>
              </a:rPr>
              <a:t>1993 </a:t>
            </a:r>
            <a:r>
              <a:rPr lang="zh-TW" altLang="en-US" sz="1600" b="1" dirty="0">
                <a:solidFill>
                  <a:srgbClr val="003399"/>
                </a:solidFill>
              </a:rPr>
              <a:t>年  </a:t>
            </a:r>
            <a:endParaRPr lang="en-US" altLang="zh-TW" sz="1600" b="1" dirty="0">
              <a:solidFill>
                <a:srgbClr val="003399"/>
              </a:solidFill>
            </a:endParaRPr>
          </a:p>
          <a:p>
            <a:r>
              <a:rPr lang="zh-TW" altLang="en-US" sz="1600" b="1" dirty="0">
                <a:solidFill>
                  <a:srgbClr val="003399"/>
                </a:solidFill>
              </a:rPr>
              <a:t>           </a:t>
            </a:r>
            <a:r>
              <a:rPr lang="en-US" altLang="zh-TW" sz="1600" b="1" dirty="0">
                <a:solidFill>
                  <a:srgbClr val="003399"/>
                </a:solidFill>
              </a:rPr>
              <a:t>Mark </a:t>
            </a:r>
            <a:r>
              <a:rPr lang="en-US" altLang="zh-TW" sz="1600" b="1" dirty="0" err="1">
                <a:solidFill>
                  <a:srgbClr val="003399"/>
                </a:solidFill>
              </a:rPr>
              <a:t>Andrenson</a:t>
            </a:r>
            <a:r>
              <a:rPr lang="en-US" altLang="zh-TW" sz="1600" b="1" dirty="0">
                <a:solidFill>
                  <a:srgbClr val="003399"/>
                </a:solidFill>
              </a:rPr>
              <a:t> </a:t>
            </a:r>
            <a:r>
              <a:rPr lang="zh-TW" altLang="en-US" sz="1600" b="1" dirty="0">
                <a:solidFill>
                  <a:srgbClr val="003399"/>
                </a:solidFill>
              </a:rPr>
              <a:t>發明了第一個圖形 </a:t>
            </a:r>
            <a:r>
              <a:rPr lang="en-US" altLang="zh-TW" sz="1600" b="1" dirty="0">
                <a:solidFill>
                  <a:srgbClr val="003399"/>
                </a:solidFill>
              </a:rPr>
              <a:t>Web </a:t>
            </a:r>
            <a:r>
              <a:rPr lang="zh-TW" altLang="en-US" sz="1600" b="1" dirty="0">
                <a:solidFill>
                  <a:srgbClr val="003399"/>
                </a:solidFill>
              </a:rPr>
              <a:t>瀏覽器 </a:t>
            </a:r>
            <a:r>
              <a:rPr lang="en-US" altLang="zh-TW" sz="1600" b="1" dirty="0">
                <a:solidFill>
                  <a:srgbClr val="003399"/>
                </a:solidFill>
              </a:rPr>
              <a:t>Mosaic </a:t>
            </a:r>
            <a:r>
              <a:rPr lang="zh-TW" altLang="en-US" sz="1600" b="1" dirty="0">
                <a:solidFill>
                  <a:srgbClr val="003399"/>
                </a:solidFill>
              </a:rPr>
              <a:t>馬賽克。</a:t>
            </a:r>
          </a:p>
        </p:txBody>
      </p:sp>
    </p:spTree>
    <p:extLst>
      <p:ext uri="{BB962C8B-B14F-4D97-AF65-F5344CB8AC3E}">
        <p14:creationId xmlns:p14="http://schemas.microsoft.com/office/powerpoint/2010/main" val="341836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3D13590D-721B-4926-81EF-3399E1641087}"/>
              </a:ext>
            </a:extLst>
          </p:cNvPr>
          <p:cNvSpPr txBox="1"/>
          <p:nvPr/>
        </p:nvSpPr>
        <p:spPr>
          <a:xfrm>
            <a:off x="409074" y="74262"/>
            <a:ext cx="11581673" cy="400110"/>
          </a:xfrm>
          <a:prstGeom prst="rect">
            <a:avLst/>
          </a:prstGeom>
          <a:noFill/>
        </p:spPr>
        <p:txBody>
          <a:bodyPr wrap="square" rtlCol="0">
            <a:spAutoFit/>
          </a:bodyPr>
          <a:lstStyle/>
          <a:p>
            <a:r>
              <a:rPr lang="zh-TW" altLang="en-US" sz="2000" dirty="0">
                <a:highlight>
                  <a:srgbClr val="FFFF00"/>
                </a:highlight>
              </a:rPr>
              <a:t>元宇宙可以被視為 </a:t>
            </a:r>
            <a:r>
              <a:rPr lang="en-US" altLang="zh-TW" sz="2000" dirty="0">
                <a:highlight>
                  <a:srgbClr val="FFFF00"/>
                </a:highlight>
              </a:rPr>
              <a:t>EC 4.0 </a:t>
            </a:r>
            <a:r>
              <a:rPr lang="zh-TW" altLang="en-US" sz="2000" dirty="0">
                <a:highlight>
                  <a:srgbClr val="FFFF00"/>
                </a:highlight>
              </a:rPr>
              <a:t>的雛形。</a:t>
            </a:r>
            <a:r>
              <a:rPr lang="zh-TW" altLang="en-US" sz="20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en-US" b="1" dirty="0">
                <a:solidFill>
                  <a:srgbClr val="003399"/>
                </a:solidFill>
              </a:rPr>
              <a:t>什麼是元宇宙 </a:t>
            </a:r>
            <a:r>
              <a:rPr lang="en-US" altLang="zh-TW" b="1" dirty="0">
                <a:solidFill>
                  <a:srgbClr val="003399"/>
                </a:solidFill>
              </a:rPr>
              <a:t>(</a:t>
            </a:r>
            <a:r>
              <a:rPr lang="en-US" altLang="zh-TW" dirty="0"/>
              <a:t>What is the metaverse)?</a:t>
            </a:r>
            <a:endParaRPr lang="zh-TW" altLang="en-US" sz="2000" dirty="0"/>
          </a:p>
        </p:txBody>
      </p:sp>
      <p:sp>
        <p:nvSpPr>
          <p:cNvPr id="4" name="文字方塊 3">
            <a:extLst>
              <a:ext uri="{FF2B5EF4-FFF2-40B4-BE49-F238E27FC236}">
                <a16:creationId xmlns:a16="http://schemas.microsoft.com/office/drawing/2014/main" id="{1AD3B810-BF39-45A2-93C4-4F2CD2F7B314}"/>
              </a:ext>
            </a:extLst>
          </p:cNvPr>
          <p:cNvSpPr txBox="1"/>
          <p:nvPr/>
        </p:nvSpPr>
        <p:spPr>
          <a:xfrm>
            <a:off x="409074" y="558387"/>
            <a:ext cx="11367290" cy="923330"/>
          </a:xfrm>
          <a:prstGeom prst="rect">
            <a:avLst/>
          </a:prstGeom>
          <a:noFill/>
        </p:spPr>
        <p:txBody>
          <a:bodyPr wrap="square" rtlCol="0">
            <a:spAutoFit/>
          </a:bodyPr>
          <a:lstStyle/>
          <a:p>
            <a:r>
              <a:rPr lang="en-US" altLang="zh-TW" b="1" dirty="0">
                <a:solidFill>
                  <a:srgbClr val="003399"/>
                </a:solidFill>
              </a:rPr>
              <a:t>There is </a:t>
            </a:r>
            <a:r>
              <a:rPr lang="en-US" altLang="zh-TW" b="1" dirty="0">
                <a:solidFill>
                  <a:srgbClr val="003399"/>
                </a:solidFill>
                <a:highlight>
                  <a:srgbClr val="FFFF00"/>
                </a:highlight>
              </a:rPr>
              <a:t>no one virtual</a:t>
            </a:r>
            <a:r>
              <a:rPr lang="zh-TW" altLang="en-US" b="1" dirty="0">
                <a:solidFill>
                  <a:srgbClr val="003399"/>
                </a:solidFill>
                <a:highlight>
                  <a:srgbClr val="FFFF00"/>
                </a:highlight>
              </a:rPr>
              <a:t> </a:t>
            </a:r>
            <a:r>
              <a:rPr lang="en-US" altLang="zh-TW" b="1" dirty="0">
                <a:solidFill>
                  <a:srgbClr val="003399"/>
                </a:solidFill>
                <a:highlight>
                  <a:srgbClr val="FFFF00"/>
                </a:highlight>
              </a:rPr>
              <a:t>world </a:t>
            </a:r>
            <a:r>
              <a:rPr lang="en-US" altLang="zh-TW" b="1" dirty="0">
                <a:solidFill>
                  <a:srgbClr val="003399"/>
                </a:solidFill>
              </a:rPr>
              <a:t>but </a:t>
            </a:r>
            <a:r>
              <a:rPr lang="en-US" altLang="zh-TW" b="1" dirty="0">
                <a:solidFill>
                  <a:srgbClr val="003399"/>
                </a:solidFill>
                <a:highlight>
                  <a:srgbClr val="FFFF00"/>
                </a:highlight>
              </a:rPr>
              <a:t>many worlds</a:t>
            </a:r>
            <a:r>
              <a:rPr lang="en-US" altLang="zh-TW" b="1" dirty="0">
                <a:solidFill>
                  <a:srgbClr val="003399"/>
                </a:solidFill>
              </a:rPr>
              <a:t>,</a:t>
            </a:r>
            <a:r>
              <a:rPr lang="zh-TW" altLang="en-US" b="1" dirty="0">
                <a:solidFill>
                  <a:srgbClr val="003399"/>
                </a:solidFill>
              </a:rPr>
              <a:t>  </a:t>
            </a:r>
            <a:r>
              <a:rPr lang="en-US" altLang="zh-TW" b="1" dirty="0">
                <a:solidFill>
                  <a:srgbClr val="003399"/>
                </a:solidFill>
              </a:rPr>
              <a:t>which are taking shape</a:t>
            </a:r>
            <a:r>
              <a:rPr lang="zh-TW" altLang="en-US" b="1" dirty="0">
                <a:solidFill>
                  <a:srgbClr val="003399"/>
                </a:solidFill>
              </a:rPr>
              <a:t> </a:t>
            </a:r>
            <a:r>
              <a:rPr lang="en-US" altLang="zh-TW" b="1" dirty="0">
                <a:solidFill>
                  <a:srgbClr val="003399"/>
                </a:solidFill>
              </a:rPr>
              <a:t>to enable people to</a:t>
            </a:r>
            <a:r>
              <a:rPr lang="zh-TW" altLang="en-US" b="1" dirty="0">
                <a:solidFill>
                  <a:srgbClr val="003399"/>
                </a:solidFill>
              </a:rPr>
              <a:t> </a:t>
            </a:r>
            <a:r>
              <a:rPr lang="en-US" altLang="zh-TW" b="1" dirty="0">
                <a:solidFill>
                  <a:srgbClr val="003399"/>
                </a:solidFill>
              </a:rPr>
              <a:t>deepen and extend social</a:t>
            </a:r>
            <a:r>
              <a:rPr lang="zh-TW" altLang="en-US" b="1" dirty="0">
                <a:solidFill>
                  <a:srgbClr val="003399"/>
                </a:solidFill>
              </a:rPr>
              <a:t> </a:t>
            </a:r>
            <a:r>
              <a:rPr lang="en-US" altLang="zh-TW" b="1" dirty="0">
                <a:solidFill>
                  <a:srgbClr val="003399"/>
                </a:solidFill>
              </a:rPr>
              <a:t>interactions digitally. </a:t>
            </a:r>
            <a:r>
              <a:rPr lang="zh-TW" altLang="en-US" b="1" dirty="0">
                <a:solidFill>
                  <a:srgbClr val="003399"/>
                </a:solidFill>
              </a:rPr>
              <a:t>                                                                                                                                                                                        </a:t>
            </a:r>
            <a:r>
              <a:rPr lang="zh-TW" altLang="en-US" sz="1600" b="1" dirty="0"/>
              <a:t>沒有一個虛擬的世界，但存在</a:t>
            </a:r>
            <a:r>
              <a:rPr lang="zh-TW" altLang="en-US" sz="1600" b="1" dirty="0">
                <a:highlight>
                  <a:srgbClr val="FFFF00"/>
                </a:highlight>
              </a:rPr>
              <a:t>許多虛擬的世界</a:t>
            </a:r>
            <a:r>
              <a:rPr lang="zh-TW" altLang="en-US" sz="1600" b="1" dirty="0"/>
              <a:t>，正在形成使人們能夠深化和拓展社會數位化互動</a:t>
            </a:r>
            <a:r>
              <a:rPr lang="zh-TW" altLang="en-US" b="1" dirty="0"/>
              <a:t>。</a:t>
            </a:r>
          </a:p>
        </p:txBody>
      </p:sp>
      <p:sp>
        <p:nvSpPr>
          <p:cNvPr id="5" name="文字方塊 4">
            <a:extLst>
              <a:ext uri="{FF2B5EF4-FFF2-40B4-BE49-F238E27FC236}">
                <a16:creationId xmlns:a16="http://schemas.microsoft.com/office/drawing/2014/main" id="{C94252E9-DB5F-4215-86A9-A4B94747FD93}"/>
              </a:ext>
            </a:extLst>
          </p:cNvPr>
          <p:cNvSpPr txBox="1"/>
          <p:nvPr/>
        </p:nvSpPr>
        <p:spPr>
          <a:xfrm>
            <a:off x="327945" y="1565733"/>
            <a:ext cx="11213431" cy="5139869"/>
          </a:xfrm>
          <a:prstGeom prst="rect">
            <a:avLst/>
          </a:prstGeom>
          <a:noFill/>
        </p:spPr>
        <p:txBody>
          <a:bodyPr wrap="square" rtlCol="0">
            <a:spAutoFit/>
          </a:bodyPr>
          <a:lstStyle/>
          <a:p>
            <a:r>
              <a:rPr lang="zh-TW" altLang="en-US"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元宇宙（</a:t>
            </a:r>
            <a:r>
              <a:rPr lang="en-US" altLang="zh-TW" sz="16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Metaverse</a:t>
            </a:r>
            <a:r>
              <a:rPr lang="zh-TW" altLang="zh-TW" sz="16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latin typeface="Calibri" panose="020F0502020204030204" pitchFamily="34" charset="0"/>
                <a:ea typeface="新細明體" panose="02020500000000000000" pitchFamily="18" charset="-120"/>
                <a:cs typeface="Times New Roman" panose="02020603050405020304" pitchFamily="18" charset="0"/>
              </a:rPr>
              <a:t>是一個虛擬世界的概念，與</a:t>
            </a:r>
            <a:r>
              <a:rPr lang="en-US" altLang="zh-TW" sz="1600" b="1" kern="100" dirty="0">
                <a:latin typeface="Calibri" panose="020F0502020204030204" pitchFamily="34" charset="0"/>
                <a:ea typeface="新細明體" panose="02020500000000000000" pitchFamily="18" charset="-120"/>
                <a:cs typeface="Times New Roman" panose="02020603050405020304" pitchFamily="18" charset="0"/>
              </a:rPr>
              <a:t> Web 3.0 </a:t>
            </a:r>
            <a:r>
              <a:rPr lang="zh-TW" altLang="zh-TW" sz="1600" b="1" kern="100" dirty="0">
                <a:latin typeface="Calibri" panose="020F0502020204030204" pitchFamily="34" charset="0"/>
                <a:ea typeface="新細明體" panose="02020500000000000000" pitchFamily="18" charset="-120"/>
                <a:cs typeface="Times New Roman" panose="02020603050405020304" pitchFamily="18" charset="0"/>
              </a:rPr>
              <a:t>的</a:t>
            </a:r>
            <a:r>
              <a:rPr lang="zh-TW"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去中心化技術、數據自主權</a:t>
            </a:r>
            <a:r>
              <a:rPr lang="en-US"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en-US"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註</a:t>
            </a:r>
            <a:r>
              <a:rPr lang="en-US"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1) </a:t>
            </a:r>
            <a:r>
              <a:rPr lang="zh-TW" altLang="zh-TW" sz="1600" b="1" kern="100" dirty="0">
                <a:latin typeface="Calibri" panose="020F0502020204030204" pitchFamily="34" charset="0"/>
                <a:ea typeface="新細明體" panose="02020500000000000000" pitchFamily="18" charset="-120"/>
                <a:cs typeface="Times New Roman" panose="02020603050405020304" pitchFamily="18" charset="0"/>
              </a:rPr>
              <a:t>等理念有重疊，但</a:t>
            </a:r>
            <a:r>
              <a:rPr lang="zh-TW"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它更側重於沉浸式虛擬體驗</a:t>
            </a:r>
            <a:r>
              <a:rPr lang="zh-TW" altLang="en-US" sz="1600" dirty="0">
                <a:highlight>
                  <a:srgbClr val="FFFF00"/>
                </a:highlight>
              </a:rPr>
              <a:t>（</a:t>
            </a:r>
            <a:r>
              <a:rPr lang="en-US" altLang="zh-TW" sz="1600" dirty="0">
                <a:highlight>
                  <a:srgbClr val="FFFF00"/>
                </a:highlight>
              </a:rPr>
              <a:t>Immersive Experience</a:t>
            </a:r>
            <a:r>
              <a:rPr lang="zh-TW" altLang="en-US" sz="1600" dirty="0">
                <a:highlight>
                  <a:srgbClr val="FFFF00"/>
                </a:highlight>
              </a:rPr>
              <a:t>）</a:t>
            </a:r>
            <a:r>
              <a:rPr lang="zh-TW" altLang="zh-TW" sz="16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和數位身份等方面</a:t>
            </a:r>
            <a:r>
              <a:rPr lang="zh-TW" altLang="zh-TW" sz="1600" b="1" kern="100" dirty="0">
                <a:latin typeface="Calibri" panose="020F0502020204030204" pitchFamily="34" charset="0"/>
                <a:ea typeface="新細明體" panose="02020500000000000000" pitchFamily="18" charset="-120"/>
                <a:cs typeface="Times New Roman" panose="02020603050405020304" pitchFamily="18" charset="0"/>
              </a:rPr>
              <a:t>。</a:t>
            </a:r>
            <a:endParaRPr lang="en-US" altLang="zh-TW" sz="1600" b="1" kern="100" dirty="0">
              <a:latin typeface="Calibri" panose="020F0502020204030204" pitchFamily="34" charset="0"/>
              <a:ea typeface="新細明體" panose="02020500000000000000" pitchFamily="18" charset="-120"/>
              <a:cs typeface="Times New Roman" panose="02020603050405020304" pitchFamily="18" charset="0"/>
            </a:endParaRPr>
          </a:p>
          <a:p>
            <a:r>
              <a:rPr lang="zh-TW" altLang="en-US" b="1" kern="100" dirty="0">
                <a:latin typeface="Calibri" panose="020F0502020204030204" pitchFamily="34" charset="0"/>
                <a:ea typeface="新細明體" panose="02020500000000000000" pitchFamily="18" charset="-120"/>
                <a:cs typeface="Times New Roman" panose="02020603050405020304" pitchFamily="18" charset="0"/>
              </a:rPr>
              <a:t> </a:t>
            </a:r>
            <a:endParaRPr lang="en-US" altLang="zh-TW" b="1" kern="100" dirty="0">
              <a:latin typeface="Calibri" panose="020F0502020204030204" pitchFamily="34" charset="0"/>
              <a:ea typeface="新細明體" panose="02020500000000000000" pitchFamily="18" charset="-120"/>
              <a:cs typeface="Times New Roman" panose="02020603050405020304" pitchFamily="18" charset="0"/>
            </a:endParaRPr>
          </a:p>
          <a:p>
            <a:r>
              <a:rPr lang="zh-TW" altLang="en-US" sz="1400" dirty="0"/>
              <a:t> </a:t>
            </a:r>
            <a:r>
              <a:rPr lang="en-US" altLang="zh-TW" sz="1400" b="1" kern="100" dirty="0">
                <a:highlight>
                  <a:srgbClr val="FFFF00"/>
                </a:highlight>
                <a:latin typeface="Calibri" panose="020F0502020204030204" pitchFamily="34" charset="0"/>
                <a:cs typeface="Times New Roman" panose="02020603050405020304" pitchFamily="18" charset="0"/>
              </a:rPr>
              <a:t>(</a:t>
            </a:r>
            <a:r>
              <a:rPr lang="zh-TW" altLang="en-US" sz="1400" b="1" kern="100" dirty="0">
                <a:highlight>
                  <a:srgbClr val="FFFF00"/>
                </a:highlight>
                <a:latin typeface="Calibri" panose="020F0502020204030204" pitchFamily="34" charset="0"/>
                <a:cs typeface="Times New Roman" panose="02020603050405020304" pitchFamily="18" charset="0"/>
              </a:rPr>
              <a:t>註</a:t>
            </a:r>
            <a:r>
              <a:rPr lang="en-US" altLang="zh-TW" sz="1400" b="1" kern="100" dirty="0">
                <a:highlight>
                  <a:srgbClr val="FFFF00"/>
                </a:highlight>
                <a:latin typeface="Calibri" panose="020F0502020204030204" pitchFamily="34" charset="0"/>
                <a:cs typeface="Times New Roman" panose="02020603050405020304" pitchFamily="18" charset="0"/>
              </a:rPr>
              <a:t>1) </a:t>
            </a:r>
            <a:r>
              <a:rPr lang="zh-TW" altLang="en-US" sz="1600" dirty="0"/>
              <a:t>如果是 </a:t>
            </a:r>
            <a:r>
              <a:rPr lang="en-US" altLang="zh-TW" sz="1600" dirty="0">
                <a:highlight>
                  <a:srgbClr val="FFFF00"/>
                </a:highlight>
              </a:rPr>
              <a:t>Web2 </a:t>
            </a:r>
            <a:r>
              <a:rPr lang="zh-TW" altLang="en-US" sz="1600" dirty="0">
                <a:highlight>
                  <a:srgbClr val="FFFF00"/>
                </a:highlight>
              </a:rPr>
              <a:t>平台</a:t>
            </a:r>
            <a:r>
              <a:rPr lang="zh-TW" altLang="en-US" sz="1600" dirty="0"/>
              <a:t>（如 </a:t>
            </a:r>
            <a:r>
              <a:rPr lang="en-US" altLang="zh-TW" sz="1600" dirty="0"/>
              <a:t>Roblox</a:t>
            </a:r>
            <a:r>
              <a:rPr lang="zh-TW" altLang="en-US" sz="1600" dirty="0"/>
              <a:t>）：這些</a:t>
            </a:r>
            <a:r>
              <a:rPr lang="zh-TW" altLang="en-US" sz="1600" dirty="0">
                <a:highlight>
                  <a:srgbClr val="FFFF00"/>
                </a:highlight>
              </a:rPr>
              <a:t>資產可能屬於平台</a:t>
            </a:r>
            <a:r>
              <a:rPr lang="zh-TW" altLang="en-US" sz="1600" dirty="0"/>
              <a:t>，不能真正帶走或出售。 如果是 </a:t>
            </a:r>
            <a:r>
              <a:rPr lang="en-US" altLang="zh-TW" sz="1600" dirty="0">
                <a:highlight>
                  <a:srgbClr val="FFFF00"/>
                </a:highlight>
              </a:rPr>
              <a:t>Web3 </a:t>
            </a:r>
            <a:r>
              <a:rPr lang="zh-TW" altLang="en-US" sz="1600" dirty="0">
                <a:highlight>
                  <a:srgbClr val="FFFF00"/>
                </a:highlight>
              </a:rPr>
              <a:t>元宇宙</a:t>
            </a:r>
            <a:r>
              <a:rPr lang="zh-TW" altLang="en-US" sz="1600" dirty="0"/>
              <a:t>（如 </a:t>
            </a:r>
            <a:r>
              <a:rPr lang="en-US" altLang="zh-TW" sz="1600" dirty="0"/>
              <a:t>The Sandbox</a:t>
            </a:r>
            <a:r>
              <a:rPr lang="zh-TW" altLang="en-US" sz="1600" dirty="0"/>
              <a:t>）：這些資產是 </a:t>
            </a:r>
            <a:r>
              <a:rPr lang="en-US" altLang="zh-TW" sz="1600" dirty="0">
                <a:highlight>
                  <a:srgbClr val="FFFF00"/>
                </a:highlight>
              </a:rPr>
              <a:t>NFT</a:t>
            </a:r>
            <a:r>
              <a:rPr lang="zh-TW" altLang="en-US" sz="1600" dirty="0">
                <a:highlight>
                  <a:srgbClr val="FFFF00"/>
                </a:highlight>
              </a:rPr>
              <a:t>，由你控制在自己的錢包中，有完整自主權</a:t>
            </a:r>
            <a:r>
              <a:rPr lang="zh-TW" altLang="en-US" sz="1400" dirty="0"/>
              <a:t>。</a:t>
            </a:r>
            <a:endParaRPr lang="en-US" altLang="zh-TW" sz="1400" dirty="0"/>
          </a:p>
          <a:p>
            <a:endParaRPr lang="en-US" altLang="zh-TW" sz="1400" dirty="0"/>
          </a:p>
          <a:p>
            <a:r>
              <a:rPr lang="en-US" altLang="zh-TW" sz="1400" dirty="0"/>
              <a:t>The </a:t>
            </a:r>
            <a:r>
              <a:rPr lang="en-US" altLang="zh-TW" sz="1400" dirty="0">
                <a:highlight>
                  <a:srgbClr val="FFFF00"/>
                </a:highlight>
              </a:rPr>
              <a:t>metaverse is a seamless convergence of our physical and digital lives</a:t>
            </a:r>
            <a:r>
              <a:rPr lang="en-US" altLang="zh-TW" sz="1400" dirty="0"/>
              <a:t>, creating a unified, virtual community where we can </a:t>
            </a:r>
            <a:r>
              <a:rPr lang="en-US" altLang="zh-TW" sz="1400" dirty="0">
                <a:highlight>
                  <a:srgbClr val="FFFF00"/>
                </a:highlight>
              </a:rPr>
              <a:t>work, play, relax, transact and socialize</a:t>
            </a:r>
            <a:r>
              <a:rPr lang="en-US" altLang="zh-TW" sz="1400" dirty="0"/>
              <a:t>. </a:t>
            </a:r>
            <a:r>
              <a:rPr lang="en-US" altLang="zh-TW" sz="1400" dirty="0">
                <a:highlight>
                  <a:srgbClr val="FFFF00"/>
                </a:highlight>
              </a:rPr>
              <a:t>The metaverse is still early in its evolution, and there is no singular, all-encompassing definition to which people can turn.</a:t>
            </a:r>
            <a:r>
              <a:rPr lang="en-US" altLang="zh-TW" sz="1400" dirty="0"/>
              <a:t> Themes of what the metaverse is and could be, however, are emerging. A key point is that there is no one virtual world but many worlds, which are taking shape to enable people to deepen and extend social interactions digitally. This is done by adding an immersive, three-dimensional layer to the web, creating more authentic and natural experiences. The metaverse even has the promise of facilitating accessibility from the comfort of the home, breaking down boundaries and </a:t>
            </a:r>
            <a:r>
              <a:rPr lang="en-US" altLang="zh-TW" sz="1400" dirty="0">
                <a:solidFill>
                  <a:srgbClr val="FF0000"/>
                </a:solidFill>
                <a:highlight>
                  <a:srgbClr val="FFFF00"/>
                </a:highlight>
              </a:rPr>
              <a:t>democratizing access to key goods, services and experiences</a:t>
            </a:r>
            <a:r>
              <a:rPr lang="en-US" altLang="zh-TW" sz="1400" dirty="0"/>
              <a:t>.</a:t>
            </a:r>
          </a:p>
          <a:p>
            <a:r>
              <a:rPr lang="zh-TW" altLang="en-US" b="1" dirty="0">
                <a:solidFill>
                  <a:srgbClr val="003399"/>
                </a:solidFill>
              </a:rPr>
              <a:t>        </a:t>
            </a:r>
            <a:r>
              <a:rPr lang="zh-TW" altLang="en-US" sz="1600" b="1" dirty="0">
                <a:solidFill>
                  <a:srgbClr val="FF0000"/>
                </a:solidFill>
              </a:rPr>
              <a:t>元宇宙</a:t>
            </a:r>
            <a:r>
              <a:rPr lang="zh-CN" altLang="en-US" sz="1600" b="1" dirty="0">
                <a:solidFill>
                  <a:srgbClr val="003399"/>
                </a:solidFill>
              </a:rPr>
              <a:t>是我們的</a:t>
            </a:r>
            <a:r>
              <a:rPr lang="zh-CN" altLang="en-US" sz="1600" b="1" dirty="0">
                <a:solidFill>
                  <a:srgbClr val="003399"/>
                </a:solidFill>
                <a:highlight>
                  <a:srgbClr val="FFFF00"/>
                </a:highlight>
              </a:rPr>
              <a:t>現實生活和</a:t>
            </a:r>
            <a:r>
              <a:rPr lang="zh-TW" altLang="en-US" sz="1600" b="1" dirty="0">
                <a:solidFill>
                  <a:srgbClr val="FF0000"/>
                </a:solidFill>
                <a:highlight>
                  <a:srgbClr val="FFFF00"/>
                </a:highlight>
              </a:rPr>
              <a:t>數位</a:t>
            </a:r>
            <a:r>
              <a:rPr lang="zh-CN" altLang="en-US" sz="1600" b="1" dirty="0">
                <a:solidFill>
                  <a:srgbClr val="003399"/>
                </a:solidFill>
                <a:highlight>
                  <a:srgbClr val="FFFF00"/>
                </a:highlight>
              </a:rPr>
              <a:t>生活</a:t>
            </a:r>
            <a:r>
              <a:rPr lang="zh-CN" altLang="en-US" sz="1600" b="1" dirty="0">
                <a:solidFill>
                  <a:srgbClr val="003399"/>
                </a:solidFill>
              </a:rPr>
              <a:t>的無縫融合</a:t>
            </a:r>
            <a:r>
              <a:rPr lang="zh-TW" altLang="en-US" sz="1600" b="1" dirty="0">
                <a:solidFill>
                  <a:srgbClr val="003399"/>
                </a:solidFill>
              </a:rPr>
              <a:t>，</a:t>
            </a:r>
            <a:r>
              <a:rPr lang="zh-CN" altLang="en-US" sz="1600" b="1" dirty="0">
                <a:solidFill>
                  <a:srgbClr val="003399"/>
                </a:solidFill>
              </a:rPr>
              <a:t>創造一個統一的</a:t>
            </a:r>
            <a:r>
              <a:rPr lang="zh-CN" altLang="en-US" sz="1600" b="1" dirty="0">
                <a:solidFill>
                  <a:srgbClr val="003399"/>
                </a:solidFill>
                <a:highlight>
                  <a:srgbClr val="FFFF00"/>
                </a:highlight>
              </a:rPr>
              <a:t>虛擬社群</a:t>
            </a:r>
            <a:r>
              <a:rPr lang="zh-TW" altLang="en-US" sz="1600" b="1" dirty="0">
                <a:solidFill>
                  <a:srgbClr val="003399"/>
                </a:solidFill>
              </a:rPr>
              <a:t>， </a:t>
            </a:r>
            <a:r>
              <a:rPr lang="zh-CN" altLang="en-US" sz="1600" b="1" dirty="0">
                <a:solidFill>
                  <a:srgbClr val="003399"/>
                </a:solidFill>
              </a:rPr>
              <a:t>在那裡我們可以</a:t>
            </a:r>
            <a:r>
              <a:rPr lang="zh-CN" altLang="en-US" sz="1600" b="1" dirty="0">
                <a:solidFill>
                  <a:srgbClr val="C00000"/>
                </a:solidFill>
              </a:rPr>
              <a:t>工作、娛樂、放鬆、交易和社交</a:t>
            </a:r>
            <a:r>
              <a:rPr lang="zh-CN" altLang="en-US" sz="1600" b="1" dirty="0">
                <a:solidFill>
                  <a:srgbClr val="003399"/>
                </a:solidFill>
              </a:rPr>
              <a:t>。</a:t>
            </a:r>
            <a:r>
              <a:rPr lang="zh-CN" altLang="en-US" sz="1600" b="1" dirty="0">
                <a:solidFill>
                  <a:srgbClr val="003399"/>
                </a:solidFill>
                <a:highlight>
                  <a:srgbClr val="FFFF00"/>
                </a:highlight>
              </a:rPr>
              <a:t>元宇宙的發展仍處於早期階段</a:t>
            </a:r>
            <a:r>
              <a:rPr lang="zh-TW" altLang="en-US" sz="1600" b="1" dirty="0">
                <a:solidFill>
                  <a:srgbClr val="003399"/>
                </a:solidFill>
              </a:rPr>
              <a:t>，</a:t>
            </a:r>
            <a:r>
              <a:rPr lang="zh-CN" altLang="en-US" sz="1600" b="1" dirty="0">
                <a:solidFill>
                  <a:srgbClr val="003399"/>
                </a:solidFill>
              </a:rPr>
              <a:t>人們還</a:t>
            </a:r>
            <a:r>
              <a:rPr lang="zh-CN" altLang="en-US" sz="1600" b="1" dirty="0">
                <a:solidFill>
                  <a:srgbClr val="003399"/>
                </a:solidFill>
                <a:highlight>
                  <a:srgbClr val="FFFF00"/>
                </a:highlight>
              </a:rPr>
              <a:t>沒有可以參考的單一的、包涵一切的定義</a:t>
            </a:r>
            <a:r>
              <a:rPr lang="zh-CN" altLang="en-US" sz="1600" b="1" dirty="0">
                <a:solidFill>
                  <a:srgbClr val="003399"/>
                </a:solidFill>
              </a:rPr>
              <a:t>。然而</a:t>
            </a:r>
            <a:r>
              <a:rPr lang="zh-TW" altLang="en-US" sz="1600" b="1" dirty="0">
                <a:solidFill>
                  <a:srgbClr val="003399"/>
                </a:solidFill>
              </a:rPr>
              <a:t>， </a:t>
            </a:r>
            <a:r>
              <a:rPr lang="zh-CN" altLang="en-US" sz="1600" b="1" dirty="0">
                <a:solidFill>
                  <a:srgbClr val="003399"/>
                </a:solidFill>
              </a:rPr>
              <a:t>關於元宇宙是什麼以及</a:t>
            </a:r>
            <a:r>
              <a:rPr lang="zh-CN" altLang="en-US" sz="1600" b="1" dirty="0">
                <a:solidFill>
                  <a:srgbClr val="003399"/>
                </a:solidFill>
                <a:highlight>
                  <a:srgbClr val="FFFF00"/>
                </a:highlight>
              </a:rPr>
              <a:t>可能是什麼的主題正在浮現</a:t>
            </a:r>
            <a:r>
              <a:rPr lang="zh-CN" altLang="en-US" sz="1600" b="1" dirty="0">
                <a:solidFill>
                  <a:srgbClr val="003399"/>
                </a:solidFill>
              </a:rPr>
              <a:t>。關鍵在於</a:t>
            </a:r>
            <a:r>
              <a:rPr lang="zh-TW" altLang="en-US" sz="1600" b="1" dirty="0">
                <a:solidFill>
                  <a:srgbClr val="003399"/>
                </a:solidFill>
              </a:rPr>
              <a:t>，</a:t>
            </a:r>
            <a:r>
              <a:rPr lang="zh-CN" altLang="en-US" sz="1600" b="1" dirty="0">
                <a:solidFill>
                  <a:srgbClr val="003399"/>
                </a:solidFill>
                <a:highlight>
                  <a:srgbClr val="FFFF00"/>
                </a:highlight>
              </a:rPr>
              <a:t>虛擬世界不是單一的</a:t>
            </a:r>
            <a:r>
              <a:rPr lang="zh-TW" altLang="en-US" sz="1600" b="1" dirty="0">
                <a:solidFill>
                  <a:srgbClr val="003399"/>
                </a:solidFill>
              </a:rPr>
              <a:t>， </a:t>
            </a:r>
            <a:r>
              <a:rPr lang="zh-CN" altLang="en-US" sz="1600" b="1" dirty="0">
                <a:solidFill>
                  <a:srgbClr val="003399"/>
                </a:solidFill>
                <a:highlight>
                  <a:srgbClr val="FFFF00"/>
                </a:highlight>
              </a:rPr>
              <a:t>而是多個世界</a:t>
            </a:r>
            <a:r>
              <a:rPr lang="zh-TW" altLang="en-US" sz="1600" b="1" dirty="0">
                <a:solidFill>
                  <a:srgbClr val="003399"/>
                </a:solidFill>
              </a:rPr>
              <a:t>， </a:t>
            </a:r>
            <a:r>
              <a:rPr lang="zh-CN" altLang="en-US" sz="1600" b="1" dirty="0">
                <a:solidFill>
                  <a:srgbClr val="003399"/>
                </a:solidFill>
                <a:highlight>
                  <a:srgbClr val="FFFF00"/>
                </a:highlight>
              </a:rPr>
              <a:t>這些世界正在形成</a:t>
            </a:r>
            <a:r>
              <a:rPr lang="zh-TW" altLang="en-US" sz="1600" b="1" dirty="0">
                <a:solidFill>
                  <a:srgbClr val="003399"/>
                </a:solidFill>
              </a:rPr>
              <a:t>， </a:t>
            </a:r>
            <a:r>
              <a:rPr lang="zh-CN" altLang="en-US" sz="1600" b="1" dirty="0">
                <a:solidFill>
                  <a:srgbClr val="003399"/>
                </a:solidFill>
              </a:rPr>
              <a:t>使人們能夠以</a:t>
            </a:r>
            <a:r>
              <a:rPr lang="zh-CN" altLang="en-US" sz="1600" b="1" dirty="0">
                <a:solidFill>
                  <a:srgbClr val="FF0000"/>
                </a:solidFill>
              </a:rPr>
              <a:t>數位化</a:t>
            </a:r>
            <a:r>
              <a:rPr lang="zh-CN" altLang="en-US" sz="1600" b="1" dirty="0">
                <a:solidFill>
                  <a:srgbClr val="003399"/>
                </a:solidFill>
              </a:rPr>
              <a:t>方式</a:t>
            </a:r>
            <a:r>
              <a:rPr lang="zh-CN" altLang="en-US" sz="1600" b="1" dirty="0">
                <a:solidFill>
                  <a:srgbClr val="003399"/>
                </a:solidFill>
                <a:highlight>
                  <a:srgbClr val="FFFF00"/>
                </a:highlight>
              </a:rPr>
              <a:t>加深和擴展社交互動</a:t>
            </a:r>
            <a:r>
              <a:rPr lang="zh-CN" altLang="en-US" sz="1600" b="1" dirty="0">
                <a:solidFill>
                  <a:srgbClr val="003399"/>
                </a:solidFill>
              </a:rPr>
              <a:t>。這是通過在網路上添加一個身臨其境的</a:t>
            </a:r>
            <a:r>
              <a:rPr lang="zh-CN" altLang="en-US" sz="1600" b="1" dirty="0">
                <a:solidFill>
                  <a:srgbClr val="FF0000"/>
                </a:solidFill>
              </a:rPr>
              <a:t>三維</a:t>
            </a:r>
            <a:r>
              <a:rPr lang="zh-CN" altLang="en-US" sz="1600" b="1" dirty="0">
                <a:solidFill>
                  <a:srgbClr val="003399"/>
                </a:solidFill>
              </a:rPr>
              <a:t>層來實現的</a:t>
            </a:r>
            <a:r>
              <a:rPr lang="zh-TW" altLang="en-US" sz="1600" b="1" dirty="0">
                <a:solidFill>
                  <a:srgbClr val="003399"/>
                </a:solidFill>
              </a:rPr>
              <a:t>，</a:t>
            </a:r>
            <a:r>
              <a:rPr lang="zh-CN" altLang="en-US" sz="1600" b="1" dirty="0">
                <a:solidFill>
                  <a:srgbClr val="003399"/>
                </a:solidFill>
              </a:rPr>
              <a:t>創造出更加真實和自然的體驗。這個</a:t>
            </a:r>
            <a:r>
              <a:rPr lang="zh-TW" altLang="en-US" sz="1600" b="1" dirty="0">
                <a:solidFill>
                  <a:srgbClr val="003399"/>
                </a:solidFill>
                <a:highlight>
                  <a:srgbClr val="FFFF00"/>
                </a:highlight>
              </a:rPr>
              <a:t>元宇宙</a:t>
            </a:r>
            <a:r>
              <a:rPr lang="zh-TW" altLang="en-US" sz="1600" b="1" dirty="0">
                <a:solidFill>
                  <a:srgbClr val="003399"/>
                </a:solidFill>
              </a:rPr>
              <a:t>甚至有望促進在家中舒適的存取，打破界限並使</a:t>
            </a:r>
            <a:r>
              <a:rPr lang="zh-TW" altLang="en-US" sz="1600" b="1" dirty="0">
                <a:solidFill>
                  <a:srgbClr val="003399"/>
                </a:solidFill>
                <a:highlight>
                  <a:srgbClr val="FFFF00"/>
                </a:highlight>
              </a:rPr>
              <a:t>關鍵商品、服務和體驗</a:t>
            </a:r>
            <a:r>
              <a:rPr lang="zh-TW" altLang="en-US" sz="1600" b="1" dirty="0">
                <a:solidFill>
                  <a:srgbClr val="003399"/>
                </a:solidFill>
              </a:rPr>
              <a:t>的存取民主化  </a:t>
            </a:r>
            <a:r>
              <a:rPr lang="zh-CN" altLang="en-US" sz="1600" b="1" dirty="0">
                <a:solidFill>
                  <a:srgbClr val="C00000"/>
                </a:solidFill>
              </a:rPr>
              <a:t>。</a:t>
            </a:r>
            <a:endParaRPr lang="en-US" altLang="zh-CN" sz="1600" b="1" dirty="0">
              <a:solidFill>
                <a:srgbClr val="C00000"/>
              </a:solidFill>
            </a:endParaRPr>
          </a:p>
          <a:p>
            <a:endParaRPr lang="en-US" altLang="zh-TW" sz="1600" b="1" dirty="0">
              <a:solidFill>
                <a:srgbClr val="C00000"/>
              </a:solidFill>
            </a:endParaRPr>
          </a:p>
          <a:p>
            <a:r>
              <a:rPr lang="zh-TW" altLang="en-US" sz="1600" dirty="0"/>
              <a:t>        現在我們所說的元宇宙，</a:t>
            </a:r>
            <a:r>
              <a:rPr lang="zh-TW" altLang="en-US" sz="1600" dirty="0">
                <a:highlight>
                  <a:srgbClr val="FFFF00"/>
                </a:highlight>
              </a:rPr>
              <a:t>並不是單一的全球性虛擬空間</a:t>
            </a:r>
            <a:r>
              <a:rPr lang="zh-TW" altLang="en-US" sz="1600" dirty="0"/>
              <a:t>，而是許多平台各自構建的虛擬世界。 例如：</a:t>
            </a:r>
            <a:r>
              <a:rPr lang="en-US" altLang="zh-TW" sz="1600" dirty="0"/>
              <a:t>Meta </a:t>
            </a:r>
            <a:r>
              <a:rPr lang="zh-TW" altLang="en-US" sz="1600" dirty="0"/>
              <a:t>的 </a:t>
            </a:r>
            <a:r>
              <a:rPr lang="en-US" altLang="zh-TW" sz="1600" dirty="0"/>
              <a:t>Horizon Worlds</a:t>
            </a:r>
            <a:r>
              <a:rPr lang="zh-TW" altLang="en-US" sz="1600" dirty="0"/>
              <a:t>、</a:t>
            </a:r>
            <a:r>
              <a:rPr lang="en-US" altLang="zh-TW" sz="1600" dirty="0"/>
              <a:t>Roblox</a:t>
            </a:r>
            <a:r>
              <a:rPr lang="zh-TW" altLang="en-US" sz="1600" dirty="0"/>
              <a:t>、</a:t>
            </a:r>
            <a:r>
              <a:rPr lang="en-US" altLang="zh-TW" sz="1600" dirty="0"/>
              <a:t>Minecraft</a:t>
            </a:r>
            <a:r>
              <a:rPr lang="zh-TW" altLang="en-US" sz="1600" dirty="0"/>
              <a:t>、</a:t>
            </a:r>
            <a:r>
              <a:rPr lang="en-US" altLang="zh-TW" sz="1600" dirty="0"/>
              <a:t>The Sandbox</a:t>
            </a:r>
            <a:r>
              <a:rPr lang="zh-TW" altLang="en-US" sz="1600" dirty="0"/>
              <a:t>、</a:t>
            </a:r>
            <a:r>
              <a:rPr lang="en-US" altLang="zh-TW" sz="1600" dirty="0" err="1"/>
              <a:t>VRChat</a:t>
            </a:r>
            <a:r>
              <a:rPr lang="zh-TW" altLang="en-US" sz="1600" dirty="0"/>
              <a:t>、</a:t>
            </a:r>
            <a:r>
              <a:rPr lang="en-US" altLang="zh-TW" sz="1600" dirty="0" err="1"/>
              <a:t>Zepeto</a:t>
            </a:r>
            <a:r>
              <a:rPr lang="en-US" altLang="zh-TW" sz="1600" dirty="0"/>
              <a:t>... </a:t>
            </a:r>
            <a:r>
              <a:rPr lang="zh-TW" altLang="en-US" sz="1600" dirty="0"/>
              <a:t>都是</a:t>
            </a:r>
            <a:r>
              <a:rPr lang="zh-TW" altLang="en-US" sz="1600" dirty="0">
                <a:highlight>
                  <a:srgbClr val="FFFF00"/>
                </a:highlight>
              </a:rPr>
              <a:t>不同的「元宇宙空間」。 每個世界有自己的規則、資產、社交機制，並不完全互通</a:t>
            </a:r>
            <a:r>
              <a:rPr lang="zh-TW" altLang="en-US" sz="1600" dirty="0"/>
              <a:t>。 這種狀態有時被稱為「多元宇宙（</a:t>
            </a:r>
            <a:r>
              <a:rPr lang="en-US" altLang="zh-TW" sz="1600" dirty="0"/>
              <a:t>Multiverse</a:t>
            </a:r>
            <a:r>
              <a:rPr lang="zh-TW" altLang="en-US" sz="1600" dirty="0"/>
              <a:t>）」</a:t>
            </a:r>
            <a:r>
              <a:rPr lang="zh-CN" altLang="en-US" sz="1600" b="1" dirty="0">
                <a:solidFill>
                  <a:srgbClr val="C00000"/>
                </a:solidFill>
              </a:rPr>
              <a:t> 。</a:t>
            </a:r>
            <a:endParaRPr lang="zh-TW" altLang="en-US" sz="1600" b="1" dirty="0">
              <a:solidFill>
                <a:srgbClr val="C00000"/>
              </a:solidFill>
            </a:endParaRPr>
          </a:p>
        </p:txBody>
      </p:sp>
    </p:spTree>
    <p:extLst>
      <p:ext uri="{BB962C8B-B14F-4D97-AF65-F5344CB8AC3E}">
        <p14:creationId xmlns:p14="http://schemas.microsoft.com/office/powerpoint/2010/main" val="2198858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C2660-AE04-C1FD-8B65-AA699E8A0D39}"/>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E71DD797-9E7D-FC66-61BA-ED36F7747BDA}"/>
              </a:ext>
            </a:extLst>
          </p:cNvPr>
          <p:cNvSpPr txBox="1"/>
          <p:nvPr/>
        </p:nvSpPr>
        <p:spPr>
          <a:xfrm>
            <a:off x="453898" y="881086"/>
            <a:ext cx="11581673" cy="400110"/>
          </a:xfrm>
          <a:prstGeom prst="rect">
            <a:avLst/>
          </a:prstGeom>
          <a:noFill/>
        </p:spPr>
        <p:txBody>
          <a:bodyPr wrap="square" rtlCol="0">
            <a:spAutoFit/>
          </a:bodyPr>
          <a:lstStyle/>
          <a:p>
            <a:r>
              <a:rPr lang="zh-TW" altLang="en-US" sz="2000" dirty="0">
                <a:highlight>
                  <a:srgbClr val="FFFF00"/>
                </a:highlight>
              </a:rPr>
              <a:t>元宇宙可以被視為 </a:t>
            </a:r>
            <a:r>
              <a:rPr lang="en-US" altLang="zh-TW" sz="2000" dirty="0">
                <a:highlight>
                  <a:srgbClr val="FFFF00"/>
                </a:highlight>
              </a:rPr>
              <a:t>EC 4.0 </a:t>
            </a:r>
            <a:r>
              <a:rPr lang="zh-TW" altLang="en-US" sz="2000" dirty="0">
                <a:highlight>
                  <a:srgbClr val="FFFF00"/>
                </a:highlight>
              </a:rPr>
              <a:t>的雛形。</a:t>
            </a:r>
            <a:r>
              <a:rPr lang="zh-TW" altLang="en-US" sz="2000" b="1" kern="100" dirty="0">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b="1" dirty="0">
                <a:solidFill>
                  <a:srgbClr val="003399"/>
                </a:solidFill>
              </a:rPr>
              <a:t> </a:t>
            </a:r>
            <a:endParaRPr lang="zh-TW" altLang="en-US" sz="2000" dirty="0"/>
          </a:p>
        </p:txBody>
      </p:sp>
      <p:sp>
        <p:nvSpPr>
          <p:cNvPr id="5" name="文字方塊 4">
            <a:extLst>
              <a:ext uri="{FF2B5EF4-FFF2-40B4-BE49-F238E27FC236}">
                <a16:creationId xmlns:a16="http://schemas.microsoft.com/office/drawing/2014/main" id="{81486F48-3C32-207E-BAC1-1AEADF556D1F}"/>
              </a:ext>
            </a:extLst>
          </p:cNvPr>
          <p:cNvSpPr txBox="1"/>
          <p:nvPr/>
        </p:nvSpPr>
        <p:spPr>
          <a:xfrm>
            <a:off x="453898" y="2091391"/>
            <a:ext cx="11105269" cy="3139321"/>
          </a:xfrm>
          <a:prstGeom prst="rect">
            <a:avLst/>
          </a:prstGeom>
          <a:noFill/>
        </p:spPr>
        <p:txBody>
          <a:bodyPr wrap="square" rtlCol="0">
            <a:spAutoFit/>
          </a:bodyPr>
          <a:lstStyle/>
          <a:p>
            <a:r>
              <a:rPr lang="zh-TW" altLang="en-US"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en-US" altLang="zh-TW" sz="1600" b="1" dirty="0">
              <a:solidFill>
                <a:srgbClr val="C00000"/>
              </a:solidFill>
            </a:endParaRPr>
          </a:p>
          <a:p>
            <a:r>
              <a:rPr lang="zh-TW" altLang="zh-TW" b="1" dirty="0">
                <a:solidFill>
                  <a:srgbClr val="003399"/>
                </a:solidFill>
              </a:rPr>
              <a:t>目前的</a:t>
            </a:r>
            <a:r>
              <a:rPr lang="zh-TW" altLang="zh-TW" b="1" dirty="0">
                <a:solidFill>
                  <a:srgbClr val="003399"/>
                </a:solidFill>
                <a:highlight>
                  <a:srgbClr val="FFFF00"/>
                </a:highlight>
              </a:rPr>
              <a:t>元宇宙</a:t>
            </a:r>
            <a:r>
              <a:rPr lang="zh-TW" altLang="zh-TW" b="1" dirty="0">
                <a:solidFill>
                  <a:srgbClr val="003399"/>
                </a:solidFill>
              </a:rPr>
              <a:t>還存在挑戰：</a:t>
            </a:r>
            <a:endParaRPr lang="en-US" altLang="zh-TW" b="1" dirty="0">
              <a:solidFill>
                <a:srgbClr val="003399"/>
              </a:solidFill>
            </a:endParaRPr>
          </a:p>
          <a:p>
            <a:endParaRPr lang="en-US" altLang="zh-TW" b="1" dirty="0">
              <a:solidFill>
                <a:srgbClr val="003399"/>
              </a:solidFill>
            </a:endParaRPr>
          </a:p>
          <a:p>
            <a:endParaRPr lang="en-US" altLang="zh-TW" b="1" dirty="0">
              <a:solidFill>
                <a:srgbClr val="003399"/>
              </a:solidFill>
            </a:endParaRPr>
          </a:p>
          <a:p>
            <a:r>
              <a:rPr lang="zh-TW" altLang="zh-TW" b="1" dirty="0">
                <a:solidFill>
                  <a:srgbClr val="003399"/>
                </a:solidFill>
              </a:rPr>
              <a:t>技術尚未成熟</a:t>
            </a:r>
            <a:r>
              <a:rPr lang="zh-TW" altLang="zh-TW" dirty="0">
                <a:solidFill>
                  <a:srgbClr val="003399"/>
                </a:solidFill>
              </a:rPr>
              <a:t>：</a:t>
            </a:r>
            <a:r>
              <a:rPr lang="en-US" altLang="zh-TW" dirty="0">
                <a:solidFill>
                  <a:srgbClr val="003399"/>
                </a:solidFill>
                <a:highlight>
                  <a:srgbClr val="FFFF00"/>
                </a:highlight>
              </a:rPr>
              <a:t>VR/AR </a:t>
            </a:r>
            <a:r>
              <a:rPr lang="zh-TW" altLang="zh-TW" dirty="0">
                <a:solidFill>
                  <a:srgbClr val="003399"/>
                </a:solidFill>
                <a:highlight>
                  <a:srgbClr val="FFFF00"/>
                </a:highlight>
              </a:rPr>
              <a:t>設備門檻高</a:t>
            </a:r>
            <a:r>
              <a:rPr lang="zh-TW" altLang="zh-TW" dirty="0">
                <a:solidFill>
                  <a:srgbClr val="003399"/>
                </a:solidFill>
              </a:rPr>
              <a:t>、體驗不夠流暢。</a:t>
            </a:r>
            <a:endParaRPr lang="en-US" altLang="zh-TW" dirty="0">
              <a:solidFill>
                <a:srgbClr val="003399"/>
              </a:solidFill>
            </a:endParaRPr>
          </a:p>
          <a:p>
            <a:r>
              <a:rPr lang="zh-TW" altLang="en-US" dirty="0"/>
              <a:t>缺乏標準（平台不一致）</a:t>
            </a:r>
          </a:p>
          <a:p>
            <a:r>
              <a:rPr lang="zh-TW" altLang="en-US" dirty="0"/>
              <a:t>使用者習慣尚未成形（大眾仍習慣用手機購物）</a:t>
            </a:r>
          </a:p>
          <a:p>
            <a:r>
              <a:rPr lang="zh-TW" altLang="en-US" dirty="0"/>
              <a:t>商業模式尚未穩定（</a:t>
            </a:r>
            <a:r>
              <a:rPr lang="en-US" altLang="zh-TW" dirty="0"/>
              <a:t>ROI </a:t>
            </a:r>
            <a:r>
              <a:rPr lang="zh-TW" altLang="en-US" dirty="0"/>
              <a:t>不明確）</a:t>
            </a:r>
          </a:p>
          <a:p>
            <a:r>
              <a:rPr lang="zh-TW" altLang="zh-TW" b="1" dirty="0">
                <a:solidFill>
                  <a:srgbClr val="003399"/>
                </a:solidFill>
                <a:highlight>
                  <a:srgbClr val="FFFF00"/>
                </a:highlight>
              </a:rPr>
              <a:t>平台分裂，不互通</a:t>
            </a:r>
            <a:r>
              <a:rPr lang="zh-TW" altLang="zh-TW" dirty="0">
                <a:solidFill>
                  <a:srgbClr val="003399"/>
                </a:solidFill>
              </a:rPr>
              <a:t>：</a:t>
            </a:r>
            <a:r>
              <a:rPr lang="zh-TW" altLang="zh-TW" dirty="0">
                <a:solidFill>
                  <a:srgbClr val="003399"/>
                </a:solidFill>
                <a:highlight>
                  <a:srgbClr val="FFFF00"/>
                </a:highlight>
              </a:rPr>
              <a:t>不同平台的數據與身份</a:t>
            </a:r>
            <a:r>
              <a:rPr lang="zh-TW" altLang="zh-TW" dirty="0">
                <a:solidFill>
                  <a:srgbClr val="003399"/>
                </a:solidFill>
              </a:rPr>
              <a:t>不能無縫轉移。</a:t>
            </a:r>
            <a:endParaRPr lang="en-US" altLang="zh-TW" dirty="0">
              <a:solidFill>
                <a:srgbClr val="003399"/>
              </a:solidFill>
            </a:endParaRPr>
          </a:p>
          <a:p>
            <a:r>
              <a:rPr lang="zh-TW" altLang="zh-TW" b="1" dirty="0">
                <a:solidFill>
                  <a:srgbClr val="003399"/>
                </a:solidFill>
                <a:highlight>
                  <a:srgbClr val="FFFF00"/>
                </a:highlight>
              </a:rPr>
              <a:t>內容貧乏、</a:t>
            </a:r>
            <a:r>
              <a:rPr lang="zh-TW" altLang="zh-TW" b="1" dirty="0">
                <a:solidFill>
                  <a:srgbClr val="003399"/>
                </a:solidFill>
              </a:rPr>
              <a:t>使用者留存低</a:t>
            </a:r>
            <a:r>
              <a:rPr lang="zh-TW" altLang="zh-TW" dirty="0">
                <a:solidFill>
                  <a:srgbClr val="003399"/>
                </a:solidFill>
              </a:rPr>
              <a:t>：目前的虛擬世界大多還是</a:t>
            </a:r>
            <a:r>
              <a:rPr lang="zh-TW" altLang="zh-TW" dirty="0">
                <a:solidFill>
                  <a:srgbClr val="003399"/>
                </a:solidFill>
                <a:highlight>
                  <a:srgbClr val="FFFF00"/>
                </a:highlight>
              </a:rPr>
              <a:t>以娛樂為主，缺乏實際應用場景</a:t>
            </a:r>
            <a:r>
              <a:rPr lang="zh-TW" altLang="zh-TW" dirty="0">
                <a:solidFill>
                  <a:srgbClr val="003399"/>
                </a:solidFill>
              </a:rPr>
              <a:t>。</a:t>
            </a:r>
            <a:endParaRPr lang="en-US" altLang="zh-TW" dirty="0">
              <a:solidFill>
                <a:srgbClr val="003399"/>
              </a:solidFill>
            </a:endParaRPr>
          </a:p>
          <a:p>
            <a:r>
              <a:rPr lang="zh-TW" altLang="zh-TW" b="1" dirty="0">
                <a:solidFill>
                  <a:srgbClr val="003399"/>
                </a:solidFill>
              </a:rPr>
              <a:t>社交真實性仍受限</a:t>
            </a:r>
            <a:r>
              <a:rPr lang="zh-TW" altLang="zh-TW" dirty="0">
                <a:solidFill>
                  <a:srgbClr val="003399"/>
                </a:solidFill>
              </a:rPr>
              <a:t>：</a:t>
            </a:r>
            <a:r>
              <a:rPr lang="zh-TW" altLang="zh-TW" dirty="0">
                <a:solidFill>
                  <a:srgbClr val="003399"/>
                </a:solidFill>
                <a:highlight>
                  <a:srgbClr val="FFFF00"/>
                </a:highlight>
              </a:rPr>
              <a:t>雖然形式更沉浸，但還無法完全替代現實交流</a:t>
            </a:r>
            <a:r>
              <a:rPr lang="zh-TW" altLang="zh-TW" dirty="0">
                <a:solidFill>
                  <a:srgbClr val="003399"/>
                </a:solidFill>
              </a:rPr>
              <a:t>。</a:t>
            </a:r>
            <a:endParaRPr lang="zh-TW" altLang="en-US" b="1" dirty="0">
              <a:solidFill>
                <a:srgbClr val="003399"/>
              </a:solidFill>
            </a:endParaRPr>
          </a:p>
        </p:txBody>
      </p:sp>
    </p:spTree>
    <p:extLst>
      <p:ext uri="{BB962C8B-B14F-4D97-AF65-F5344CB8AC3E}">
        <p14:creationId xmlns:p14="http://schemas.microsoft.com/office/powerpoint/2010/main" val="298504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3D13590D-721B-4926-81EF-3399E1641087}"/>
              </a:ext>
            </a:extLst>
          </p:cNvPr>
          <p:cNvSpPr txBox="1"/>
          <p:nvPr/>
        </p:nvSpPr>
        <p:spPr>
          <a:xfrm>
            <a:off x="409074" y="89810"/>
            <a:ext cx="11581673" cy="400110"/>
          </a:xfrm>
          <a:prstGeom prst="rect">
            <a:avLst/>
          </a:prstGeom>
          <a:noFill/>
        </p:spPr>
        <p:txBody>
          <a:bodyPr wrap="square" rtlCol="0">
            <a:spAutoFit/>
          </a:bodyPr>
          <a:lstStyle/>
          <a:p>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(0122.23)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悄悄卸下招牌！</a:t>
            </a:r>
            <a:r>
              <a:rPr lang="en-US" altLang="zh-TW" sz="1800" kern="100" dirty="0">
                <a:effectLst/>
                <a:highlight>
                  <a:srgbClr val="FFFF00"/>
                </a:highlight>
                <a:latin typeface="Aptos" panose="020B0004020202020204" pitchFamily="34" charset="0"/>
                <a:ea typeface="新細明體" panose="02020500000000000000" pitchFamily="18" charset="-120"/>
                <a:cs typeface="Times New Roman" panose="02020603050405020304" pitchFamily="18" charset="0"/>
              </a:rPr>
              <a:t>Meta</a:t>
            </a:r>
            <a:r>
              <a:rPr lang="zh-TW" altLang="zh-TW" sz="1800" kern="100" dirty="0">
                <a:effectLst/>
                <a:highlight>
                  <a:srgbClr val="FFFF00"/>
                </a:highlight>
                <a:latin typeface="Aptos" panose="020B0004020202020204" pitchFamily="34" charset="0"/>
                <a:ea typeface="新細明體" panose="02020500000000000000" pitchFamily="18" charset="-120"/>
                <a:cs typeface="Times New Roman" panose="02020603050405020304" pitchFamily="18" charset="0"/>
              </a:rPr>
              <a:t>台灣元宇宙</a:t>
            </a:r>
            <a:r>
              <a:rPr lang="en-US" altLang="zh-TW" sz="1800" kern="100" dirty="0">
                <a:effectLst/>
                <a:highlight>
                  <a:srgbClr val="FFFF00"/>
                </a:highlight>
                <a:latin typeface="Aptos" panose="020B0004020202020204" pitchFamily="34" charset="0"/>
                <a:ea typeface="新細明體" panose="02020500000000000000" pitchFamily="18" charset="-120"/>
                <a:cs typeface="Times New Roman" panose="02020603050405020304" pitchFamily="18" charset="0"/>
              </a:rPr>
              <a:t>XR</a:t>
            </a:r>
            <a:r>
              <a:rPr lang="zh-TW" altLang="zh-TW" sz="1800" kern="100" dirty="0">
                <a:effectLst/>
                <a:highlight>
                  <a:srgbClr val="FFFF00"/>
                </a:highlight>
                <a:latin typeface="Aptos" panose="020B0004020202020204" pitchFamily="34" charset="0"/>
                <a:ea typeface="新細明體" panose="02020500000000000000" pitchFamily="18" charset="-120"/>
                <a:cs typeface="Times New Roman" panose="02020603050405020304" pitchFamily="18" charset="0"/>
              </a:rPr>
              <a:t>中心</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不到</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2</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年收攤 資策會證實</a:t>
            </a:r>
            <a:r>
              <a:rPr lang="zh-TW" altLang="en-US" sz="2000" dirty="0">
                <a:solidFill>
                  <a:srgbClr val="C00000"/>
                </a:solidFill>
                <a:highlight>
                  <a:srgbClr val="00FF00"/>
                </a:highlight>
              </a:rPr>
              <a:t> </a:t>
            </a:r>
            <a:endParaRPr lang="zh-TW" altLang="en-US" sz="2000" dirty="0"/>
          </a:p>
        </p:txBody>
      </p:sp>
      <p:sp>
        <p:nvSpPr>
          <p:cNvPr id="5" name="文字方塊 4">
            <a:extLst>
              <a:ext uri="{FF2B5EF4-FFF2-40B4-BE49-F238E27FC236}">
                <a16:creationId xmlns:a16="http://schemas.microsoft.com/office/drawing/2014/main" id="{C94252E9-DB5F-4215-86A9-A4B94747FD93}"/>
              </a:ext>
            </a:extLst>
          </p:cNvPr>
          <p:cNvSpPr txBox="1"/>
          <p:nvPr/>
        </p:nvSpPr>
        <p:spPr>
          <a:xfrm>
            <a:off x="305164" y="2014380"/>
            <a:ext cx="11685583" cy="4369081"/>
          </a:xfrm>
          <a:prstGeom prst="rect">
            <a:avLst/>
          </a:prstGeom>
          <a:noFill/>
        </p:spPr>
        <p:txBody>
          <a:bodyPr wrap="square" rtlCol="0">
            <a:spAutoFit/>
          </a:bodyPr>
          <a:lstStyle/>
          <a:p>
            <a:r>
              <a:rPr lang="zh-TW" altLang="en-US" dirty="0"/>
              <a:t> </a:t>
            </a:r>
            <a:r>
              <a:rPr lang="zh-TW" altLang="en-US" b="1" dirty="0">
                <a:solidFill>
                  <a:srgbClr val="003399"/>
                </a:solidFill>
              </a:rPr>
              <a:t>        </a:t>
            </a:r>
            <a:r>
              <a:rPr lang="en-US" altLang="zh-TW" sz="1600" kern="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rPr>
              <a:t>Facebook</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（臉書）母公司</a:t>
            </a:r>
            <a:r>
              <a:rPr lang="en-US"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Me</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ta</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與資策會於</a:t>
            </a:r>
            <a:r>
              <a:rPr lang="en-US"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2022</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年</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5</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月共同宣布，在台灣啟用</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亞洲首座元宇宙</a:t>
            </a:r>
            <a:r>
              <a:rPr lang="en-US"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XR Hub Taiwan</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社群空間</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，提供</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新創團隊</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及</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藝術家展演數位作品</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，不料去年底已悄悄卸下招牌</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，成立不到</a:t>
            </a:r>
            <a:r>
              <a:rPr lang="en-US"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2</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年就收攤。</a:t>
            </a:r>
            <a:endParaRPr lang="zh-TW" altLang="zh-TW" sz="1600" kern="100" dirty="0">
              <a:solidFill>
                <a:srgbClr val="003399"/>
              </a:solidFill>
              <a:effectLst/>
              <a:latin typeface="Aptos" panose="020B0004020202020204" pitchFamily="34" charset="0"/>
              <a:ea typeface="新細明體" panose="02020500000000000000" pitchFamily="18" charset="-120"/>
              <a:cs typeface="Times New Roman" panose="02020603050405020304" pitchFamily="18" charset="0"/>
            </a:endParaRPr>
          </a:p>
          <a:p>
            <a:endParaRPr lang="en-US" altLang="zh-TW" sz="1600" b="1" dirty="0">
              <a:solidFill>
                <a:srgbClr val="003399"/>
              </a:solidFill>
            </a:endParaRPr>
          </a:p>
          <a:p>
            <a:pPr>
              <a:lnSpc>
                <a:spcPct val="115000"/>
              </a:lnSpc>
              <a:spcAft>
                <a:spcPts val="800"/>
              </a:spcAft>
            </a:pPr>
            <a:r>
              <a:rPr lang="zh-TW" altLang="en-US"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      </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業界人士指出，</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元宇宙</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XR Hub Taiwan</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已完成階段性任務，</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Meta</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在台灣也有透過其他形式推廣</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 </a:t>
            </a:r>
            <a:r>
              <a:rPr lang="en-US" altLang="zh-TW" sz="1600" b="1" kern="0" dirty="0">
                <a:solidFill>
                  <a:srgbClr val="003399"/>
                </a:solidFill>
                <a:latin typeface="Aptos" panose="020B0004020202020204" pitchFamily="34" charset="0"/>
                <a:ea typeface="新細明體" panose="02020500000000000000" pitchFamily="18" charset="-120"/>
              </a:rPr>
              <a:t>XR</a:t>
            </a:r>
            <a:r>
              <a:rPr lang="zh-TW" altLang="zh-TW" sz="1600" b="1" kern="0" dirty="0">
                <a:solidFill>
                  <a:srgbClr val="003399"/>
                </a:solidFill>
                <a:latin typeface="Aptos" panose="020B0004020202020204" pitchFamily="34" charset="0"/>
                <a:ea typeface="新細明體" panose="02020500000000000000" pitchFamily="18" charset="-120"/>
              </a:rPr>
              <a:t>（</a:t>
            </a:r>
            <a:r>
              <a:rPr lang="en-US" altLang="zh-CN" sz="1600" b="1" kern="0" dirty="0">
                <a:solidFill>
                  <a:srgbClr val="003399"/>
                </a:solidFill>
                <a:latin typeface="Aptos" panose="020B0004020202020204" pitchFamily="34" charset="0"/>
                <a:ea typeface="新細明體" panose="02020500000000000000" pitchFamily="18" charset="-120"/>
              </a:rPr>
              <a:t> Extended Reality </a:t>
            </a:r>
            <a:r>
              <a:rPr lang="zh-TW" altLang="zh-TW" sz="1600" b="1" kern="0" dirty="0">
                <a:solidFill>
                  <a:srgbClr val="003399"/>
                </a:solidFill>
                <a:latin typeface="Aptos" panose="020B0004020202020204" pitchFamily="34" charset="0"/>
                <a:ea typeface="新細明體" panose="02020500000000000000" pitchFamily="18" charset="-120"/>
              </a:rPr>
              <a:t>，</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延展實境）</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，例如去年</a:t>
            </a:r>
            <a:r>
              <a:rPr lang="en-US"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5</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月與政治大學</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傳播學院成立</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XR</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中心實驗室</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，推動</a:t>
            </a:r>
            <a:r>
              <a:rPr lang="en-US"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XR</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科技相關研究與課程發展</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a:t>
            </a:r>
            <a:endParaRPr lang="zh-TW" altLang="zh-TW" sz="1600" kern="100" dirty="0">
              <a:solidFill>
                <a:srgbClr val="003399"/>
              </a:solidFill>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600" kern="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rPr>
              <a:t> </a:t>
            </a:r>
            <a:endParaRPr lang="zh-TW" altLang="zh-TW" sz="1600" kern="100" dirty="0">
              <a:solidFill>
                <a:srgbClr val="003399"/>
              </a:solidFill>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600" kern="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rPr>
              <a:t>       Meta</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元宇宙</a:t>
            </a:r>
            <a:r>
              <a:rPr lang="en-US"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XR Hub Taiwan</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在</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2022</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年</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5</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月開幕時聲勢浩大，原訂目標是從</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元宇宙</a:t>
            </a:r>
            <a:r>
              <a:rPr lang="zh-TW" altLang="en-US"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 </a:t>
            </a:r>
            <a:r>
              <a:rPr lang="en-US"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XR Hub Taiwan</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開始</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Meta</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將在台灣開展一系列計畫，聚焦文化藝術、經濟商業、社會公益等</a:t>
            </a:r>
            <a:r>
              <a:rPr lang="en-US"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3</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大領域，加速整體產業的人才培育、內容發展與科技創新</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a:t>
            </a:r>
            <a:endParaRPr lang="zh-TW" altLang="zh-TW" sz="1600" kern="100" dirty="0">
              <a:solidFill>
                <a:srgbClr val="003399"/>
              </a:solidFill>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600" kern="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rPr>
              <a:t> </a:t>
            </a:r>
            <a:r>
              <a:rPr lang="zh-TW" altLang="en-US"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         </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例如在</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虛擬實境</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體驗區，</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透過</a:t>
            </a:r>
            <a:r>
              <a:rPr lang="en-US"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Meta</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虛擬實境頭戴裝置，可以從神像視角了解</a:t>
            </a:r>
            <a:r>
              <a:rPr lang="zh-TW" altLang="en-US"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 </a:t>
            </a:r>
            <a:r>
              <a:rPr lang="en-US"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80</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年代台灣社會氛圍對於信仰價值觀上的變化</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。另外在藝術展區內，可透過</a:t>
            </a:r>
            <a:r>
              <a:rPr lang="zh-TW" altLang="zh-TW" sz="1600"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擴</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增實境（</a:t>
            </a:r>
            <a:r>
              <a:rPr lang="en-US"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AR</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）特效</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，探索</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排灣族婚禮服飾</a:t>
            </a:r>
            <a:r>
              <a:rPr lang="zh-TW" altLang="zh-TW" sz="1600" b="1"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，或在所處環境生成</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排灣族歌手的</a:t>
            </a:r>
            <a:r>
              <a:rPr lang="en-US"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3D</a:t>
            </a:r>
            <a:r>
              <a:rPr lang="zh-TW" altLang="zh-TW" sz="1600" b="1" kern="0" dirty="0">
                <a:solidFill>
                  <a:srgbClr val="003399"/>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虛擬替身演唱傳統歌曲</a:t>
            </a:r>
            <a:r>
              <a:rPr lang="zh-TW"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rPr>
              <a:t>。</a:t>
            </a:r>
            <a:endParaRPr lang="en-US" altLang="zh-TW" sz="1600" kern="0" dirty="0">
              <a:solidFill>
                <a:srgbClr val="003399"/>
              </a:solidFill>
              <a:effectLst/>
              <a:latin typeface="Aptos" panose="020B0004020202020204" pitchFamily="34" charset="0"/>
              <a:ea typeface="新細明體" panose="02020500000000000000" pitchFamily="18" charset="-120"/>
              <a:cs typeface="新細明體" panose="02020500000000000000" pitchFamily="18" charset="-120"/>
            </a:endParaRPr>
          </a:p>
          <a:p>
            <a:pPr>
              <a:lnSpc>
                <a:spcPct val="115000"/>
              </a:lnSpc>
              <a:spcAft>
                <a:spcPts val="800"/>
              </a:spcAft>
            </a:pPr>
            <a:r>
              <a:rPr lang="en-US" altLang="zh-TW" sz="1600" dirty="0"/>
              <a:t>       Meta</a:t>
            </a:r>
            <a:r>
              <a:rPr lang="zh-TW" altLang="en-US" sz="1600" dirty="0"/>
              <a:t>元宇宙 </a:t>
            </a:r>
            <a:r>
              <a:rPr lang="en-US" altLang="zh-TW" sz="1600" dirty="0"/>
              <a:t>XR Hub Taiwan</a:t>
            </a:r>
            <a:r>
              <a:rPr lang="zh-TW" altLang="en-US" sz="1600" dirty="0"/>
              <a:t>是 </a:t>
            </a:r>
            <a:r>
              <a:rPr lang="en-US" altLang="zh-TW" sz="1600" b="1" dirty="0">
                <a:highlight>
                  <a:srgbClr val="FFFF00"/>
                </a:highlight>
              </a:rPr>
              <a:t>EC 4.0 </a:t>
            </a:r>
            <a:r>
              <a:rPr lang="zh-TW" altLang="en-US" sz="1600" b="1" dirty="0">
                <a:highlight>
                  <a:srgbClr val="FFFF00"/>
                </a:highlight>
              </a:rPr>
              <a:t>的沉浸式科技與跨領域生態典範</a:t>
            </a:r>
            <a:r>
              <a:rPr lang="zh-TW" altLang="en-US" sz="1600" dirty="0"/>
              <a:t>，展現了</a:t>
            </a:r>
            <a:r>
              <a:rPr lang="zh-TW" altLang="en-US" sz="1600" dirty="0">
                <a:highlight>
                  <a:srgbClr val="FFFF00"/>
                </a:highlight>
              </a:rPr>
              <a:t>電子商務</a:t>
            </a:r>
            <a:r>
              <a:rPr lang="zh-TW" altLang="en-US" sz="1600" dirty="0"/>
              <a:t>與</a:t>
            </a:r>
            <a:r>
              <a:rPr lang="zh-TW" altLang="en-US" sz="1600" dirty="0">
                <a:highlight>
                  <a:srgbClr val="FFFF00"/>
                </a:highlight>
              </a:rPr>
              <a:t>數位經濟</a:t>
            </a:r>
            <a:r>
              <a:rPr lang="zh-TW" altLang="en-US" sz="1600" dirty="0"/>
              <a:t>向</a:t>
            </a:r>
            <a:r>
              <a:rPr lang="zh-TW" altLang="en-US" sz="1600" dirty="0">
                <a:highlight>
                  <a:srgbClr val="FFFF00"/>
                </a:highlight>
              </a:rPr>
              <a:t>元宇宙時代</a:t>
            </a:r>
            <a:r>
              <a:rPr lang="zh-TW" altLang="en-US" sz="1600" dirty="0"/>
              <a:t>轉型的樣貌。      </a:t>
            </a:r>
            <a:r>
              <a:rPr lang="zh-TW" altLang="en-US" sz="1600" dirty="0">
                <a:highlight>
                  <a:srgbClr val="FFFF00"/>
                </a:highlight>
              </a:rPr>
              <a:t>元宇宙</a:t>
            </a:r>
            <a:r>
              <a:rPr lang="en-US" altLang="zh-TW" sz="1600" dirty="0">
                <a:highlight>
                  <a:srgbClr val="FFFF00"/>
                </a:highlight>
              </a:rPr>
              <a:t>XR Hub Taiwan</a:t>
            </a:r>
            <a:r>
              <a:rPr lang="zh-TW" altLang="en-US" sz="1600" dirty="0">
                <a:highlight>
                  <a:srgbClr val="FFFF00"/>
                </a:highlight>
              </a:rPr>
              <a:t>收攤</a:t>
            </a:r>
            <a:r>
              <a:rPr lang="zh-TW" altLang="en-US" sz="1600" dirty="0"/>
              <a:t>，</a:t>
            </a:r>
            <a:r>
              <a:rPr lang="zh-TW" altLang="en-US" sz="1600" dirty="0">
                <a:highlight>
                  <a:srgbClr val="FFFF00"/>
                </a:highlight>
              </a:rPr>
              <a:t>不代表元宇宙技術失敗</a:t>
            </a:r>
            <a:r>
              <a:rPr lang="zh-TW" altLang="en-US" sz="1600" dirty="0"/>
              <a:t>，而是</a:t>
            </a:r>
            <a:r>
              <a:rPr lang="zh-TW" altLang="en-US" sz="1600" dirty="0">
                <a:highlight>
                  <a:srgbClr val="FFFF00"/>
                </a:highlight>
              </a:rPr>
              <a:t>整個產業仍處於探索與調整階段。</a:t>
            </a:r>
            <a:r>
              <a:rPr lang="zh-TW" altLang="en-US" sz="1600" dirty="0"/>
              <a:t>市場、生態、技術、商業模式都需時間醞釀和成熟，才能走向長期穩定發展。</a:t>
            </a:r>
            <a:endParaRPr lang="zh-TW" altLang="en-US" sz="1600" b="1" dirty="0">
              <a:solidFill>
                <a:srgbClr val="C00000"/>
              </a:solidFill>
            </a:endParaRPr>
          </a:p>
        </p:txBody>
      </p:sp>
      <p:pic>
        <p:nvPicPr>
          <p:cNvPr id="2" name="Picture 2" descr="蔡總統曾出席「Meta元宇宙 XR Hub Taiwan」啟動典禮，期盼Meta和台灣攜手串連更多新創研發能量，打造元宇宙新世代生活。 圖/總統府提供">
            <a:extLst>
              <a:ext uri="{FF2B5EF4-FFF2-40B4-BE49-F238E27FC236}">
                <a16:creationId xmlns:a16="http://schemas.microsoft.com/office/drawing/2014/main" id="{20774609-B472-218C-C85A-CB995976F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074" y="510337"/>
            <a:ext cx="2186600" cy="145864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67DACDAA-DAD5-5FC2-EB1D-C9B755171BEF}"/>
              </a:ext>
            </a:extLst>
          </p:cNvPr>
          <p:cNvSpPr txBox="1"/>
          <p:nvPr/>
        </p:nvSpPr>
        <p:spPr>
          <a:xfrm>
            <a:off x="2738332" y="713541"/>
            <a:ext cx="3538182" cy="1077218"/>
          </a:xfrm>
          <a:prstGeom prst="rect">
            <a:avLst/>
          </a:prstGeom>
          <a:noFill/>
        </p:spPr>
        <p:txBody>
          <a:bodyPr wrap="square" rtlCol="0">
            <a:spAutoFit/>
          </a:bodyPr>
          <a:lstStyle/>
          <a:p>
            <a:r>
              <a:rPr lang="zh-TW" altLang="en-US" sz="1600" b="0" i="0" dirty="0">
                <a:solidFill>
                  <a:srgbClr val="003399"/>
                </a:solidFill>
                <a:effectLst/>
                <a:latin typeface="Noto Sans TC"/>
              </a:rPr>
              <a:t>蔡總統曾出席「</a:t>
            </a:r>
            <a:r>
              <a:rPr lang="en-US" altLang="zh-TW" sz="1600" b="1" i="0" dirty="0">
                <a:solidFill>
                  <a:srgbClr val="003399"/>
                </a:solidFill>
                <a:effectLst/>
                <a:highlight>
                  <a:srgbClr val="FFFF00"/>
                </a:highlight>
                <a:latin typeface="Noto Sans TC"/>
              </a:rPr>
              <a:t>Meta</a:t>
            </a:r>
            <a:r>
              <a:rPr lang="zh-TW" altLang="en-US" sz="1600" b="1" i="0" dirty="0">
                <a:solidFill>
                  <a:srgbClr val="003399"/>
                </a:solidFill>
                <a:effectLst/>
                <a:highlight>
                  <a:srgbClr val="FFFF00"/>
                </a:highlight>
                <a:latin typeface="Noto Sans TC"/>
              </a:rPr>
              <a:t>元宇宙 </a:t>
            </a:r>
            <a:r>
              <a:rPr lang="en-US" altLang="zh-TW" sz="1600" b="1" i="0" dirty="0">
                <a:solidFill>
                  <a:srgbClr val="003399"/>
                </a:solidFill>
                <a:effectLst/>
                <a:highlight>
                  <a:srgbClr val="FFFF00"/>
                </a:highlight>
                <a:latin typeface="Noto Sans TC"/>
              </a:rPr>
              <a:t>XR Hub Taiwan</a:t>
            </a:r>
            <a:r>
              <a:rPr lang="zh-TW" altLang="en-US" sz="1600" b="0" i="0" dirty="0">
                <a:solidFill>
                  <a:srgbClr val="003399"/>
                </a:solidFill>
                <a:effectLst/>
                <a:latin typeface="Noto Sans TC"/>
              </a:rPr>
              <a:t>」啟動典禮，期盼</a:t>
            </a:r>
            <a:r>
              <a:rPr lang="en-US" altLang="zh-TW" sz="1600" b="0" i="0" dirty="0">
                <a:solidFill>
                  <a:srgbClr val="003399"/>
                </a:solidFill>
                <a:effectLst/>
                <a:latin typeface="Noto Sans TC"/>
              </a:rPr>
              <a:t>Meta</a:t>
            </a:r>
            <a:r>
              <a:rPr lang="zh-TW" altLang="en-US" sz="1600" b="0" i="0" dirty="0">
                <a:solidFill>
                  <a:srgbClr val="003399"/>
                </a:solidFill>
                <a:effectLst/>
                <a:latin typeface="Noto Sans TC"/>
              </a:rPr>
              <a:t>和台灣攜手串連更多新創研發能量，打造元宇宙新世代生活。</a:t>
            </a:r>
            <a:endParaRPr lang="zh-TW" altLang="en-US" sz="1600" b="1" dirty="0">
              <a:solidFill>
                <a:srgbClr val="003399"/>
              </a:solidFill>
            </a:endParaRPr>
          </a:p>
        </p:txBody>
      </p:sp>
      <p:pic>
        <p:nvPicPr>
          <p:cNvPr id="7" name="Picture 4" descr="元宇宙XR Hub Taiwan曾落腳數位創新基地（digiBlock C）。圖／Meta提供">
            <a:extLst>
              <a:ext uri="{FF2B5EF4-FFF2-40B4-BE49-F238E27FC236}">
                <a16:creationId xmlns:a16="http://schemas.microsoft.com/office/drawing/2014/main" id="{74468457-97B9-0CEE-CD89-AF3A7FA2A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169" y="630951"/>
            <a:ext cx="2422376" cy="1312752"/>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B1EE720C-43C9-5C29-43B5-60E3D3EE84A3}"/>
              </a:ext>
            </a:extLst>
          </p:cNvPr>
          <p:cNvSpPr txBox="1"/>
          <p:nvPr/>
        </p:nvSpPr>
        <p:spPr>
          <a:xfrm>
            <a:off x="8984202" y="771982"/>
            <a:ext cx="3006545" cy="584775"/>
          </a:xfrm>
          <a:prstGeom prst="rect">
            <a:avLst/>
          </a:prstGeom>
          <a:noFill/>
        </p:spPr>
        <p:txBody>
          <a:bodyPr wrap="square" rtlCol="0">
            <a:spAutoFit/>
          </a:bodyPr>
          <a:lstStyle/>
          <a:p>
            <a:r>
              <a:rPr lang="zh-TW" altLang="en-US" sz="1600" b="0" i="0" dirty="0">
                <a:solidFill>
                  <a:srgbClr val="003399"/>
                </a:solidFill>
                <a:effectLst/>
                <a:latin typeface="Noto Sans TC"/>
              </a:rPr>
              <a:t>元宇宙</a:t>
            </a:r>
            <a:r>
              <a:rPr lang="en-US" altLang="zh-TW" sz="1600" b="0" i="0" dirty="0">
                <a:solidFill>
                  <a:srgbClr val="003399"/>
                </a:solidFill>
                <a:effectLst/>
                <a:latin typeface="Noto Sans TC"/>
              </a:rPr>
              <a:t>XR Hub Taiwan</a:t>
            </a:r>
            <a:r>
              <a:rPr lang="zh-TW" altLang="en-US" sz="1600" b="0" i="0" dirty="0">
                <a:solidFill>
                  <a:srgbClr val="003399"/>
                </a:solidFill>
                <a:effectLst/>
                <a:latin typeface="Noto Sans TC"/>
              </a:rPr>
              <a:t>曾落腳數位創新基地（</a:t>
            </a:r>
            <a:r>
              <a:rPr lang="en-US" altLang="zh-TW" sz="1600" b="0" i="0" dirty="0" err="1">
                <a:solidFill>
                  <a:srgbClr val="003399"/>
                </a:solidFill>
                <a:effectLst/>
                <a:latin typeface="Noto Sans TC"/>
              </a:rPr>
              <a:t>digiBlock</a:t>
            </a:r>
            <a:r>
              <a:rPr lang="en-US" altLang="zh-TW" sz="1600" b="0" i="0" dirty="0">
                <a:solidFill>
                  <a:srgbClr val="003399"/>
                </a:solidFill>
                <a:effectLst/>
                <a:latin typeface="Noto Sans TC"/>
              </a:rPr>
              <a:t> C</a:t>
            </a:r>
            <a:r>
              <a:rPr lang="zh-TW" altLang="en-US" sz="1600" b="0" i="0" dirty="0">
                <a:solidFill>
                  <a:srgbClr val="003399"/>
                </a:solidFill>
                <a:effectLst/>
                <a:latin typeface="Noto Sans TC"/>
              </a:rPr>
              <a:t>）。</a:t>
            </a:r>
            <a:endParaRPr lang="zh-TW" altLang="en-US" sz="1600" dirty="0">
              <a:solidFill>
                <a:srgbClr val="003399"/>
              </a:solidFill>
            </a:endParaRPr>
          </a:p>
        </p:txBody>
      </p:sp>
    </p:spTree>
    <p:extLst>
      <p:ext uri="{BB962C8B-B14F-4D97-AF65-F5344CB8AC3E}">
        <p14:creationId xmlns:p14="http://schemas.microsoft.com/office/powerpoint/2010/main" val="16123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79755"/>
          </a:xfrm>
        </p:spPr>
        <p:txBody>
          <a:bodyPr>
            <a:noAutofit/>
          </a:bodyPr>
          <a:lstStyle/>
          <a:p>
            <a:r>
              <a:rPr lang="zh-TW" altLang="en-US" sz="3200" dirty="0">
                <a:solidFill>
                  <a:srgbClr val="003399"/>
                </a:solidFill>
              </a:rPr>
              <a:t>電子商務的特性     </a:t>
            </a:r>
            <a:r>
              <a:rPr lang="en-US" altLang="zh-TW" sz="3200" dirty="0"/>
              <a:t>Characteristics of e-commerce</a:t>
            </a:r>
            <a:endParaRPr lang="zh-TW" altLang="en-US" sz="3200" dirty="0"/>
          </a:p>
        </p:txBody>
      </p:sp>
      <p:grpSp>
        <p:nvGrpSpPr>
          <p:cNvPr id="23" name="群組 22">
            <a:extLst>
              <a:ext uri="{FF2B5EF4-FFF2-40B4-BE49-F238E27FC236}">
                <a16:creationId xmlns:a16="http://schemas.microsoft.com/office/drawing/2014/main" id="{499B73FC-2026-409E-ADA0-DD35B0FC5809}"/>
              </a:ext>
            </a:extLst>
          </p:cNvPr>
          <p:cNvGrpSpPr/>
          <p:nvPr/>
        </p:nvGrpSpPr>
        <p:grpSpPr>
          <a:xfrm>
            <a:off x="1257217" y="1110933"/>
            <a:ext cx="9884827" cy="5090208"/>
            <a:chOff x="1097597" y="1115768"/>
            <a:chExt cx="7961312" cy="5090208"/>
          </a:xfrm>
        </p:grpSpPr>
        <p:sp>
          <p:nvSpPr>
            <p:cNvPr id="24" name="手繪多邊形: 圖案 23">
              <a:extLst>
                <a:ext uri="{FF2B5EF4-FFF2-40B4-BE49-F238E27FC236}">
                  <a16:creationId xmlns:a16="http://schemas.microsoft.com/office/drawing/2014/main" id="{120F29A3-0407-4E74-9ACB-AE359BC28DE6}"/>
                </a:ext>
              </a:extLst>
            </p:cNvPr>
            <p:cNvSpPr/>
            <p:nvPr/>
          </p:nvSpPr>
          <p:spPr>
            <a:xfrm>
              <a:off x="1097597" y="1444405"/>
              <a:ext cx="7961312" cy="4761571"/>
            </a:xfrm>
            <a:custGeom>
              <a:avLst/>
              <a:gdLst>
                <a:gd name="connsiteX0" fmla="*/ 0 w 7961312"/>
                <a:gd name="connsiteY0" fmla="*/ 0 h 5140800"/>
                <a:gd name="connsiteX1" fmla="*/ 7961312 w 7961312"/>
                <a:gd name="connsiteY1" fmla="*/ 0 h 5140800"/>
                <a:gd name="connsiteX2" fmla="*/ 7961312 w 7961312"/>
                <a:gd name="connsiteY2" fmla="*/ 5140800 h 5140800"/>
                <a:gd name="connsiteX3" fmla="*/ 0 w 7961312"/>
                <a:gd name="connsiteY3" fmla="*/ 5140800 h 5140800"/>
                <a:gd name="connsiteX4" fmla="*/ 0 w 7961312"/>
                <a:gd name="connsiteY4" fmla="*/ 0 h 514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1312" h="5140800">
                  <a:moveTo>
                    <a:pt x="0" y="0"/>
                  </a:moveTo>
                  <a:lnTo>
                    <a:pt x="7961312" y="0"/>
                  </a:lnTo>
                  <a:lnTo>
                    <a:pt x="7961312" y="5140800"/>
                  </a:lnTo>
                  <a:lnTo>
                    <a:pt x="0" y="5140800"/>
                  </a:lnTo>
                  <a:lnTo>
                    <a:pt x="0" y="0"/>
                  </a:lnTo>
                  <a:close/>
                </a:path>
              </a:pathLst>
            </a:custGeom>
            <a:scene3d>
              <a:camera prst="orthographicFront"/>
              <a:lightRig rig="flat" dir="t"/>
            </a:scene3d>
            <a:sp3d z="190500" extrusionH="12700" prstMaterial="plastic">
              <a:bevelT w="50800" h="50800"/>
            </a:sp3d>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886" tIns="354076" rIns="617886" bIns="120904" numCol="2" spcCol="1270" anchor="t" anchorCtr="0">
              <a:noAutofit/>
            </a:bodyPr>
            <a:lstStyle/>
            <a:p>
              <a:pPr marL="514350" lvl="1" indent="-514350" defTabSz="755650">
                <a:spcBef>
                  <a:spcPts val="600"/>
                </a:spcBef>
                <a:spcAft>
                  <a:spcPts val="600"/>
                </a:spcAft>
                <a:buFont typeface="+mj-lt"/>
                <a:buAutoNum type="arabicPeriod"/>
              </a:pPr>
              <a:r>
                <a:rPr lang="zh-TW" altLang="en-US" sz="2400" dirty="0"/>
                <a:t>便利性 </a:t>
              </a:r>
              <a:r>
                <a:rPr lang="en-US" sz="2400" dirty="0"/>
                <a:t>(Ubiquity)</a:t>
              </a:r>
              <a:endParaRPr lang="zh-TW" altLang="en-US" sz="2400" dirty="0"/>
            </a:p>
            <a:p>
              <a:pPr marL="514350" lvl="1" indent="-514350" defTabSz="755650">
                <a:spcBef>
                  <a:spcPts val="600"/>
                </a:spcBef>
                <a:spcAft>
                  <a:spcPts val="600"/>
                </a:spcAft>
                <a:buFont typeface="+mj-lt"/>
                <a:buAutoNum type="arabicPeriod"/>
              </a:pPr>
              <a:r>
                <a:rPr lang="zh-TW" altLang="en-US" sz="2400" dirty="0">
                  <a:solidFill>
                    <a:srgbClr val="003399"/>
                  </a:solidFill>
                </a:rPr>
                <a:t>全球性 </a:t>
              </a:r>
              <a:r>
                <a:rPr lang="en-US" sz="2400" dirty="0">
                  <a:solidFill>
                    <a:srgbClr val="003399"/>
                  </a:solidFill>
                </a:rPr>
                <a:t>(Globalization)</a:t>
              </a:r>
              <a:endParaRPr lang="zh-TW" altLang="en-US" sz="2400" dirty="0">
                <a:solidFill>
                  <a:srgbClr val="003399"/>
                </a:solidFill>
              </a:endParaRPr>
            </a:p>
            <a:p>
              <a:pPr marL="514350" lvl="1" indent="-514350" defTabSz="755650">
                <a:spcBef>
                  <a:spcPts val="600"/>
                </a:spcBef>
                <a:spcAft>
                  <a:spcPts val="600"/>
                </a:spcAft>
                <a:buFont typeface="+mj-lt"/>
                <a:buAutoNum type="arabicPeriod"/>
              </a:pPr>
              <a:r>
                <a:rPr lang="zh-TW" altLang="en-US" sz="2400" dirty="0">
                  <a:solidFill>
                    <a:srgbClr val="003399"/>
                  </a:solidFill>
                </a:rPr>
                <a:t>標準化 </a:t>
              </a:r>
              <a:r>
                <a:rPr lang="en-US" sz="2400" dirty="0">
                  <a:solidFill>
                    <a:srgbClr val="003399"/>
                  </a:solidFill>
                </a:rPr>
                <a:t>(Universal Standards)</a:t>
              </a:r>
              <a:endParaRPr lang="zh-TW" altLang="en-US" sz="2400" dirty="0">
                <a:solidFill>
                  <a:srgbClr val="003399"/>
                </a:solidFill>
              </a:endParaRPr>
            </a:p>
            <a:p>
              <a:pPr marL="514350" lvl="1" indent="-514350" defTabSz="755650">
                <a:spcBef>
                  <a:spcPts val="600"/>
                </a:spcBef>
                <a:spcAft>
                  <a:spcPts val="600"/>
                </a:spcAft>
                <a:buFont typeface="+mj-lt"/>
                <a:buAutoNum type="arabicPeriod"/>
              </a:pPr>
              <a:r>
                <a:rPr lang="zh-TW" altLang="en-US" sz="2400" dirty="0"/>
                <a:t>數位化 </a:t>
              </a:r>
              <a:r>
                <a:rPr lang="en-US" sz="2400" dirty="0"/>
                <a:t>(Digitization)</a:t>
              </a:r>
              <a:endParaRPr lang="zh-TW" altLang="en-US" sz="2400" dirty="0"/>
            </a:p>
            <a:p>
              <a:pPr marL="514350" lvl="1" indent="-514350" defTabSz="755650">
                <a:spcBef>
                  <a:spcPts val="600"/>
                </a:spcBef>
                <a:spcAft>
                  <a:spcPts val="600"/>
                </a:spcAft>
                <a:buFont typeface="+mj-lt"/>
                <a:buAutoNum type="arabicPeriod"/>
              </a:pPr>
              <a:r>
                <a:rPr lang="zh-TW" altLang="en-US" sz="2400" dirty="0"/>
                <a:t>豐富性 </a:t>
              </a:r>
              <a:r>
                <a:rPr lang="en-US" sz="2400" dirty="0"/>
                <a:t>(Richness)</a:t>
              </a:r>
              <a:endParaRPr lang="zh-TW" altLang="en-US" sz="2400" dirty="0"/>
            </a:p>
            <a:p>
              <a:pPr marL="514350" lvl="1" indent="-514350" defTabSz="755650">
                <a:spcBef>
                  <a:spcPts val="600"/>
                </a:spcBef>
                <a:spcAft>
                  <a:spcPts val="600"/>
                </a:spcAft>
                <a:buFont typeface="+mj-lt"/>
                <a:buAutoNum type="arabicPeriod"/>
              </a:pPr>
              <a:r>
                <a:rPr lang="zh-TW" altLang="en-US" sz="2400" dirty="0"/>
                <a:t>快速化 </a:t>
              </a:r>
              <a:r>
                <a:rPr lang="en-US" sz="2400" dirty="0"/>
                <a:t>(Speed)</a:t>
              </a:r>
            </a:p>
            <a:p>
              <a:pPr marL="514350" lvl="1" indent="-514350" defTabSz="755650">
                <a:spcBef>
                  <a:spcPts val="600"/>
                </a:spcBef>
                <a:spcAft>
                  <a:spcPts val="600"/>
                </a:spcAft>
                <a:buFont typeface="+mj-lt"/>
                <a:buAutoNum type="arabicPeriod"/>
              </a:pPr>
              <a:endParaRPr lang="zh-TW" altLang="en-US" sz="2400" dirty="0"/>
            </a:p>
            <a:p>
              <a:pPr marL="514350" lvl="1" indent="-514350" defTabSz="755650">
                <a:spcBef>
                  <a:spcPts val="600"/>
                </a:spcBef>
                <a:spcAft>
                  <a:spcPts val="600"/>
                </a:spcAft>
                <a:buFont typeface="+mj-lt"/>
                <a:buAutoNum type="arabicPeriod"/>
              </a:pPr>
              <a:r>
                <a:rPr lang="zh-TW" altLang="en-US" sz="2400" dirty="0"/>
                <a:t>個人化 </a:t>
              </a:r>
              <a:r>
                <a:rPr lang="en-US" sz="2400" dirty="0"/>
                <a:t>(Personalization)</a:t>
              </a:r>
              <a:endParaRPr lang="zh-TW" altLang="en-US" sz="2400" dirty="0"/>
            </a:p>
            <a:p>
              <a:pPr marL="514350" lvl="1" indent="-514350" defTabSz="755650">
                <a:spcBef>
                  <a:spcPts val="600"/>
                </a:spcBef>
                <a:spcAft>
                  <a:spcPts val="600"/>
                </a:spcAft>
                <a:buFont typeface="+mj-lt"/>
                <a:buAutoNum type="arabicPeriod"/>
              </a:pPr>
              <a:r>
                <a:rPr lang="zh-TW" altLang="en-US" sz="2400" dirty="0"/>
                <a:t>社群化 </a:t>
              </a:r>
              <a:r>
                <a:rPr lang="en-US" sz="2400" dirty="0"/>
                <a:t>(Social Networking)</a:t>
              </a:r>
              <a:endParaRPr lang="zh-TW" altLang="en-US" sz="2400" dirty="0"/>
            </a:p>
            <a:p>
              <a:pPr marL="514350" lvl="1" indent="-514350" defTabSz="755650">
                <a:spcBef>
                  <a:spcPts val="600"/>
                </a:spcBef>
                <a:spcAft>
                  <a:spcPts val="600"/>
                </a:spcAft>
                <a:buFont typeface="+mj-lt"/>
                <a:buAutoNum type="arabicPeriod"/>
              </a:pPr>
              <a:r>
                <a:rPr lang="zh-TW" altLang="en-US" sz="2400" dirty="0"/>
                <a:t>互動化 </a:t>
              </a:r>
              <a:r>
                <a:rPr lang="en-US" sz="2400" dirty="0"/>
                <a:t>(Interactivity)</a:t>
              </a:r>
              <a:endParaRPr lang="zh-TW" altLang="en-US" sz="2400" dirty="0"/>
            </a:p>
            <a:p>
              <a:pPr marL="514350" lvl="1" indent="-514350" defTabSz="755650">
                <a:spcBef>
                  <a:spcPts val="600"/>
                </a:spcBef>
                <a:spcAft>
                  <a:spcPts val="600"/>
                </a:spcAft>
                <a:buFont typeface="+mj-lt"/>
                <a:buAutoNum type="arabicPeriod"/>
              </a:pPr>
              <a:r>
                <a:rPr lang="zh-TW" altLang="en-US" sz="2400" dirty="0"/>
                <a:t>創新性 </a:t>
              </a:r>
              <a:r>
                <a:rPr lang="en-US" sz="2400" dirty="0"/>
                <a:t>(Innovation)</a:t>
              </a:r>
              <a:endParaRPr lang="zh-TW" altLang="en-US" sz="2400" dirty="0"/>
            </a:p>
            <a:p>
              <a:pPr marL="514350" lvl="1" indent="-514350" defTabSz="755650">
                <a:spcBef>
                  <a:spcPts val="600"/>
                </a:spcBef>
                <a:spcAft>
                  <a:spcPts val="600"/>
                </a:spcAft>
                <a:buFont typeface="+mj-lt"/>
                <a:buAutoNum type="arabicPeriod"/>
              </a:pPr>
              <a:r>
                <a:rPr lang="zh-TW" altLang="en-US" sz="2400" dirty="0"/>
                <a:t>市場性 </a:t>
              </a:r>
              <a:r>
                <a:rPr lang="en-US" sz="2400" dirty="0"/>
                <a:t>(Market)</a:t>
              </a:r>
              <a:endParaRPr lang="zh-TW" altLang="en-US" sz="2400" dirty="0"/>
            </a:p>
            <a:p>
              <a:pPr marL="514350" lvl="1" indent="-514350" defTabSz="755650">
                <a:spcBef>
                  <a:spcPts val="600"/>
                </a:spcBef>
                <a:spcAft>
                  <a:spcPts val="600"/>
                </a:spcAft>
                <a:buFont typeface="+mj-lt"/>
                <a:buAutoNum type="arabicPeriod"/>
              </a:pPr>
              <a:r>
                <a:rPr lang="en-US" altLang="zh-TW" sz="2800" dirty="0">
                  <a:solidFill>
                    <a:srgbClr val="003399"/>
                  </a:solidFill>
                  <a:highlight>
                    <a:srgbClr val="FFFF00"/>
                  </a:highlight>
                  <a:ea typeface="新細明體" panose="02020500000000000000" pitchFamily="18" charset="-120"/>
                </a:rPr>
                <a:t>Information density</a:t>
              </a:r>
              <a:r>
                <a:rPr lang="zh-TW" altLang="en-US" sz="2800" dirty="0">
                  <a:solidFill>
                    <a:srgbClr val="003399"/>
                  </a:solidFill>
                  <a:highlight>
                    <a:srgbClr val="FFFF00"/>
                  </a:highlight>
                  <a:ea typeface="新細明體" panose="02020500000000000000" pitchFamily="18" charset="-120"/>
                </a:rPr>
                <a:t> </a:t>
              </a:r>
              <a:r>
                <a:rPr lang="en-US" altLang="zh-TW" sz="2000" b="1" dirty="0">
                  <a:solidFill>
                    <a:srgbClr val="003399"/>
                  </a:solidFill>
                  <a:highlight>
                    <a:srgbClr val="FFFF00"/>
                  </a:highlight>
                  <a:ea typeface="新細明體" panose="02020500000000000000" pitchFamily="18" charset="-120"/>
                </a:rPr>
                <a:t>(</a:t>
              </a:r>
              <a:r>
                <a:rPr lang="zh-TW" altLang="en-US" sz="2000" b="1" dirty="0">
                  <a:solidFill>
                    <a:srgbClr val="003399"/>
                  </a:solidFill>
                  <a:highlight>
                    <a:srgbClr val="FFFF00"/>
                  </a:highlight>
                  <a:ea typeface="新細明體" panose="02020500000000000000" pitchFamily="18" charset="-120"/>
                </a:rPr>
                <a:t>資訊密集度</a:t>
              </a:r>
              <a:r>
                <a:rPr lang="en-US" altLang="zh-TW" sz="2000" b="1" dirty="0">
                  <a:solidFill>
                    <a:srgbClr val="003399"/>
                  </a:solidFill>
                  <a:highlight>
                    <a:srgbClr val="FFFF00"/>
                  </a:highlight>
                  <a:ea typeface="新細明體" panose="02020500000000000000" pitchFamily="18" charset="-120"/>
                </a:rPr>
                <a:t>)</a:t>
              </a:r>
            </a:p>
            <a:p>
              <a:pPr marL="514350" lvl="1" indent="-514350" defTabSz="755650">
                <a:spcBef>
                  <a:spcPts val="600"/>
                </a:spcBef>
                <a:spcAft>
                  <a:spcPts val="600"/>
                </a:spcAft>
                <a:buFont typeface="+mj-lt"/>
                <a:buAutoNum type="arabicPeriod"/>
              </a:pPr>
              <a:r>
                <a:rPr lang="zh-TW" altLang="en-US" sz="2000" dirty="0">
                  <a:solidFill>
                    <a:srgbClr val="003399"/>
                  </a:solidFill>
                </a:rPr>
                <a:t>詐騙與危害 </a:t>
              </a:r>
              <a:r>
                <a:rPr lang="en-US" altLang="zh-TW" sz="2000" dirty="0">
                  <a:solidFill>
                    <a:srgbClr val="003399"/>
                  </a:solidFill>
                </a:rPr>
                <a:t>(Fraud)</a:t>
              </a:r>
            </a:p>
            <a:p>
              <a:pPr marL="514350" lvl="1" indent="-514350" defTabSz="755650">
                <a:spcBef>
                  <a:spcPts val="600"/>
                </a:spcBef>
                <a:spcAft>
                  <a:spcPts val="600"/>
                </a:spcAft>
                <a:buFont typeface="+mj-lt"/>
                <a:buAutoNum type="arabicPeriod"/>
              </a:pPr>
              <a:endParaRPr lang="en-US" altLang="zh-TW" sz="2000" b="1" dirty="0">
                <a:solidFill>
                  <a:srgbClr val="003399"/>
                </a:solidFill>
                <a:highlight>
                  <a:srgbClr val="FFFF00"/>
                </a:highlight>
                <a:ea typeface="新細明體" panose="02020500000000000000" pitchFamily="18" charset="-120"/>
              </a:endParaRPr>
            </a:p>
            <a:p>
              <a:pPr marL="0" lvl="1" defTabSz="755650">
                <a:spcBef>
                  <a:spcPts val="600"/>
                </a:spcBef>
                <a:spcAft>
                  <a:spcPts val="600"/>
                </a:spcAft>
              </a:pPr>
              <a:endParaRPr lang="en-US" sz="2400" dirty="0">
                <a:solidFill>
                  <a:srgbClr val="003399"/>
                </a:solidFill>
              </a:endParaRPr>
            </a:p>
            <a:p>
              <a:pPr marL="0" lvl="1" defTabSz="755650">
                <a:spcBef>
                  <a:spcPts val="600"/>
                </a:spcBef>
                <a:spcAft>
                  <a:spcPts val="600"/>
                </a:spcAft>
              </a:pPr>
              <a:endParaRPr lang="en-US" sz="2400" dirty="0">
                <a:solidFill>
                  <a:srgbClr val="003399"/>
                </a:solidFill>
              </a:endParaRPr>
            </a:p>
            <a:p>
              <a:pPr marL="514350" lvl="1" indent="-514350" defTabSz="755650">
                <a:spcBef>
                  <a:spcPts val="600"/>
                </a:spcBef>
                <a:spcAft>
                  <a:spcPts val="600"/>
                </a:spcAft>
                <a:buFont typeface="+mj-lt"/>
                <a:buAutoNum type="arabicPeriod"/>
              </a:pPr>
              <a:endParaRPr lang="zh-TW" altLang="en-US" sz="2400" dirty="0">
                <a:solidFill>
                  <a:srgbClr val="003399"/>
                </a:solidFill>
              </a:endParaRPr>
            </a:p>
          </p:txBody>
        </p:sp>
        <p:sp>
          <p:nvSpPr>
            <p:cNvPr id="25" name="手繪多邊形: 圖案 24">
              <a:extLst>
                <a:ext uri="{FF2B5EF4-FFF2-40B4-BE49-F238E27FC236}">
                  <a16:creationId xmlns:a16="http://schemas.microsoft.com/office/drawing/2014/main" id="{3E55D970-41E5-4C9E-A9FD-E42AC1173DF8}"/>
                </a:ext>
              </a:extLst>
            </p:cNvPr>
            <p:cNvSpPr/>
            <p:nvPr/>
          </p:nvSpPr>
          <p:spPr>
            <a:xfrm>
              <a:off x="1428353" y="1115768"/>
              <a:ext cx="5572918" cy="657275"/>
            </a:xfrm>
            <a:custGeom>
              <a:avLst/>
              <a:gdLst>
                <a:gd name="connsiteX0" fmla="*/ 0 w 5572918"/>
                <a:gd name="connsiteY0" fmla="*/ 83642 h 501840"/>
                <a:gd name="connsiteX1" fmla="*/ 83642 w 5572918"/>
                <a:gd name="connsiteY1" fmla="*/ 0 h 501840"/>
                <a:gd name="connsiteX2" fmla="*/ 5489276 w 5572918"/>
                <a:gd name="connsiteY2" fmla="*/ 0 h 501840"/>
                <a:gd name="connsiteX3" fmla="*/ 5572918 w 5572918"/>
                <a:gd name="connsiteY3" fmla="*/ 83642 h 501840"/>
                <a:gd name="connsiteX4" fmla="*/ 5572918 w 5572918"/>
                <a:gd name="connsiteY4" fmla="*/ 418198 h 501840"/>
                <a:gd name="connsiteX5" fmla="*/ 5489276 w 5572918"/>
                <a:gd name="connsiteY5" fmla="*/ 501840 h 501840"/>
                <a:gd name="connsiteX6" fmla="*/ 83642 w 5572918"/>
                <a:gd name="connsiteY6" fmla="*/ 501840 h 501840"/>
                <a:gd name="connsiteX7" fmla="*/ 0 w 5572918"/>
                <a:gd name="connsiteY7" fmla="*/ 418198 h 501840"/>
                <a:gd name="connsiteX8" fmla="*/ 0 w 5572918"/>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918" h="501840">
                  <a:moveTo>
                    <a:pt x="0" y="83642"/>
                  </a:moveTo>
                  <a:cubicBezTo>
                    <a:pt x="0" y="37448"/>
                    <a:pt x="37448" y="0"/>
                    <a:pt x="83642" y="0"/>
                  </a:cubicBezTo>
                  <a:lnTo>
                    <a:pt x="5489276" y="0"/>
                  </a:lnTo>
                  <a:cubicBezTo>
                    <a:pt x="5535470" y="0"/>
                    <a:pt x="5572918" y="37448"/>
                    <a:pt x="5572918" y="83642"/>
                  </a:cubicBezTo>
                  <a:lnTo>
                    <a:pt x="5572918" y="418198"/>
                  </a:lnTo>
                  <a:cubicBezTo>
                    <a:pt x="5572918" y="464392"/>
                    <a:pt x="5535470" y="501840"/>
                    <a:pt x="5489276" y="501840"/>
                  </a:cubicBezTo>
                  <a:lnTo>
                    <a:pt x="83642" y="501840"/>
                  </a:lnTo>
                  <a:cubicBezTo>
                    <a:pt x="37448" y="501840"/>
                    <a:pt x="0" y="464392"/>
                    <a:pt x="0" y="418198"/>
                  </a:cubicBezTo>
                  <a:lnTo>
                    <a:pt x="0" y="83642"/>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5141" tIns="24498" rIns="235141" bIns="24498" numCol="1" spcCol="1270" anchor="ctr" anchorCtr="0">
              <a:noAutofit/>
            </a:bodyPr>
            <a:lstStyle/>
            <a:p>
              <a:pPr defTabSz="755650">
                <a:lnSpc>
                  <a:spcPct val="90000"/>
                </a:lnSpc>
                <a:spcBef>
                  <a:spcPct val="0"/>
                </a:spcBef>
                <a:spcAft>
                  <a:spcPct val="35000"/>
                </a:spcAft>
              </a:pPr>
              <a:r>
                <a:rPr lang="zh-TW" altLang="en-US" sz="2000" b="1" dirty="0"/>
                <a:t>電子商務的特性</a:t>
              </a:r>
              <a:endParaRPr lang="zh-TW" altLang="en-US" sz="2000" dirty="0"/>
            </a:p>
          </p:txBody>
        </p:sp>
      </p:grpSp>
    </p:spTree>
    <p:extLst>
      <p:ext uri="{BB962C8B-B14F-4D97-AF65-F5344CB8AC3E}">
        <p14:creationId xmlns:p14="http://schemas.microsoft.com/office/powerpoint/2010/main" val="851097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5280" y="114869"/>
            <a:ext cx="11582400" cy="828408"/>
          </a:xfrm>
        </p:spPr>
        <p:txBody>
          <a:bodyPr>
            <a:normAutofit/>
          </a:bodyPr>
          <a:lstStyle/>
          <a:p>
            <a:r>
              <a:rPr lang="zh-TW" altLang="en-US" sz="2400" dirty="0"/>
              <a:t>電子商務的特性 </a:t>
            </a:r>
            <a:r>
              <a:rPr lang="en-US" altLang="zh-TW" sz="2400" dirty="0"/>
              <a:t>(</a:t>
            </a:r>
            <a:r>
              <a:rPr lang="zh-TW" altLang="en-US" sz="2400" dirty="0"/>
              <a:t>續</a:t>
            </a:r>
            <a:r>
              <a:rPr lang="en-US" altLang="zh-TW" sz="2400" dirty="0"/>
              <a:t>)</a:t>
            </a:r>
            <a:r>
              <a:rPr lang="zh-TW" altLang="en-US" sz="2400" dirty="0"/>
              <a:t> </a:t>
            </a:r>
            <a:r>
              <a:rPr lang="en-US" altLang="zh-TW" sz="2400" dirty="0"/>
              <a:t>Characteristics of e-commerce (continued)</a:t>
            </a:r>
            <a:endParaRPr lang="zh-TW" altLang="en-US" sz="2400" dirty="0"/>
          </a:p>
        </p:txBody>
      </p:sp>
      <p:sp>
        <p:nvSpPr>
          <p:cNvPr id="3" name="內容版面配置區 2"/>
          <p:cNvSpPr>
            <a:spLocks noGrp="1"/>
          </p:cNvSpPr>
          <p:nvPr>
            <p:ph idx="1"/>
          </p:nvPr>
        </p:nvSpPr>
        <p:spPr>
          <a:xfrm>
            <a:off x="457200" y="875899"/>
            <a:ext cx="11277600" cy="5713227"/>
          </a:xfrm>
        </p:spPr>
        <p:txBody>
          <a:bodyPr>
            <a:normAutofit/>
          </a:bodyPr>
          <a:lstStyle/>
          <a:p>
            <a:pPr marL="514350" indent="-514350">
              <a:buFont typeface="+mj-lt"/>
              <a:buAutoNum type="arabicPeriod"/>
            </a:pPr>
            <a:r>
              <a:rPr lang="zh-TW" altLang="en-US" sz="2000" b="1" dirty="0">
                <a:solidFill>
                  <a:srgbClr val="003399"/>
                </a:solidFill>
                <a:highlight>
                  <a:srgbClr val="FFFF00"/>
                </a:highlight>
              </a:rPr>
              <a:t>便利性</a:t>
            </a:r>
            <a:r>
              <a:rPr lang="en-US" altLang="zh-TW" sz="2000" b="1" dirty="0">
                <a:solidFill>
                  <a:srgbClr val="003399"/>
                </a:solidFill>
              </a:rPr>
              <a:t>/</a:t>
            </a:r>
            <a:r>
              <a:rPr lang="zh-TW" altLang="en-US" sz="2000" b="1" dirty="0">
                <a:solidFill>
                  <a:srgbClr val="003399"/>
                </a:solidFill>
              </a:rPr>
              <a:t>普遍性</a:t>
            </a:r>
            <a:r>
              <a:rPr lang="en-US" altLang="zh-TW" sz="2000" b="1" dirty="0">
                <a:solidFill>
                  <a:srgbClr val="003399"/>
                </a:solidFill>
                <a:highlight>
                  <a:srgbClr val="FFFF00"/>
                </a:highlight>
              </a:rPr>
              <a:t>(Ubiquity) </a:t>
            </a:r>
            <a:r>
              <a:rPr lang="en-US" altLang="zh-TW" sz="2000" b="1" dirty="0">
                <a:solidFill>
                  <a:srgbClr val="003399"/>
                </a:solidFill>
              </a:rPr>
              <a:t>:</a:t>
            </a:r>
            <a:r>
              <a:rPr lang="zh-TW" altLang="en-US" sz="2000" b="1" dirty="0">
                <a:solidFill>
                  <a:srgbClr val="003399"/>
                </a:solidFill>
              </a:rPr>
              <a:t> 它是無所不在的</a:t>
            </a:r>
            <a:endParaRPr lang="en-US" altLang="zh-TW" sz="2000" b="1" dirty="0">
              <a:solidFill>
                <a:srgbClr val="003399"/>
              </a:solidFill>
            </a:endParaRPr>
          </a:p>
          <a:p>
            <a:pPr marL="514350" indent="-514350">
              <a:buFont typeface="+mj-lt"/>
              <a:buAutoNum type="arabicPeriod"/>
            </a:pPr>
            <a:endParaRPr lang="en-US" altLang="zh-TW" sz="2400" b="1" dirty="0">
              <a:solidFill>
                <a:srgbClr val="003399"/>
              </a:solidFill>
            </a:endParaRPr>
          </a:p>
          <a:p>
            <a:pPr marL="0" indent="0">
              <a:buNone/>
            </a:pPr>
            <a:r>
              <a:rPr lang="zh-TW" altLang="en-US" sz="1800" dirty="0">
                <a:solidFill>
                  <a:srgbClr val="003399"/>
                </a:solidFill>
              </a:rPr>
              <a:t>         是因為</a:t>
            </a:r>
            <a:r>
              <a:rPr lang="zh-TW" altLang="en-US" sz="1800" dirty="0">
                <a:solidFill>
                  <a:srgbClr val="003399"/>
                </a:solidFill>
                <a:highlight>
                  <a:srgbClr val="FFFF00"/>
                </a:highlight>
              </a:rPr>
              <a:t>它打破了傳統商業模式中時間與空間的限制</a:t>
            </a:r>
            <a:r>
              <a:rPr lang="zh-TW" altLang="en-US" sz="1800" dirty="0">
                <a:solidFill>
                  <a:srgbClr val="003399"/>
                </a:solidFill>
              </a:rPr>
              <a:t>，讓人們可以隨時隨地進行交易與互動。</a:t>
            </a:r>
            <a:r>
              <a:rPr lang="zh-TW" altLang="en-US" sz="1800" dirty="0">
                <a:solidFill>
                  <a:srgbClr val="003399"/>
                </a:solidFill>
                <a:highlight>
                  <a:srgbClr val="FFFF00"/>
                </a:highlight>
              </a:rPr>
              <a:t>透過網路</a:t>
            </a:r>
            <a:r>
              <a:rPr lang="en-US" altLang="zh-TW" sz="1800" dirty="0">
                <a:solidFill>
                  <a:srgbClr val="003399"/>
                </a:solidFill>
                <a:highlight>
                  <a:srgbClr val="FFFF00"/>
                </a:highlight>
              </a:rPr>
              <a:t>/</a:t>
            </a:r>
            <a:r>
              <a:rPr lang="zh-TW" altLang="en-US" sz="1800" dirty="0">
                <a:solidFill>
                  <a:srgbClr val="003399"/>
                </a:solidFill>
                <a:highlight>
                  <a:srgbClr val="FFFF00"/>
                </a:highlight>
              </a:rPr>
              <a:t>網頁科技</a:t>
            </a:r>
            <a:r>
              <a:rPr lang="zh-TW" altLang="en-US" sz="1800" dirty="0">
                <a:solidFill>
                  <a:srgbClr val="003399"/>
                </a:solidFill>
              </a:rPr>
              <a:t>，可</a:t>
            </a:r>
            <a:r>
              <a:rPr lang="zh-TW" altLang="en-US" sz="1800" dirty="0">
                <a:solidFill>
                  <a:srgbClr val="003399"/>
                </a:solidFill>
                <a:highlight>
                  <a:srgbClr val="FFFF00"/>
                </a:highlight>
              </a:rPr>
              <a:t>隨時隨地</a:t>
            </a:r>
            <a:r>
              <a:rPr lang="zh-TW" altLang="en-US" sz="1800" dirty="0">
                <a:solidFill>
                  <a:srgbClr val="003399"/>
                </a:solidFill>
              </a:rPr>
              <a:t>進行商務行為，提供消費者 </a:t>
            </a:r>
            <a:r>
              <a:rPr lang="en-US" altLang="zh-TW" sz="1800" dirty="0">
                <a:solidFill>
                  <a:srgbClr val="003399"/>
                </a:solidFill>
                <a:highlight>
                  <a:srgbClr val="FFFF00"/>
                </a:highlight>
              </a:rPr>
              <a:t>24 </a:t>
            </a:r>
            <a:r>
              <a:rPr lang="zh-TW" altLang="en-US" sz="1800" dirty="0">
                <a:solidFill>
                  <a:srgbClr val="003399"/>
                </a:solidFill>
                <a:highlight>
                  <a:srgbClr val="FFFF00"/>
                </a:highlight>
              </a:rPr>
              <a:t>小時的購物環境</a:t>
            </a:r>
            <a:r>
              <a:rPr lang="zh-TW" altLang="en-US" sz="1800" dirty="0">
                <a:solidFill>
                  <a:srgbClr val="003399"/>
                </a:solidFill>
              </a:rPr>
              <a:t>、有網路就能使用的便利性與易於拓展等優點，讓消費者可以便利的使用空間</a:t>
            </a:r>
            <a:r>
              <a:rPr lang="zh-TW" altLang="zh-TW" sz="18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marL="457200" lvl="1" indent="0">
              <a:buNone/>
            </a:pPr>
            <a:endParaRPr lang="en-US" altLang="zh-TW" sz="1800" b="1" dirty="0">
              <a:solidFill>
                <a:srgbClr val="003399"/>
              </a:solidFill>
              <a:ea typeface="新細明體" panose="02020500000000000000" pitchFamily="18" charset="-120"/>
            </a:endParaRPr>
          </a:p>
          <a:p>
            <a:pPr marL="0">
              <a:spcBef>
                <a:spcPts val="0"/>
              </a:spcBef>
              <a:buNone/>
              <a:defRPr/>
            </a:pPr>
            <a:r>
              <a:rPr lang="zh-TW" altLang="en-US" sz="1800" dirty="0">
                <a:solidFill>
                  <a:srgbClr val="003399"/>
                </a:solidFill>
              </a:rPr>
              <a:t>         網路技術及</a:t>
            </a:r>
            <a:r>
              <a:rPr lang="zh-TW" altLang="en-US" sz="1800" dirty="0">
                <a:solidFill>
                  <a:srgbClr val="003399"/>
                </a:solidFill>
                <a:highlight>
                  <a:srgbClr val="FFFF00"/>
                </a:highlight>
              </a:rPr>
              <a:t>普遍性</a:t>
            </a:r>
            <a:r>
              <a:rPr lang="zh-TW" altLang="en-US" sz="1800" dirty="0">
                <a:solidFill>
                  <a:srgbClr val="003399"/>
                </a:solidFill>
              </a:rPr>
              <a:t>進步神速 </a:t>
            </a:r>
            <a:r>
              <a:rPr lang="en-US" altLang="zh-TW" sz="1800" dirty="0">
                <a:solidFill>
                  <a:srgbClr val="003399"/>
                </a:solidFill>
              </a:rPr>
              <a:t>:</a:t>
            </a:r>
            <a:r>
              <a:rPr lang="zh-TW" altLang="en-US" sz="1800" dirty="0">
                <a:solidFill>
                  <a:srgbClr val="003399"/>
                </a:solidFill>
              </a:rPr>
              <a:t> </a:t>
            </a:r>
            <a:r>
              <a:rPr lang="zh-TW" altLang="en-US" sz="1800" dirty="0">
                <a:solidFill>
                  <a:srgbClr val="003399"/>
                </a:solidFill>
                <a:highlight>
                  <a:srgbClr val="FFFF00"/>
                </a:highlight>
              </a:rPr>
              <a:t>就有線網路來說</a:t>
            </a:r>
            <a:r>
              <a:rPr lang="en-US" altLang="zh-TW" sz="1800" dirty="0">
                <a:solidFill>
                  <a:srgbClr val="003399"/>
                </a:solidFill>
                <a:highlight>
                  <a:srgbClr val="FFFF00"/>
                </a:highlight>
              </a:rPr>
              <a:t>: </a:t>
            </a:r>
            <a:r>
              <a:rPr lang="zh-TW" altLang="en-US" sz="1800" dirty="0">
                <a:solidFill>
                  <a:srgbClr val="003399"/>
                </a:solidFill>
                <a:highlight>
                  <a:srgbClr val="FFFF00"/>
                </a:highlight>
              </a:rPr>
              <a:t> 雙絞線</a:t>
            </a:r>
            <a:r>
              <a:rPr lang="en-US" altLang="zh-TW" sz="1800" dirty="0">
                <a:solidFill>
                  <a:srgbClr val="003399"/>
                </a:solidFill>
                <a:highlight>
                  <a:srgbClr val="FFFF00"/>
                </a:highlight>
              </a:rPr>
              <a:t> -&gt;</a:t>
            </a:r>
            <a:r>
              <a:rPr lang="zh-TW" altLang="en-US" sz="1800" dirty="0">
                <a:solidFill>
                  <a:srgbClr val="003399"/>
                </a:solidFill>
                <a:highlight>
                  <a:srgbClr val="FFFF00"/>
                </a:highlight>
              </a:rPr>
              <a:t> 同軸電纜</a:t>
            </a:r>
            <a:r>
              <a:rPr lang="en-US" altLang="zh-TW" sz="1800" dirty="0">
                <a:solidFill>
                  <a:srgbClr val="003399"/>
                </a:solidFill>
                <a:highlight>
                  <a:srgbClr val="FFFF00"/>
                </a:highlight>
              </a:rPr>
              <a:t>-&gt; </a:t>
            </a:r>
            <a:r>
              <a:rPr lang="zh-TW" altLang="en-US" sz="1800" dirty="0">
                <a:solidFill>
                  <a:srgbClr val="003399"/>
                </a:solidFill>
                <a:highlight>
                  <a:srgbClr val="FFFF00"/>
                </a:highlight>
              </a:rPr>
              <a:t>光纖網路 ，</a:t>
            </a:r>
            <a:r>
              <a:rPr lang="zh-TW" altLang="en-US" sz="1800" dirty="0">
                <a:highlight>
                  <a:srgbClr val="FFFF00"/>
                </a:highlight>
              </a:rPr>
              <a:t>提供了電子商務發展所需的基礎環境</a:t>
            </a:r>
            <a:r>
              <a:rPr lang="zh-TW" altLang="en-US" sz="1800" dirty="0">
                <a:solidFill>
                  <a:srgbClr val="003399"/>
                </a:solidFill>
                <a:highlight>
                  <a:srgbClr val="FFFF00"/>
                </a:highlight>
              </a:rPr>
              <a:t>， </a:t>
            </a:r>
            <a:r>
              <a:rPr lang="zh-TW" altLang="en-US" sz="1800" dirty="0">
                <a:highlight>
                  <a:srgbClr val="FFFF00"/>
                </a:highlight>
              </a:rPr>
              <a:t>間接促進「普遍性」的實現 。 </a:t>
            </a:r>
            <a:endParaRPr lang="en-US" altLang="zh-TW" sz="1800" dirty="0">
              <a:solidFill>
                <a:srgbClr val="003399"/>
              </a:solidFill>
              <a:highlight>
                <a:srgbClr val="FFFF00"/>
              </a:highlight>
            </a:endParaRPr>
          </a:p>
          <a:p>
            <a:pPr eaLnBrk="1" hangingPunct="1">
              <a:buFont typeface="Wingdings" panose="05000000000000000000" pitchFamily="2" charset="2"/>
              <a:buNone/>
              <a:defRPr/>
            </a:pPr>
            <a:r>
              <a:rPr lang="zh-TW" altLang="en-US" sz="1800" dirty="0">
                <a:solidFill>
                  <a:srgbClr val="003399"/>
                </a:solidFill>
              </a:rPr>
              <a:t>     </a:t>
            </a:r>
            <a:r>
              <a:rPr lang="en-US" altLang="zh-TW" sz="1800" dirty="0">
                <a:solidFill>
                  <a:srgbClr val="003399"/>
                </a:solidFill>
              </a:rPr>
              <a:t>            </a:t>
            </a:r>
          </a:p>
          <a:p>
            <a:pPr eaLnBrk="1" hangingPunct="1">
              <a:buFont typeface="Wingdings" panose="05000000000000000000" pitchFamily="2" charset="2"/>
              <a:buNone/>
              <a:defRPr/>
            </a:pPr>
            <a:endParaRPr lang="en-US" altLang="zh-TW" sz="1800" dirty="0">
              <a:solidFill>
                <a:srgbClr val="003399"/>
              </a:solidFill>
            </a:endParaRPr>
          </a:p>
          <a:p>
            <a:pPr marL="0" eaLnBrk="1" hangingPunct="1">
              <a:spcBef>
                <a:spcPts val="0"/>
              </a:spcBef>
              <a:buFont typeface="Wingdings" panose="05000000000000000000" pitchFamily="2" charset="2"/>
              <a:buNone/>
              <a:defRPr/>
            </a:pPr>
            <a:r>
              <a:rPr lang="en-US" altLang="zh-TW" sz="1800" dirty="0">
                <a:solidFill>
                  <a:srgbClr val="003399"/>
                </a:solidFill>
              </a:rPr>
              <a:t>        </a:t>
            </a:r>
            <a:r>
              <a:rPr lang="zh-TW" altLang="zh-TW" sz="1800" dirty="0">
                <a:solidFill>
                  <a:srgbClr val="003399"/>
                </a:solidFill>
              </a:rPr>
              <a:t>高錕致力研發</a:t>
            </a:r>
            <a:r>
              <a:rPr lang="zh-TW" altLang="zh-TW" sz="1800" dirty="0">
                <a:solidFill>
                  <a:srgbClr val="003399"/>
                </a:solidFill>
                <a:highlight>
                  <a:srgbClr val="FFFF00"/>
                </a:highlight>
              </a:rPr>
              <a:t>光纖技術，被譽為「光纖</a:t>
            </a:r>
            <a:r>
              <a:rPr lang="zh-TW" altLang="en-US" sz="1800" dirty="0">
                <a:solidFill>
                  <a:srgbClr val="003399"/>
                </a:solidFill>
                <a:highlight>
                  <a:srgbClr val="FFFF00"/>
                </a:highlight>
              </a:rPr>
              <a:t>通訊</a:t>
            </a:r>
            <a:r>
              <a:rPr lang="zh-TW" altLang="zh-TW" sz="1800" dirty="0">
                <a:solidFill>
                  <a:srgbClr val="003399"/>
                </a:solidFill>
                <a:highlight>
                  <a:srgbClr val="FFFF00"/>
                </a:highlight>
              </a:rPr>
              <a:t>之父」</a:t>
            </a:r>
            <a:r>
              <a:rPr lang="zh-TW" altLang="en-US" sz="1800" dirty="0">
                <a:solidFill>
                  <a:srgbClr val="003399"/>
                </a:solidFill>
              </a:rPr>
              <a:t>（</a:t>
            </a:r>
            <a:r>
              <a:rPr lang="en-US" altLang="zh-TW" sz="1800" dirty="0">
                <a:solidFill>
                  <a:srgbClr val="003399"/>
                </a:solidFill>
              </a:rPr>
              <a:t>Father of Fiber Optic Communications</a:t>
            </a:r>
            <a:r>
              <a:rPr lang="zh-TW" altLang="en-US" sz="1800" dirty="0">
                <a:solidFill>
                  <a:srgbClr val="003399"/>
                </a:solidFill>
              </a:rPr>
              <a:t>） </a:t>
            </a:r>
            <a:r>
              <a:rPr lang="zh-TW" altLang="zh-TW" sz="1800" dirty="0">
                <a:solidFill>
                  <a:srgbClr val="003399"/>
                </a:solidFill>
              </a:rPr>
              <a:t> </a:t>
            </a:r>
            <a:r>
              <a:rPr lang="en-US" altLang="zh-TW" sz="1800" dirty="0">
                <a:solidFill>
                  <a:srgbClr val="003399"/>
                </a:solidFill>
              </a:rPr>
              <a:t>,Gao Song had proposed the theory of </a:t>
            </a:r>
            <a:r>
              <a:rPr lang="en-US" altLang="zh-TW" sz="1800" dirty="0">
                <a:solidFill>
                  <a:srgbClr val="003399"/>
                </a:solidFill>
                <a:highlight>
                  <a:srgbClr val="FFFF00"/>
                </a:highlight>
              </a:rPr>
              <a:t>fiber optics in the 1960s, but  he was not recognized at the beginning, and he was even criticized as “the idiots say dreams</a:t>
            </a:r>
            <a:r>
              <a:rPr lang="en-US" altLang="zh-TW" sz="1800" dirty="0">
                <a:solidFill>
                  <a:srgbClr val="003399"/>
                </a:solidFill>
              </a:rPr>
              <a:t>.</a:t>
            </a:r>
          </a:p>
          <a:p>
            <a:pPr marL="0" eaLnBrk="1" hangingPunct="1">
              <a:spcBef>
                <a:spcPts val="0"/>
              </a:spcBef>
              <a:buFont typeface="Wingdings" panose="05000000000000000000" pitchFamily="2" charset="2"/>
              <a:buNone/>
              <a:defRPr/>
            </a:pPr>
            <a:endParaRPr lang="en-US" altLang="zh-TW" sz="1800" dirty="0">
              <a:solidFill>
                <a:srgbClr val="003399"/>
              </a:solidFill>
            </a:endParaRPr>
          </a:p>
          <a:p>
            <a:pPr marL="0">
              <a:spcBef>
                <a:spcPts val="0"/>
              </a:spcBef>
              <a:buNone/>
              <a:defRPr/>
            </a:pPr>
            <a:r>
              <a:rPr lang="en-US" altLang="zh-TW" sz="1800" dirty="0">
                <a:solidFill>
                  <a:srgbClr val="003399"/>
                </a:solidFill>
              </a:rPr>
              <a:t>         </a:t>
            </a:r>
            <a:r>
              <a:rPr lang="zh-TW" altLang="zh-TW" sz="1800" dirty="0">
                <a:solidFill>
                  <a:srgbClr val="003399"/>
                </a:solidFill>
              </a:rPr>
              <a:t>高錕</a:t>
            </a:r>
            <a:r>
              <a:rPr lang="zh-TW" altLang="en-US" sz="1800" b="1" dirty="0">
                <a:solidFill>
                  <a:srgbClr val="003399"/>
                </a:solidFill>
              </a:rPr>
              <a:t>在</a:t>
            </a:r>
            <a:r>
              <a:rPr lang="en-US" altLang="zh-TW" sz="1800" b="1" dirty="0">
                <a:solidFill>
                  <a:srgbClr val="003399"/>
                </a:solidFill>
              </a:rPr>
              <a:t>20</a:t>
            </a:r>
            <a:r>
              <a:rPr lang="zh-TW" altLang="en-US" sz="1800" b="1" dirty="0">
                <a:solidFill>
                  <a:srgbClr val="003399"/>
                </a:solidFill>
              </a:rPr>
              <a:t>世紀</a:t>
            </a:r>
            <a:r>
              <a:rPr lang="en-US" altLang="zh-TW" sz="1800" b="1" dirty="0">
                <a:solidFill>
                  <a:srgbClr val="003399"/>
                </a:solidFill>
              </a:rPr>
              <a:t>60</a:t>
            </a:r>
            <a:r>
              <a:rPr lang="zh-TW" altLang="en-US" sz="1800" b="1" dirty="0">
                <a:solidFill>
                  <a:srgbClr val="003399"/>
                </a:solidFill>
              </a:rPr>
              <a:t>年代就提出了</a:t>
            </a:r>
            <a:r>
              <a:rPr lang="zh-TW" altLang="en-US" sz="1800" b="1" dirty="0">
                <a:solidFill>
                  <a:srgbClr val="003399"/>
                </a:solidFill>
                <a:highlight>
                  <a:srgbClr val="FFFF00"/>
                </a:highlight>
              </a:rPr>
              <a:t>光纖理論</a:t>
            </a:r>
            <a:r>
              <a:rPr lang="zh-TW" altLang="en-US" sz="1800" b="1" dirty="0">
                <a:solidFill>
                  <a:srgbClr val="003399"/>
                </a:solidFill>
              </a:rPr>
              <a:t>，但一開始並不被認可，甚至被批評為「</a:t>
            </a:r>
            <a:r>
              <a:rPr lang="zh-TW" altLang="en-US" sz="1800" dirty="0">
                <a:solidFill>
                  <a:srgbClr val="003399"/>
                </a:solidFill>
                <a:highlight>
                  <a:srgbClr val="FFFF00"/>
                </a:highlight>
              </a:rPr>
              <a:t>痴人</a:t>
            </a:r>
            <a:r>
              <a:rPr lang="zh-TW" altLang="en-US" sz="1800" b="1" dirty="0">
                <a:solidFill>
                  <a:srgbClr val="003399"/>
                </a:solidFill>
                <a:highlight>
                  <a:srgbClr val="FFFF00"/>
                </a:highlight>
              </a:rPr>
              <a:t>說夢</a:t>
            </a:r>
            <a:r>
              <a:rPr lang="zh-TW" altLang="en-US" sz="1800" b="1" dirty="0">
                <a:solidFill>
                  <a:srgbClr val="003399"/>
                </a:solidFill>
              </a:rPr>
              <a:t>」</a:t>
            </a:r>
            <a:r>
              <a:rPr lang="zh-TW" altLang="zh-TW" sz="1800" dirty="0">
                <a:solidFill>
                  <a:srgbClr val="003399"/>
                </a:solidFill>
              </a:rPr>
              <a:t> </a:t>
            </a:r>
            <a:r>
              <a:rPr lang="en-US" altLang="zh-TW" sz="1800" dirty="0">
                <a:solidFill>
                  <a:srgbClr val="003399"/>
                </a:solidFill>
              </a:rPr>
              <a:t>(</a:t>
            </a:r>
            <a:r>
              <a:rPr lang="en-US" altLang="zh-TW" sz="1800" dirty="0">
                <a:highlight>
                  <a:srgbClr val="FFFF00"/>
                </a:highlight>
              </a:rPr>
              <a:t>a pipe dream </a:t>
            </a:r>
            <a:r>
              <a:rPr lang="en-US" altLang="zh-TW" sz="1800" dirty="0"/>
              <a:t>)</a:t>
            </a:r>
            <a:r>
              <a:rPr lang="zh-TW" altLang="zh-TW" sz="1800" dirty="0">
                <a:solidFill>
                  <a:srgbClr val="003399"/>
                </a:solidFill>
              </a:rPr>
              <a:t>。高錕</a:t>
            </a:r>
            <a:r>
              <a:rPr lang="zh-TW" altLang="en-US" sz="1800" dirty="0">
                <a:solidFill>
                  <a:srgbClr val="003399"/>
                </a:solidFill>
              </a:rPr>
              <a:t>提出</a:t>
            </a:r>
            <a:r>
              <a:rPr lang="zh-TW" altLang="en-US" sz="1800" dirty="0">
                <a:solidFill>
                  <a:srgbClr val="003399"/>
                </a:solidFill>
                <a:highlight>
                  <a:srgbClr val="FFFF00"/>
                </a:highlight>
              </a:rPr>
              <a:t>光導纖維</a:t>
            </a:r>
            <a:r>
              <a:rPr lang="zh-TW" altLang="en-US" sz="1800" dirty="0">
                <a:solidFill>
                  <a:srgbClr val="003399"/>
                </a:solidFill>
              </a:rPr>
              <a:t>在通訊上應用的基本原理，並開發實現</a:t>
            </a:r>
            <a:r>
              <a:rPr lang="zh-TW" altLang="en-US" sz="1800" dirty="0">
                <a:solidFill>
                  <a:srgbClr val="003399"/>
                </a:solidFill>
                <a:highlight>
                  <a:srgbClr val="FFFF00"/>
                </a:highlight>
              </a:rPr>
              <a:t>光通訊所需的輔助系統</a:t>
            </a:r>
            <a:r>
              <a:rPr lang="zh-TW" altLang="en-US" sz="1800" dirty="0">
                <a:solidFill>
                  <a:srgbClr val="003399"/>
                </a:solidFill>
              </a:rPr>
              <a:t>，促成網路出現。 </a:t>
            </a:r>
            <a:r>
              <a:rPr lang="zh-TW" altLang="zh-TW" sz="1800" dirty="0">
                <a:solidFill>
                  <a:srgbClr val="003399"/>
                </a:solidFill>
              </a:rPr>
              <a:t>有效解決了信息</a:t>
            </a:r>
            <a:r>
              <a:rPr lang="zh-TW" altLang="zh-TW" sz="1800" dirty="0">
                <a:solidFill>
                  <a:srgbClr val="003399"/>
                </a:solidFill>
                <a:highlight>
                  <a:srgbClr val="FFFF00"/>
                </a:highlight>
              </a:rPr>
              <a:t>長距離傳輸的問題</a:t>
            </a:r>
            <a:r>
              <a:rPr lang="zh-TW" altLang="zh-TW" sz="1800" dirty="0">
                <a:solidFill>
                  <a:srgbClr val="003399"/>
                </a:solidFill>
              </a:rPr>
              <a:t>，而且還極大地提高了</a:t>
            </a:r>
            <a:r>
              <a:rPr lang="zh-TW" altLang="zh-TW" sz="1800" dirty="0">
                <a:solidFill>
                  <a:srgbClr val="003399"/>
                </a:solidFill>
                <a:highlight>
                  <a:srgbClr val="FFFF00"/>
                </a:highlight>
              </a:rPr>
              <a:t>效率</a:t>
            </a:r>
            <a:r>
              <a:rPr lang="zh-TW" altLang="zh-TW" sz="1800" dirty="0">
                <a:solidFill>
                  <a:srgbClr val="003399"/>
                </a:solidFill>
              </a:rPr>
              <a:t>並降低了</a:t>
            </a:r>
            <a:r>
              <a:rPr lang="zh-TW" altLang="zh-TW" sz="1800" dirty="0">
                <a:solidFill>
                  <a:srgbClr val="003399"/>
                </a:solidFill>
                <a:highlight>
                  <a:srgbClr val="FFFF00"/>
                </a:highlight>
              </a:rPr>
              <a:t>成本</a:t>
            </a:r>
            <a:r>
              <a:rPr lang="zh-TW" altLang="zh-TW" sz="1800" dirty="0">
                <a:solidFill>
                  <a:srgbClr val="003399"/>
                </a:solidFill>
              </a:rPr>
              <a:t>。</a:t>
            </a:r>
            <a:endParaRPr lang="en-US" altLang="zh-TW" dirty="0">
              <a:solidFill>
                <a:srgbClr val="003399"/>
              </a:solidFill>
            </a:endParaRPr>
          </a:p>
          <a:p>
            <a:pPr marL="0" indent="0">
              <a:buNone/>
            </a:pPr>
            <a:r>
              <a:rPr lang="zh-TW" altLang="en-US" sz="2400" b="1" dirty="0">
                <a:solidFill>
                  <a:srgbClr val="003399"/>
                </a:solidFill>
              </a:rPr>
              <a:t>    </a:t>
            </a:r>
            <a:endParaRPr lang="zh-TW" altLang="en-US" sz="1800" dirty="0"/>
          </a:p>
        </p:txBody>
      </p:sp>
      <p:pic>
        <p:nvPicPr>
          <p:cNvPr id="4" name="Picture 4" descr="現有光纖傳輸速度可望提升至44.2Tbps | TechNews 科技新報">
            <a:extLst>
              <a:ext uri="{FF2B5EF4-FFF2-40B4-BE49-F238E27FC236}">
                <a16:creationId xmlns:a16="http://schemas.microsoft.com/office/drawing/2014/main" id="{94C79A52-2E11-B5F9-7E61-EF1AF7893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560" y="114869"/>
            <a:ext cx="1870789" cy="12425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79AFA-7E2F-D458-BCD4-D9105A78D1C9}"/>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7CBDA860-E5C2-8919-C927-F722C7A31902}"/>
              </a:ext>
            </a:extLst>
          </p:cNvPr>
          <p:cNvSpPr txBox="1">
            <a:spLocks noChangeArrowheads="1"/>
          </p:cNvSpPr>
          <p:nvPr/>
        </p:nvSpPr>
        <p:spPr bwMode="auto">
          <a:xfrm>
            <a:off x="257452" y="1"/>
            <a:ext cx="11816179" cy="510598"/>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9219" name="文字方塊 7">
            <a:extLst>
              <a:ext uri="{FF2B5EF4-FFF2-40B4-BE49-F238E27FC236}">
                <a16:creationId xmlns:a16="http://schemas.microsoft.com/office/drawing/2014/main" id="{2EB55501-E851-8B3C-75CA-032212021672}"/>
              </a:ext>
            </a:extLst>
          </p:cNvPr>
          <p:cNvSpPr txBox="1">
            <a:spLocks noChangeArrowheads="1"/>
          </p:cNvSpPr>
          <p:nvPr/>
        </p:nvSpPr>
        <p:spPr bwMode="auto">
          <a:xfrm>
            <a:off x="1926454" y="76201"/>
            <a:ext cx="8482784"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用區塊鏈改善供應鏈</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a:t>
            </a: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46084" name="文字方塊 1">
            <a:extLst>
              <a:ext uri="{FF2B5EF4-FFF2-40B4-BE49-F238E27FC236}">
                <a16:creationId xmlns:a16="http://schemas.microsoft.com/office/drawing/2014/main" id="{58E53122-FBE5-4CAB-7437-94E0CBBEF3D3}"/>
              </a:ext>
            </a:extLst>
          </p:cNvPr>
          <p:cNvSpPr txBox="1">
            <a:spLocks noChangeArrowheads="1"/>
          </p:cNvSpPr>
          <p:nvPr/>
        </p:nvSpPr>
        <p:spPr bwMode="auto">
          <a:xfrm>
            <a:off x="742950" y="838201"/>
            <a:ext cx="11082106" cy="584775"/>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400" b="1" dirty="0">
                <a:solidFill>
                  <a:schemeClr val="tx2"/>
                </a:solidFill>
                <a:latin typeface="Microsoft YaHei" panose="020B0503020204020204" pitchFamily="34" charset="-122"/>
                <a:ea typeface="Microsoft YaHei" panose="020B0503020204020204" pitchFamily="34" charset="-122"/>
              </a:rPr>
              <a:t> </a:t>
            </a:r>
            <a:endParaRPr lang="en-US" altLang="zh-CN" sz="1400"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Tx/>
              <a:buNone/>
              <a:defRPr/>
            </a:pPr>
            <a:r>
              <a:rPr lang="en-US" altLang="zh-CN" sz="1600" dirty="0">
                <a:solidFill>
                  <a:schemeClr val="tx2"/>
                </a:solidFill>
                <a:latin typeface="Microsoft YaHei" panose="020B0503020204020204" pitchFamily="34" charset="-122"/>
                <a:ea typeface="Microsoft YaHei" panose="020B0503020204020204" pitchFamily="34" charset="-122"/>
              </a:rPr>
              <a:t>         </a:t>
            </a:r>
            <a:endParaRPr lang="zh-TW" altLang="en-US" sz="1400" dirty="0">
              <a:solidFill>
                <a:schemeClr val="tx2"/>
              </a:solidFill>
              <a:latin typeface="Microsoft YaHei" panose="020B0503020204020204" pitchFamily="34" charset="-122"/>
              <a:ea typeface="Microsoft YaHei" panose="020B0503020204020204" pitchFamily="34" charset="-122"/>
            </a:endParaRPr>
          </a:p>
        </p:txBody>
      </p:sp>
      <p:sp>
        <p:nvSpPr>
          <p:cNvPr id="3" name="文字方塊 2">
            <a:extLst>
              <a:ext uri="{FF2B5EF4-FFF2-40B4-BE49-F238E27FC236}">
                <a16:creationId xmlns:a16="http://schemas.microsoft.com/office/drawing/2014/main" id="{6A48CDB1-9BE5-AC6D-0191-04FF5B63AFA6}"/>
              </a:ext>
            </a:extLst>
          </p:cNvPr>
          <p:cNvSpPr txBox="1"/>
          <p:nvPr/>
        </p:nvSpPr>
        <p:spPr>
          <a:xfrm>
            <a:off x="360747" y="586799"/>
            <a:ext cx="11464309" cy="5755422"/>
          </a:xfrm>
          <a:prstGeom prst="rect">
            <a:avLst/>
          </a:prstGeom>
          <a:noFill/>
        </p:spPr>
        <p:txBody>
          <a:bodyPr wrap="square">
            <a:spAutoFit/>
          </a:bodyPr>
          <a:lstStyle/>
          <a:p>
            <a:pPr eaLnBrk="1" hangingPunct="1">
              <a:buFontTx/>
              <a:buNone/>
            </a:pPr>
            <a:r>
              <a:rPr lang="en-US" altLang="zh-TW" sz="1600" dirty="0">
                <a:solidFill>
                  <a:srgbClr val="7030A0"/>
                </a:solidFill>
                <a:latin typeface="Microsoft YaHei" panose="020B0503020204020204" pitchFamily="34" charset="-122"/>
                <a:ea typeface="Microsoft YaHei" panose="020B0503020204020204" pitchFamily="34" charset="-122"/>
              </a:rPr>
              <a:t>Walmart Canada applied blockchain to solve a common logistics nightmare: payment disputes with its 70 third-party freight carriers. To solve the problem it built a blockchain network. The system has not only virtually eliminated the payments...</a:t>
            </a:r>
          </a:p>
          <a:p>
            <a:r>
              <a:rPr lang="zh-TW" altLang="en-US" sz="1600" dirty="0">
                <a:solidFill>
                  <a:srgbClr val="7030A0"/>
                </a:solidFill>
                <a:latin typeface="Microsoft YaHei" panose="020B0503020204020204" pitchFamily="34" charset="-122"/>
                <a:ea typeface="Microsoft YaHei" panose="020B0503020204020204" pitchFamily="34" charset="-122"/>
              </a:rPr>
              <a:t>       </a:t>
            </a:r>
            <a:r>
              <a:rPr lang="zh-TW" altLang="en-US" dirty="0">
                <a:solidFill>
                  <a:srgbClr val="7030A0"/>
                </a:solidFill>
                <a:latin typeface="Microsoft YaHei" panose="020B0503020204020204" pitchFamily="34" charset="-122"/>
                <a:ea typeface="Microsoft YaHei" panose="020B0503020204020204" pitchFamily="34" charset="-122"/>
              </a:rPr>
              <a:t>加拿大沃爾瑪應用</a:t>
            </a:r>
            <a:r>
              <a:rPr lang="zh-TW" altLang="en-US" dirty="0">
                <a:solidFill>
                  <a:srgbClr val="7030A0"/>
                </a:solidFill>
                <a:highlight>
                  <a:srgbClr val="FFFF00"/>
                </a:highlight>
                <a:latin typeface="Microsoft YaHei" panose="020B0503020204020204" pitchFamily="34" charset="-122"/>
                <a:ea typeface="Microsoft YaHei" panose="020B0503020204020204" pitchFamily="34" charset="-122"/>
              </a:rPr>
              <a:t>區塊鏈</a:t>
            </a:r>
            <a:r>
              <a:rPr lang="zh-TW" altLang="en-US" dirty="0">
                <a:solidFill>
                  <a:srgbClr val="7030A0"/>
                </a:solidFill>
                <a:latin typeface="Microsoft YaHei" panose="020B0503020204020204" pitchFamily="34" charset="-122"/>
                <a:ea typeface="Microsoft YaHei" panose="020B0503020204020204" pitchFamily="34" charset="-122"/>
              </a:rPr>
              <a:t>解決了一個常見的</a:t>
            </a:r>
            <a:r>
              <a:rPr lang="zh-TW" altLang="en-US" dirty="0">
                <a:solidFill>
                  <a:srgbClr val="7030A0"/>
                </a:solidFill>
                <a:highlight>
                  <a:srgbClr val="FFFF00"/>
                </a:highlight>
                <a:latin typeface="Microsoft YaHei" panose="020B0503020204020204" pitchFamily="34" charset="-122"/>
                <a:ea typeface="Microsoft YaHei" panose="020B0503020204020204" pitchFamily="34" charset="-122"/>
              </a:rPr>
              <a:t>物流噩夢</a:t>
            </a:r>
            <a:r>
              <a:rPr lang="zh-TW" altLang="en-US" dirty="0">
                <a:solidFill>
                  <a:srgbClr val="7030A0"/>
                </a:solidFill>
                <a:latin typeface="Microsoft YaHei" panose="020B0503020204020204" pitchFamily="34" charset="-122"/>
                <a:ea typeface="Microsoft YaHei" panose="020B0503020204020204" pitchFamily="34" charset="-122"/>
              </a:rPr>
              <a:t>：與 </a:t>
            </a:r>
            <a:r>
              <a:rPr lang="en-US" altLang="zh-TW" dirty="0">
                <a:solidFill>
                  <a:srgbClr val="7030A0"/>
                </a:solidFill>
                <a:highlight>
                  <a:srgbClr val="FFFF00"/>
                </a:highlight>
                <a:latin typeface="Microsoft YaHei" panose="020B0503020204020204" pitchFamily="34" charset="-122"/>
                <a:ea typeface="Microsoft YaHei" panose="020B0503020204020204" pitchFamily="34" charset="-122"/>
              </a:rPr>
              <a:t>70 </a:t>
            </a:r>
            <a:r>
              <a:rPr lang="zh-TW" altLang="en-US" dirty="0">
                <a:solidFill>
                  <a:srgbClr val="7030A0"/>
                </a:solidFill>
                <a:highlight>
                  <a:srgbClr val="FFFF00"/>
                </a:highlight>
                <a:latin typeface="Microsoft YaHei" panose="020B0503020204020204" pitchFamily="34" charset="-122"/>
                <a:ea typeface="Microsoft YaHei" panose="020B0503020204020204" pitchFamily="34" charset="-122"/>
              </a:rPr>
              <a:t>家第三方貨運公司</a:t>
            </a:r>
            <a:r>
              <a:rPr lang="zh-TW" altLang="en-US" dirty="0">
                <a:solidFill>
                  <a:srgbClr val="7030A0"/>
                </a:solidFill>
                <a:latin typeface="Microsoft YaHei" panose="020B0503020204020204" pitchFamily="34" charset="-122"/>
                <a:ea typeface="Microsoft YaHei" panose="020B0503020204020204" pitchFamily="34" charset="-122"/>
              </a:rPr>
              <a:t>的付款糾紛。為了解決這個問題，它建立了一個區塊</a:t>
            </a:r>
            <a:r>
              <a:rPr lang="zh-TW" altLang="zh-TW" dirty="0">
                <a:solidFill>
                  <a:srgbClr val="7030A0"/>
                </a:solidFill>
                <a:latin typeface="Microsoft YaHei" panose="020B0503020204020204" pitchFamily="34" charset="-122"/>
                <a:ea typeface="Microsoft YaHei" panose="020B0503020204020204" pitchFamily="34" charset="-122"/>
              </a:rPr>
              <a:t>鏈</a:t>
            </a:r>
            <a:r>
              <a:rPr lang="zh-TW" altLang="en-US" dirty="0">
                <a:solidFill>
                  <a:srgbClr val="7030A0"/>
                </a:solidFill>
                <a:latin typeface="Microsoft YaHei" panose="020B0503020204020204" pitchFamily="34" charset="-122"/>
                <a:ea typeface="Microsoft YaHei" panose="020B0503020204020204" pitchFamily="34" charset="-122"/>
              </a:rPr>
              <a:t>網絡。該系統 實際上消除了</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付款糾紛</a:t>
            </a:r>
            <a:r>
              <a:rPr lang="zh-TW" altLang="en-US" dirty="0">
                <a:solidFill>
                  <a:srgbClr val="7030A0"/>
                </a:solidFill>
                <a:highlight>
                  <a:srgbClr val="FFFF00"/>
                </a:highlight>
                <a:latin typeface="Microsoft YaHei" panose="020B0503020204020204" pitchFamily="34" charset="-122"/>
                <a:ea typeface="Microsoft YaHei" panose="020B0503020204020204" pitchFamily="34" charset="-122"/>
              </a:rPr>
              <a:t> </a:t>
            </a:r>
            <a:r>
              <a:rPr lang="en-US" altLang="zh-TW" dirty="0">
                <a:solidFill>
                  <a:srgbClr val="7030A0"/>
                </a:solidFill>
                <a:latin typeface="Microsoft YaHei" panose="020B0503020204020204" pitchFamily="34" charset="-122"/>
                <a:ea typeface="Microsoft YaHei" panose="020B0503020204020204" pitchFamily="34" charset="-122"/>
              </a:rPr>
              <a:t>(</a:t>
            </a:r>
            <a:r>
              <a:rPr lang="zh-TW" altLang="en-US" dirty="0">
                <a:solidFill>
                  <a:srgbClr val="7030A0"/>
                </a:solidFill>
                <a:highlight>
                  <a:srgbClr val="FFFF00"/>
                </a:highlight>
                <a:latin typeface="Microsoft YaHei" panose="020B0503020204020204" pitchFamily="34" charset="-122"/>
                <a:ea typeface="Microsoft YaHei" panose="020B0503020204020204" pitchFamily="34" charset="-122"/>
              </a:rPr>
              <a:t>註</a:t>
            </a:r>
            <a:r>
              <a:rPr lang="en-US" altLang="zh-TW" dirty="0">
                <a:solidFill>
                  <a:srgbClr val="7030A0"/>
                </a:solidFill>
                <a:highlight>
                  <a:srgbClr val="FFFF00"/>
                </a:highlight>
                <a:latin typeface="Microsoft YaHei" panose="020B0503020204020204" pitchFamily="34" charset="-122"/>
                <a:ea typeface="Microsoft YaHei" panose="020B0503020204020204" pitchFamily="34" charset="-122"/>
              </a:rPr>
              <a:t>1</a:t>
            </a:r>
            <a:r>
              <a:rPr lang="en-US" altLang="zh-TW" dirty="0">
                <a:solidFill>
                  <a:srgbClr val="7030A0"/>
                </a:solidFill>
                <a:latin typeface="Microsoft YaHei" panose="020B0503020204020204" pitchFamily="34" charset="-122"/>
                <a:ea typeface="Microsoft YaHei" panose="020B0503020204020204" pitchFamily="34" charset="-122"/>
              </a:rPr>
              <a:t>)</a:t>
            </a:r>
            <a:r>
              <a:rPr lang="zh-CN" altLang="en-US" dirty="0">
                <a:solidFill>
                  <a:srgbClr val="7030A0"/>
                </a:solidFill>
                <a:latin typeface="Microsoft YaHei" panose="020B0503020204020204" pitchFamily="34" charset="-122"/>
                <a:ea typeface="Microsoft YaHei" panose="020B0503020204020204" pitchFamily="34" charset="-122"/>
              </a:rPr>
              <a:t> 。</a:t>
            </a:r>
            <a:endParaRPr lang="en-US" altLang="zh-TW" dirty="0">
              <a:solidFill>
                <a:srgbClr val="7030A0"/>
              </a:solidFill>
              <a:latin typeface="Microsoft YaHei" panose="020B0503020204020204" pitchFamily="34" charset="-122"/>
              <a:ea typeface="Microsoft YaHei" panose="020B0503020204020204" pitchFamily="34" charset="-122"/>
            </a:endParaRPr>
          </a:p>
          <a:p>
            <a:pPr eaLnBrk="1" hangingPunct="1">
              <a:buFontTx/>
              <a:buNone/>
            </a:pPr>
            <a:endParaRPr lang="en-US" altLang="zh-TW" dirty="0">
              <a:solidFill>
                <a:srgbClr val="7030A0"/>
              </a:solidFill>
              <a:latin typeface="Microsoft YaHei" panose="020B0503020204020204" pitchFamily="34" charset="-122"/>
              <a:ea typeface="Microsoft YaHei" panose="020B0503020204020204" pitchFamily="34" charset="-122"/>
            </a:endParaRPr>
          </a:p>
          <a:p>
            <a:r>
              <a:rPr lang="zh-TW" altLang="en-US" dirty="0">
                <a:solidFill>
                  <a:srgbClr val="7030A0"/>
                </a:solidFill>
                <a:highlight>
                  <a:srgbClr val="FFFF00"/>
                </a:highlight>
                <a:latin typeface="Microsoft YaHei" panose="020B0503020204020204" pitchFamily="34" charset="-122"/>
                <a:ea typeface="Microsoft YaHei" panose="020B0503020204020204" pitchFamily="34" charset="-122"/>
              </a:rPr>
              <a:t>註</a:t>
            </a:r>
            <a:r>
              <a:rPr lang="en-US" altLang="zh-TW" dirty="0">
                <a:solidFill>
                  <a:srgbClr val="7030A0"/>
                </a:solidFill>
                <a:highlight>
                  <a:srgbClr val="FFFF00"/>
                </a:highlight>
                <a:latin typeface="Microsoft YaHei" panose="020B0503020204020204" pitchFamily="34" charset="-122"/>
                <a:ea typeface="Microsoft YaHei" panose="020B0503020204020204" pitchFamily="34" charset="-122"/>
              </a:rPr>
              <a:t>1 </a:t>
            </a:r>
            <a:r>
              <a:rPr lang="en-US" altLang="zh-TW" dirty="0">
                <a:solidFill>
                  <a:srgbClr val="7030A0"/>
                </a:solidFill>
                <a:latin typeface="Microsoft YaHei" panose="020B0503020204020204" pitchFamily="34" charset="-122"/>
                <a:ea typeface="Microsoft YaHei" panose="020B0503020204020204" pitchFamily="34" charset="-122"/>
              </a:rPr>
              <a:t>:</a:t>
            </a:r>
            <a:r>
              <a:rPr lang="zh-TW" altLang="en-US" dirty="0">
                <a:solidFill>
                  <a:srgbClr val="7030A0"/>
                </a:solidFill>
                <a:latin typeface="Microsoft YaHei" panose="020B0503020204020204" pitchFamily="34" charset="-122"/>
                <a:ea typeface="Microsoft YaHei" panose="020B0503020204020204" pitchFamily="34" charset="-122"/>
              </a:rPr>
              <a:t> </a:t>
            </a:r>
            <a:r>
              <a:rPr lang="zh-CN" altLang="en-US" dirty="0">
                <a:solidFill>
                  <a:srgbClr val="7030A0"/>
                </a:solidFill>
                <a:latin typeface="Microsoft YaHei" panose="020B0503020204020204" pitchFamily="34" charset="-122"/>
                <a:ea typeface="Microsoft YaHei" panose="020B0503020204020204" pitchFamily="34" charset="-122"/>
              </a:rPr>
              <a:t>提到的</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付款糾紛</a:t>
            </a:r>
            <a:r>
              <a:rPr lang="zh-TW" altLang="zh-TW" dirty="0">
                <a:solidFill>
                  <a:srgbClr val="7030A0"/>
                </a:solidFill>
                <a:latin typeface="Microsoft YaHei" panose="020B0503020204020204" pitchFamily="34" charset="-122"/>
                <a:ea typeface="Microsoft YaHei" panose="020B0503020204020204" pitchFamily="34" charset="-122"/>
              </a:rPr>
              <a:t>， </a:t>
            </a:r>
            <a:r>
              <a:rPr lang="zh-CN" altLang="en-US" dirty="0">
                <a:solidFill>
                  <a:srgbClr val="7030A0"/>
                </a:solidFill>
                <a:latin typeface="Microsoft YaHei" panose="020B0503020204020204" pitchFamily="34" charset="-122"/>
                <a:ea typeface="Microsoft YaHei" panose="020B0503020204020204" pitchFamily="34" charset="-122"/>
              </a:rPr>
              <a:t>指的是加拿大沃爾瑪與其合作的</a:t>
            </a:r>
            <a:r>
              <a:rPr lang="en-US" altLang="zh-CN" dirty="0">
                <a:solidFill>
                  <a:srgbClr val="7030A0"/>
                </a:solidFill>
                <a:latin typeface="Microsoft YaHei" panose="020B0503020204020204" pitchFamily="34" charset="-122"/>
                <a:ea typeface="Microsoft YaHei" panose="020B0503020204020204" pitchFamily="34" charset="-122"/>
              </a:rPr>
              <a:t>70</a:t>
            </a:r>
            <a:r>
              <a:rPr lang="zh-CN" altLang="en-US" dirty="0">
                <a:solidFill>
                  <a:srgbClr val="7030A0"/>
                </a:solidFill>
                <a:latin typeface="Microsoft YaHei" panose="020B0503020204020204" pitchFamily="34" charset="-122"/>
                <a:ea typeface="Microsoft YaHei" panose="020B0503020204020204" pitchFamily="34" charset="-122"/>
              </a:rPr>
              <a:t>多家協力廠商貨運公司之間的付款流程問題。物流供應鏈中的運費支付通常</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涉及複雜的交易流程、手動記錄和不同系統之間的資料不一致。</a:t>
            </a:r>
            <a:r>
              <a:rPr lang="zh-CN" altLang="en-US" dirty="0">
                <a:solidFill>
                  <a:srgbClr val="7030A0"/>
                </a:solidFill>
                <a:latin typeface="Microsoft YaHei" panose="020B0503020204020204" pitchFamily="34" charset="-122"/>
                <a:ea typeface="Microsoft YaHei" panose="020B0503020204020204" pitchFamily="34" charset="-122"/>
              </a:rPr>
              <a:t>這導致了以下常見問題：</a:t>
            </a:r>
          </a:p>
          <a:p>
            <a:endParaRPr lang="zh-CN" altLang="en-US" dirty="0">
              <a:solidFill>
                <a:srgbClr val="7030A0"/>
              </a:solidFill>
              <a:latin typeface="Microsoft YaHei" panose="020B0503020204020204" pitchFamily="34" charset="-122"/>
              <a:ea typeface="Microsoft YaHei" panose="020B0503020204020204" pitchFamily="34" charset="-122"/>
            </a:endParaRPr>
          </a:p>
          <a:p>
            <a:r>
              <a:rPr lang="zh-TW" altLang="en-US" dirty="0">
                <a:solidFill>
                  <a:srgbClr val="7030A0"/>
                </a:solidFill>
                <a:latin typeface="Microsoft YaHei" panose="020B0503020204020204" pitchFamily="34" charset="-122"/>
                <a:ea typeface="Microsoft YaHei" panose="020B0503020204020204" pitchFamily="34" charset="-122"/>
              </a:rPr>
              <a:t>       </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帳單和付款不一致</a:t>
            </a:r>
            <a:r>
              <a:rPr lang="zh-CN" altLang="en-US" dirty="0">
                <a:solidFill>
                  <a:srgbClr val="7030A0"/>
                </a:solidFill>
                <a:latin typeface="Microsoft YaHei" panose="020B0503020204020204" pitchFamily="34" charset="-122"/>
                <a:ea typeface="Microsoft YaHei" panose="020B0503020204020204" pitchFamily="34" charset="-122"/>
              </a:rPr>
              <a:t>：貨運公司提交的帳單與沃爾瑪系統記錄的貨物運輸資料不匹配</a:t>
            </a:r>
            <a:r>
              <a:rPr lang="zh-TW" altLang="zh-TW" dirty="0">
                <a:solidFill>
                  <a:srgbClr val="7030A0"/>
                </a:solidFill>
                <a:latin typeface="Microsoft YaHei" panose="020B0503020204020204" pitchFamily="34" charset="-122"/>
                <a:ea typeface="Microsoft YaHei" panose="020B0503020204020204" pitchFamily="34" charset="-122"/>
              </a:rPr>
              <a:t>，</a:t>
            </a:r>
            <a:r>
              <a:rPr lang="zh-CN" altLang="en-US" dirty="0">
                <a:solidFill>
                  <a:srgbClr val="7030A0"/>
                </a:solidFill>
                <a:latin typeface="Microsoft YaHei" panose="020B0503020204020204" pitchFamily="34" charset="-122"/>
                <a:ea typeface="Microsoft YaHei" panose="020B0503020204020204" pitchFamily="34" charset="-122"/>
              </a:rPr>
              <a:t>導致支付延遲或爭議。</a:t>
            </a:r>
          </a:p>
          <a:p>
            <a:r>
              <a:rPr lang="zh-TW" altLang="en-US" dirty="0">
                <a:solidFill>
                  <a:srgbClr val="7030A0"/>
                </a:solidFill>
                <a:latin typeface="Microsoft YaHei" panose="020B0503020204020204" pitchFamily="34" charset="-122"/>
                <a:ea typeface="Microsoft YaHei" panose="020B0503020204020204" pitchFamily="34" charset="-122"/>
              </a:rPr>
              <a:t>       </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時間的爭議處理</a:t>
            </a:r>
            <a:r>
              <a:rPr lang="zh-CN" altLang="en-US" dirty="0">
                <a:solidFill>
                  <a:srgbClr val="7030A0"/>
                </a:solidFill>
                <a:latin typeface="Microsoft YaHei" panose="020B0503020204020204" pitchFamily="34" charset="-122"/>
                <a:ea typeface="Microsoft YaHei" panose="020B0503020204020204" pitchFamily="34" charset="-122"/>
              </a:rPr>
              <a:t>：由於資料不準確或帳單資訊不齊全</a:t>
            </a:r>
            <a:r>
              <a:rPr lang="zh-TW" altLang="zh-TW" dirty="0">
                <a:solidFill>
                  <a:srgbClr val="7030A0"/>
                </a:solidFill>
                <a:latin typeface="Microsoft YaHei" panose="020B0503020204020204" pitchFamily="34" charset="-122"/>
                <a:ea typeface="Microsoft YaHei" panose="020B0503020204020204" pitchFamily="34" charset="-122"/>
              </a:rPr>
              <a:t>， </a:t>
            </a:r>
            <a:r>
              <a:rPr lang="zh-CN" altLang="en-US" dirty="0">
                <a:solidFill>
                  <a:srgbClr val="7030A0"/>
                </a:solidFill>
                <a:latin typeface="Microsoft YaHei" panose="020B0503020204020204" pitchFamily="34" charset="-122"/>
                <a:ea typeface="Microsoft YaHei" panose="020B0503020204020204" pitchFamily="34" charset="-122"/>
              </a:rPr>
              <a:t>沃爾瑪和貨運公司之間的支付爭議需要大量的時間和資源來解決。</a:t>
            </a:r>
          </a:p>
          <a:p>
            <a:endParaRPr lang="en-US" altLang="zh-CN" dirty="0">
              <a:solidFill>
                <a:srgbClr val="7030A0"/>
              </a:solidFill>
              <a:latin typeface="Microsoft YaHei" panose="020B0503020204020204" pitchFamily="34" charset="-122"/>
              <a:ea typeface="Microsoft YaHei" panose="020B0503020204020204" pitchFamily="34" charset="-122"/>
            </a:endParaRPr>
          </a:p>
          <a:p>
            <a:r>
              <a:rPr lang="zh-TW" altLang="en-US" dirty="0">
                <a:solidFill>
                  <a:srgbClr val="7030A0"/>
                </a:solidFill>
                <a:latin typeface="Microsoft YaHei" panose="020B0503020204020204" pitchFamily="34" charset="-122"/>
                <a:ea typeface="Microsoft YaHei" panose="020B0503020204020204" pitchFamily="34" charset="-122"/>
              </a:rPr>
              <a:t>        </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操作效率低下</a:t>
            </a:r>
            <a:r>
              <a:rPr lang="zh-CN" altLang="en-US" dirty="0">
                <a:solidFill>
                  <a:srgbClr val="7030A0"/>
                </a:solidFill>
                <a:latin typeface="Microsoft YaHei" panose="020B0503020204020204" pitchFamily="34" charset="-122"/>
                <a:ea typeface="Microsoft YaHei" panose="020B0503020204020204" pitchFamily="34" charset="-122"/>
              </a:rPr>
              <a:t>：手動管理這些複雜的交易增加了出錯的機會</a:t>
            </a:r>
            <a:r>
              <a:rPr lang="zh-TW" altLang="zh-TW" dirty="0">
                <a:solidFill>
                  <a:srgbClr val="7030A0"/>
                </a:solidFill>
                <a:latin typeface="Microsoft YaHei" panose="020B0503020204020204" pitchFamily="34" charset="-122"/>
                <a:ea typeface="Microsoft YaHei" panose="020B0503020204020204" pitchFamily="34" charset="-122"/>
              </a:rPr>
              <a:t>， </a:t>
            </a:r>
            <a:r>
              <a:rPr lang="zh-CN" altLang="en-US" dirty="0">
                <a:solidFill>
                  <a:srgbClr val="7030A0"/>
                </a:solidFill>
                <a:latin typeface="Microsoft YaHei" panose="020B0503020204020204" pitchFamily="34" charset="-122"/>
                <a:ea typeface="Microsoft YaHei" panose="020B0503020204020204" pitchFamily="34" charset="-122"/>
              </a:rPr>
              <a:t>且會影響整個供應鏈的效率。</a:t>
            </a:r>
            <a:endParaRPr lang="en-US" altLang="zh-CN" dirty="0">
              <a:solidFill>
                <a:srgbClr val="7030A0"/>
              </a:solidFill>
              <a:latin typeface="Microsoft YaHei" panose="020B0503020204020204" pitchFamily="34" charset="-122"/>
              <a:ea typeface="Microsoft YaHei" panose="020B0503020204020204" pitchFamily="34" charset="-122"/>
            </a:endParaRPr>
          </a:p>
          <a:p>
            <a:endParaRPr lang="en-US" altLang="zh-CN" dirty="0">
              <a:solidFill>
                <a:srgbClr val="7030A0"/>
              </a:solidFill>
              <a:latin typeface="Microsoft YaHei" panose="020B0503020204020204" pitchFamily="34" charset="-122"/>
              <a:ea typeface="Microsoft YaHei" panose="020B0503020204020204" pitchFamily="34" charset="-122"/>
            </a:endParaRPr>
          </a:p>
          <a:p>
            <a:endParaRPr lang="en-US" altLang="zh-CN" dirty="0">
              <a:solidFill>
                <a:srgbClr val="7030A0"/>
              </a:solidFill>
              <a:latin typeface="Microsoft YaHei" panose="020B0503020204020204" pitchFamily="34" charset="-122"/>
              <a:ea typeface="Microsoft YaHei" panose="020B0503020204020204" pitchFamily="34" charset="-122"/>
            </a:endParaRPr>
          </a:p>
          <a:p>
            <a:r>
              <a:rPr lang="zh-TW" altLang="en-US" dirty="0">
                <a:solidFill>
                  <a:srgbClr val="7030A0"/>
                </a:solidFill>
                <a:latin typeface="Microsoft YaHei" panose="020B0503020204020204" pitchFamily="34" charset="-122"/>
                <a:ea typeface="Microsoft YaHei" panose="020B0503020204020204" pitchFamily="34" charset="-122"/>
              </a:rPr>
              <a:t>         </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區塊鏈技術</a:t>
            </a:r>
            <a:r>
              <a:rPr lang="zh-CN" altLang="en-US" dirty="0">
                <a:solidFill>
                  <a:srgbClr val="7030A0"/>
                </a:solidFill>
                <a:latin typeface="Microsoft YaHei" panose="020B0503020204020204" pitchFamily="34" charset="-122"/>
                <a:ea typeface="Microsoft YaHei" panose="020B0503020204020204" pitchFamily="34" charset="-122"/>
              </a:rPr>
              <a:t>的應用使得這些問題得到緩解。通過</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區塊鏈</a:t>
            </a:r>
            <a:r>
              <a:rPr lang="zh-TW" altLang="zh-TW" dirty="0">
                <a:solidFill>
                  <a:srgbClr val="7030A0"/>
                </a:solidFill>
                <a:latin typeface="Microsoft YaHei" panose="020B0503020204020204" pitchFamily="34" charset="-122"/>
                <a:ea typeface="Microsoft YaHei" panose="020B0503020204020204" pitchFamily="34" charset="-122"/>
              </a:rPr>
              <a:t>， </a:t>
            </a:r>
            <a:r>
              <a:rPr lang="zh-CN" altLang="en-US" dirty="0">
                <a:solidFill>
                  <a:srgbClr val="7030A0"/>
                </a:solidFill>
                <a:latin typeface="Microsoft YaHei" panose="020B0503020204020204" pitchFamily="34" charset="-122"/>
                <a:ea typeface="Microsoft YaHei" panose="020B0503020204020204" pitchFamily="34" charset="-122"/>
              </a:rPr>
              <a:t>沃爾瑪和其合作夥伴可以</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共用一個即時更新、不可篡改的帳單記錄</a:t>
            </a:r>
            <a:r>
              <a:rPr lang="zh-TW" altLang="zh-TW" dirty="0">
                <a:solidFill>
                  <a:srgbClr val="7030A0"/>
                </a:solidFill>
                <a:latin typeface="Microsoft YaHei" panose="020B0503020204020204" pitchFamily="34" charset="-122"/>
                <a:ea typeface="Microsoft YaHei" panose="020B0503020204020204" pitchFamily="34" charset="-122"/>
              </a:rPr>
              <a:t>，</a:t>
            </a:r>
            <a:r>
              <a:rPr lang="zh-CN" altLang="en-US" dirty="0">
                <a:solidFill>
                  <a:srgbClr val="7030A0"/>
                </a:solidFill>
                <a:latin typeface="Microsoft YaHei" panose="020B0503020204020204" pitchFamily="34" charset="-122"/>
                <a:ea typeface="Microsoft YaHei" panose="020B0503020204020204" pitchFamily="34" charset="-122"/>
              </a:rPr>
              <a:t>確保雙方帳目一致</a:t>
            </a:r>
            <a:r>
              <a:rPr lang="zh-TW" altLang="zh-TW" dirty="0">
                <a:solidFill>
                  <a:srgbClr val="7030A0"/>
                </a:solidFill>
                <a:latin typeface="Microsoft YaHei" panose="020B0503020204020204" pitchFamily="34" charset="-122"/>
                <a:ea typeface="Microsoft YaHei" panose="020B0503020204020204" pitchFamily="34" charset="-122"/>
              </a:rPr>
              <a:t>，</a:t>
            </a:r>
            <a:r>
              <a:rPr lang="zh-CN" altLang="en-US" dirty="0">
                <a:solidFill>
                  <a:srgbClr val="7030A0"/>
                </a:solidFill>
                <a:latin typeface="Microsoft YaHei" panose="020B0503020204020204" pitchFamily="34" charset="-122"/>
                <a:ea typeface="Microsoft YaHei" panose="020B0503020204020204" pitchFamily="34" charset="-122"/>
              </a:rPr>
              <a:t>從而減少付款爭議、</a:t>
            </a:r>
            <a:r>
              <a:rPr lang="zh-CN" altLang="en-US" dirty="0">
                <a:solidFill>
                  <a:srgbClr val="7030A0"/>
                </a:solidFill>
                <a:highlight>
                  <a:srgbClr val="FFFF00"/>
                </a:highlight>
                <a:latin typeface="Microsoft YaHei" panose="020B0503020204020204" pitchFamily="34" charset="-122"/>
                <a:ea typeface="Microsoft YaHei" panose="020B0503020204020204" pitchFamily="34" charset="-122"/>
              </a:rPr>
              <a:t>加快付款流程</a:t>
            </a:r>
            <a:r>
              <a:rPr lang="zh-CN" altLang="en-US" dirty="0">
                <a:solidFill>
                  <a:srgbClr val="7030A0"/>
                </a:solidFill>
                <a:latin typeface="Microsoft YaHei" panose="020B0503020204020204" pitchFamily="34" charset="-122"/>
                <a:ea typeface="Microsoft YaHei" panose="020B0503020204020204" pitchFamily="34" charset="-122"/>
              </a:rPr>
              <a:t>並提高整體透明度。</a:t>
            </a:r>
            <a:endParaRPr lang="en-US" altLang="zh-CN" dirty="0">
              <a:solidFill>
                <a:srgbClr val="7030A0"/>
              </a:solidFill>
              <a:latin typeface="Microsoft YaHei" panose="020B0503020204020204" pitchFamily="34" charset="-122"/>
              <a:ea typeface="Microsoft YaHei" panose="020B0503020204020204" pitchFamily="34" charset="-122"/>
            </a:endParaRPr>
          </a:p>
          <a:p>
            <a:endParaRPr lang="en-US" altLang="zh-TW" dirty="0">
              <a:solidFill>
                <a:srgbClr val="7030A0"/>
              </a:solidFill>
              <a:latin typeface="Microsoft YaHei" panose="020B0503020204020204" pitchFamily="34" charset="-122"/>
              <a:ea typeface="Microsoft YaHei" panose="020B0503020204020204" pitchFamily="34" charset="-122"/>
            </a:endParaRPr>
          </a:p>
          <a:p>
            <a:pPr eaLnBrk="1" hangingPunct="1">
              <a:buFontTx/>
              <a:buNone/>
            </a:pPr>
            <a:r>
              <a:rPr lang="en-US" altLang="zh-TW" sz="1600" dirty="0" err="1">
                <a:latin typeface="Microsoft YaHei" panose="020B0503020204020204" pitchFamily="34" charset="-122"/>
                <a:ea typeface="Microsoft YaHei" panose="020B0503020204020204" pitchFamily="34" charset="-122"/>
              </a:rPr>
              <a:t>Vitasek</a:t>
            </a:r>
            <a:r>
              <a:rPr lang="en-US" altLang="zh-TW" sz="1600" dirty="0">
                <a:latin typeface="Microsoft YaHei" panose="020B0503020204020204" pitchFamily="34" charset="-122"/>
                <a:ea typeface="Microsoft YaHei" panose="020B0503020204020204" pitchFamily="34" charset="-122"/>
              </a:rPr>
              <a:t>, K., Bayliss, J., Owen, L., &amp; Srivastava, N. (2022). How Walmart Canada uses blockchain to solve supply-chain challenges.</a:t>
            </a:r>
          </a:p>
        </p:txBody>
      </p:sp>
    </p:spTree>
    <p:extLst>
      <p:ext uri="{BB962C8B-B14F-4D97-AF65-F5344CB8AC3E}">
        <p14:creationId xmlns:p14="http://schemas.microsoft.com/office/powerpoint/2010/main" val="3239024530"/>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25FEA808-219B-4992-A034-D3371E5F95C7}"/>
              </a:ext>
            </a:extLst>
          </p:cNvPr>
          <p:cNvSpPr>
            <a:spLocks noGrp="1" noChangeArrowheads="1"/>
          </p:cNvSpPr>
          <p:nvPr>
            <p:ph type="title"/>
          </p:nvPr>
        </p:nvSpPr>
        <p:spPr>
          <a:xfrm>
            <a:off x="0" y="0"/>
            <a:ext cx="12085163" cy="697584"/>
          </a:xfrm>
          <a:solidFill>
            <a:srgbClr val="08045C"/>
          </a:solidFill>
        </p:spPr>
        <p:txBody>
          <a:bodyPr>
            <a:normAutofit/>
          </a:bodyPr>
          <a:lstStyle/>
          <a:p>
            <a:r>
              <a:rPr lang="zh-TW" altLang="en-US" sz="2800" dirty="0">
                <a:solidFill>
                  <a:schemeClr val="bg1"/>
                </a:solidFill>
                <a:ea typeface="新細明體" panose="02020500000000000000" pitchFamily="18" charset="-120"/>
              </a:rPr>
              <a:t>        </a:t>
            </a:r>
            <a:r>
              <a:rPr lang="zh-TW" altLang="en-US" sz="2400" dirty="0">
                <a:solidFill>
                  <a:schemeClr val="bg1"/>
                </a:solidFill>
                <a:ea typeface="新細明體" panose="02020500000000000000" pitchFamily="18" charset="-120"/>
              </a:rPr>
              <a:t>電子商務的特性 </a:t>
            </a:r>
            <a:r>
              <a:rPr lang="en-US" altLang="zh-TW" sz="2400" dirty="0">
                <a:solidFill>
                  <a:schemeClr val="bg1"/>
                </a:solidFill>
                <a:ea typeface="新細明體" panose="02020500000000000000" pitchFamily="18" charset="-120"/>
              </a:rPr>
              <a:t>:</a:t>
            </a:r>
            <a:r>
              <a:rPr lang="zh-TW" altLang="en-US" sz="24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Global reach (</a:t>
            </a:r>
            <a:r>
              <a:rPr lang="zh-TW" altLang="en-US" sz="2400" dirty="0">
                <a:solidFill>
                  <a:schemeClr val="bg1"/>
                </a:solidFill>
                <a:ea typeface="新細明體" panose="02020500000000000000" pitchFamily="18" charset="-120"/>
              </a:rPr>
              <a:t>全球可及性</a:t>
            </a:r>
            <a:r>
              <a:rPr lang="en-US" altLang="zh-TW" sz="2400" dirty="0">
                <a:solidFill>
                  <a:schemeClr val="bg1"/>
                </a:solidFill>
                <a:ea typeface="新細明體" panose="02020500000000000000" pitchFamily="18" charset="-120"/>
              </a:rPr>
              <a:t>)</a:t>
            </a:r>
            <a:endParaRPr lang="en-US" altLang="zh-TW" sz="2800" dirty="0">
              <a:solidFill>
                <a:schemeClr val="bg1"/>
              </a:solidFill>
              <a:ea typeface="新細明體" panose="02020500000000000000" pitchFamily="18" charset="-120"/>
            </a:endParaRPr>
          </a:p>
        </p:txBody>
      </p:sp>
      <p:sp>
        <p:nvSpPr>
          <p:cNvPr id="82947" name="Rectangle 3">
            <a:extLst>
              <a:ext uri="{FF2B5EF4-FFF2-40B4-BE49-F238E27FC236}">
                <a16:creationId xmlns:a16="http://schemas.microsoft.com/office/drawing/2014/main" id="{BC2B2885-4B88-4500-95ED-B6A93C83D5D3}"/>
              </a:ext>
            </a:extLst>
          </p:cNvPr>
          <p:cNvSpPr>
            <a:spLocks noGrp="1" noChangeArrowheads="1"/>
          </p:cNvSpPr>
          <p:nvPr>
            <p:ph idx="1"/>
          </p:nvPr>
        </p:nvSpPr>
        <p:spPr>
          <a:xfrm>
            <a:off x="347896" y="1038420"/>
            <a:ext cx="11496208" cy="5315246"/>
          </a:xfrm>
        </p:spPr>
        <p:txBody>
          <a:bodyPr>
            <a:normAutofit fontScale="85000" lnSpcReduction="10000"/>
          </a:bodyPr>
          <a:lstStyle/>
          <a:p>
            <a:pPr eaLnBrk="1" hangingPunct="1">
              <a:buFont typeface="Wingdings" panose="05000000000000000000" pitchFamily="2" charset="2"/>
              <a:buNone/>
              <a:defRPr/>
            </a:pPr>
            <a:r>
              <a:rPr lang="en-US" altLang="zh-TW" sz="2400" b="1" dirty="0">
                <a:solidFill>
                  <a:srgbClr val="003399"/>
                </a:solidFill>
                <a:highlight>
                  <a:srgbClr val="FFFF00"/>
                </a:highlight>
                <a:ea typeface="新細明體" panose="02020500000000000000" pitchFamily="18" charset="-120"/>
              </a:rPr>
              <a:t>2. </a:t>
            </a:r>
            <a:r>
              <a:rPr lang="en-US" altLang="zh-TW" sz="2400" b="1" dirty="0">
                <a:solidFill>
                  <a:srgbClr val="003399"/>
                </a:solidFill>
                <a:ea typeface="新細明體" panose="02020500000000000000" pitchFamily="18" charset="-120"/>
              </a:rPr>
              <a:t>Global reach </a:t>
            </a:r>
            <a:r>
              <a:rPr lang="en-US" altLang="zh-TW" sz="1800" b="1" dirty="0">
                <a:solidFill>
                  <a:srgbClr val="003399"/>
                </a:solidFill>
                <a:ea typeface="新細明體" panose="02020500000000000000" pitchFamily="18" charset="-120"/>
              </a:rPr>
              <a:t>(</a:t>
            </a:r>
            <a:r>
              <a:rPr lang="zh-TW" altLang="en-US" sz="2000" b="1" dirty="0">
                <a:solidFill>
                  <a:srgbClr val="003399"/>
                </a:solidFill>
                <a:highlight>
                  <a:srgbClr val="00FF00"/>
                </a:highlight>
                <a:latin typeface="華康中黑體" pitchFamily="49" charset="-120"/>
                <a:ea typeface="華康中黑體" pitchFamily="49" charset="-120"/>
              </a:rPr>
              <a:t>全球</a:t>
            </a:r>
            <a:r>
              <a:rPr lang="zh-TW" altLang="en-US" sz="2000" b="1" dirty="0">
                <a:solidFill>
                  <a:srgbClr val="003399"/>
                </a:solidFill>
                <a:latin typeface="華康中黑體" pitchFamily="49" charset="-120"/>
                <a:ea typeface="華康中黑體" pitchFamily="49" charset="-120"/>
              </a:rPr>
              <a:t>可及性</a:t>
            </a:r>
            <a:r>
              <a:rPr lang="en-US" altLang="zh-TW" sz="2000" b="1" dirty="0">
                <a:solidFill>
                  <a:srgbClr val="003399"/>
                </a:solidFill>
                <a:latin typeface="華康中黑體" pitchFamily="49" charset="-120"/>
                <a:ea typeface="華康中黑體" pitchFamily="49" charset="-120"/>
              </a:rPr>
              <a:t>)</a:t>
            </a:r>
          </a:p>
          <a:p>
            <a:pPr eaLnBrk="1" hangingPunct="1">
              <a:buFont typeface="Wingdings" panose="05000000000000000000" pitchFamily="2" charset="2"/>
              <a:buNone/>
              <a:defRPr/>
            </a:pPr>
            <a:endParaRPr lang="en-US" altLang="zh-TW" sz="2000" b="1" dirty="0">
              <a:solidFill>
                <a:srgbClr val="003399"/>
              </a:solidFill>
              <a:latin typeface="華康中黑體" pitchFamily="49" charset="-120"/>
              <a:ea typeface="華康中黑體" pitchFamily="49" charset="-120"/>
            </a:endParaRPr>
          </a:p>
          <a:p>
            <a:pPr eaLnBrk="1" hangingPunct="1">
              <a:buFont typeface="Wingdings" panose="05000000000000000000" pitchFamily="2" charset="2"/>
              <a:buNone/>
              <a:defRPr/>
            </a:pPr>
            <a:r>
              <a:rPr lang="zh-TW" altLang="en-US" sz="2000" dirty="0">
                <a:solidFill>
                  <a:srgbClr val="003399"/>
                </a:solidFill>
              </a:rPr>
              <a:t>             </a:t>
            </a:r>
            <a:r>
              <a:rPr lang="zh-TW" altLang="en-US" sz="2100" dirty="0">
                <a:solidFill>
                  <a:srgbClr val="003399"/>
                </a:solidFill>
                <a:highlight>
                  <a:srgbClr val="FFFF00"/>
                </a:highlight>
              </a:rPr>
              <a:t>網路可讓企業連接到全球各地</a:t>
            </a:r>
            <a:r>
              <a:rPr lang="zh-TW" altLang="en-US" sz="2100" dirty="0">
                <a:solidFill>
                  <a:srgbClr val="003399"/>
                </a:solidFill>
              </a:rPr>
              <a:t>，藉此與任一個消費者或是企業進行商務行為</a:t>
            </a:r>
            <a:r>
              <a:rPr lang="zh-TW" altLang="zh-TW" sz="2100" b="1" dirty="0">
                <a:ea typeface="新細明體" panose="02020500000000000000" pitchFamily="18" charset="-120"/>
              </a:rPr>
              <a:t>。</a:t>
            </a:r>
            <a:r>
              <a:rPr lang="en-US" altLang="zh-TW" sz="2100" b="1" dirty="0">
                <a:solidFill>
                  <a:srgbClr val="FF0000"/>
                </a:solidFill>
                <a:highlight>
                  <a:srgbClr val="FFFF00"/>
                </a:highlight>
                <a:ea typeface="新細明體" panose="02020500000000000000" pitchFamily="18" charset="-120"/>
              </a:rPr>
              <a:t> </a:t>
            </a:r>
            <a:r>
              <a:rPr lang="en-US" altLang="zh-TW" sz="1900" b="1" dirty="0">
                <a:solidFill>
                  <a:srgbClr val="003399"/>
                </a:solidFill>
                <a:highlight>
                  <a:srgbClr val="FFFF00"/>
                </a:highlight>
                <a:ea typeface="新細明體" panose="02020500000000000000" pitchFamily="18" charset="-120"/>
              </a:rPr>
              <a:t>The total number of users </a:t>
            </a:r>
            <a:r>
              <a:rPr lang="en-US" altLang="zh-TW" sz="1900" dirty="0">
                <a:solidFill>
                  <a:srgbClr val="003399"/>
                </a:solidFill>
                <a:highlight>
                  <a:srgbClr val="FFFF00"/>
                </a:highlight>
                <a:ea typeface="新細明體" panose="02020500000000000000" pitchFamily="18" charset="-120"/>
              </a:rPr>
              <a:t>or </a:t>
            </a:r>
          </a:p>
          <a:p>
            <a:pPr eaLnBrk="1" hangingPunct="1">
              <a:buFont typeface="Wingdings" panose="05000000000000000000" pitchFamily="2" charset="2"/>
              <a:buNone/>
              <a:defRPr/>
            </a:pPr>
            <a:r>
              <a:rPr lang="en-US" altLang="zh-TW" sz="1900" b="1" dirty="0">
                <a:solidFill>
                  <a:srgbClr val="003399"/>
                </a:solidFill>
                <a:highlight>
                  <a:srgbClr val="FFFF00"/>
                </a:highlight>
                <a:ea typeface="新細明體" panose="02020500000000000000" pitchFamily="18" charset="-120"/>
              </a:rPr>
              <a:t>customers</a:t>
            </a:r>
            <a:r>
              <a:rPr lang="en-US" altLang="zh-TW" sz="1900" dirty="0">
                <a:solidFill>
                  <a:srgbClr val="003399"/>
                </a:solidFill>
                <a:highlight>
                  <a:srgbClr val="FFFF00"/>
                </a:highlight>
                <a:ea typeface="新細明體" panose="02020500000000000000" pitchFamily="18" charset="-120"/>
              </a:rPr>
              <a:t> </a:t>
            </a:r>
            <a:r>
              <a:rPr lang="en-US" altLang="zh-TW" sz="1900" dirty="0">
                <a:solidFill>
                  <a:srgbClr val="003399"/>
                </a:solidFill>
                <a:ea typeface="新細明體" panose="02020500000000000000" pitchFamily="18" charset="-120"/>
              </a:rPr>
              <a:t>an e-commerce business can obtain in a measure of its reach.  </a:t>
            </a:r>
            <a:r>
              <a:rPr lang="en-US" altLang="zh-TW" sz="1900" b="1" dirty="0">
                <a:solidFill>
                  <a:srgbClr val="003399"/>
                </a:solidFill>
                <a:ea typeface="新細明體" panose="02020500000000000000" pitchFamily="18" charset="-120"/>
              </a:rPr>
              <a:t>(</a:t>
            </a:r>
            <a:r>
              <a:rPr lang="zh-TW" altLang="en-US" sz="1900" b="1" dirty="0">
                <a:solidFill>
                  <a:srgbClr val="003399"/>
                </a:solidFill>
                <a:ea typeface="新細明體" panose="02020500000000000000" pitchFamily="18" charset="-120"/>
              </a:rPr>
              <a:t>電子商務企業</a:t>
            </a:r>
            <a:r>
              <a:rPr lang="zh-TW" altLang="en-US" sz="1900" b="1" dirty="0">
                <a:solidFill>
                  <a:srgbClr val="003399"/>
                </a:solidFill>
                <a:highlight>
                  <a:srgbClr val="FFFF00"/>
                </a:highlight>
                <a:ea typeface="新細明體" panose="02020500000000000000" pitchFamily="18" charset="-120"/>
              </a:rPr>
              <a:t>可以獲得使用者或消費者總數</a:t>
            </a:r>
            <a:r>
              <a:rPr lang="zh-TW" altLang="en-US" sz="1900" b="1" dirty="0">
                <a:solidFill>
                  <a:srgbClr val="003399"/>
                </a:solidFill>
                <a:ea typeface="新細明體" panose="02020500000000000000" pitchFamily="18" charset="-120"/>
              </a:rPr>
              <a:t> </a:t>
            </a:r>
            <a:r>
              <a:rPr lang="en-US" altLang="zh-TW" sz="1900" b="1" dirty="0">
                <a:solidFill>
                  <a:srgbClr val="003399"/>
                </a:solidFill>
                <a:ea typeface="新細明體" panose="02020500000000000000" pitchFamily="18" charset="-120"/>
              </a:rPr>
              <a:t>,</a:t>
            </a:r>
            <a:r>
              <a:rPr lang="zh-TW" altLang="en-US" sz="1900" b="1" dirty="0">
                <a:solidFill>
                  <a:srgbClr val="003399"/>
                </a:solidFill>
                <a:ea typeface="新細明體" panose="02020500000000000000" pitchFamily="18" charset="-120"/>
              </a:rPr>
              <a:t>是以可及性來</a:t>
            </a:r>
            <a:endParaRPr lang="en-US" altLang="zh-TW" sz="1900" b="1" dirty="0">
              <a:solidFill>
                <a:srgbClr val="003399"/>
              </a:solidFill>
              <a:ea typeface="新細明體" panose="02020500000000000000" pitchFamily="18" charset="-120"/>
            </a:endParaRPr>
          </a:p>
          <a:p>
            <a:pPr>
              <a:buNone/>
              <a:defRPr/>
            </a:pPr>
            <a:r>
              <a:rPr lang="zh-TW" altLang="en-US" sz="1900" b="1" dirty="0">
                <a:solidFill>
                  <a:srgbClr val="003399"/>
                </a:solidFill>
                <a:ea typeface="新細明體" panose="02020500000000000000" pitchFamily="18" charset="-120"/>
              </a:rPr>
              <a:t>衡量</a:t>
            </a:r>
            <a:r>
              <a:rPr lang="en-US" altLang="zh-TW" sz="1900" b="1" dirty="0">
                <a:solidFill>
                  <a:srgbClr val="003399"/>
                </a:solidFill>
                <a:ea typeface="新細明體" panose="02020500000000000000" pitchFamily="18" charset="-120"/>
              </a:rPr>
              <a:t>)</a:t>
            </a:r>
            <a:r>
              <a:rPr lang="zh-TW" altLang="en-US" sz="1900" b="1" dirty="0">
                <a:solidFill>
                  <a:srgbClr val="003399"/>
                </a:solidFill>
                <a:ea typeface="新細明體" panose="02020500000000000000" pitchFamily="18" charset="-120"/>
              </a:rPr>
              <a:t> </a:t>
            </a:r>
            <a:r>
              <a:rPr lang="zh-TW" altLang="zh-TW" sz="1900" b="1" dirty="0">
                <a:solidFill>
                  <a:srgbClr val="003399"/>
                </a:solidFill>
                <a:ea typeface="新細明體" panose="02020500000000000000" pitchFamily="18" charset="-120"/>
              </a:rPr>
              <a:t>，</a:t>
            </a:r>
            <a:r>
              <a:rPr lang="en-US" altLang="zh-TW" sz="1900" b="1" dirty="0">
                <a:solidFill>
                  <a:srgbClr val="003399"/>
                </a:solidFill>
                <a:ea typeface="新細明體" panose="02020500000000000000" pitchFamily="18" charset="-120"/>
              </a:rPr>
              <a:t>vs. </a:t>
            </a:r>
            <a:r>
              <a:rPr lang="zh-TW" altLang="en-US" sz="1900" b="1" dirty="0">
                <a:solidFill>
                  <a:srgbClr val="003399"/>
                </a:solidFill>
                <a:highlight>
                  <a:srgbClr val="00FF00"/>
                </a:highlight>
                <a:ea typeface="新細明體" panose="02020500000000000000" pitchFamily="18" charset="-120"/>
              </a:rPr>
              <a:t>傳統商務是地方性與區域性的</a:t>
            </a:r>
            <a:r>
              <a:rPr lang="en-US" altLang="zh-TW" sz="1900" b="1" dirty="0">
                <a:solidFill>
                  <a:srgbClr val="003399"/>
                </a:solidFill>
                <a:highlight>
                  <a:srgbClr val="00FF00"/>
                </a:highlight>
                <a:ea typeface="新細明體" panose="02020500000000000000" pitchFamily="18" charset="-120"/>
              </a:rPr>
              <a:t> </a:t>
            </a:r>
            <a:r>
              <a:rPr lang="zh-TW" altLang="zh-TW" sz="1800" b="1" dirty="0">
                <a:solidFill>
                  <a:srgbClr val="003399"/>
                </a:solidFill>
                <a:highlight>
                  <a:srgbClr val="00FF00"/>
                </a:highlight>
                <a:ea typeface="新細明體" panose="02020500000000000000" pitchFamily="18" charset="-120"/>
              </a:rPr>
              <a:t>。</a:t>
            </a:r>
            <a:r>
              <a:rPr lang="zh-TW" altLang="en-US" sz="2100" dirty="0">
                <a:solidFill>
                  <a:srgbClr val="003399"/>
                </a:solidFill>
              </a:rPr>
              <a:t>然而實際的</a:t>
            </a:r>
            <a:r>
              <a:rPr lang="zh-TW" altLang="en-US" sz="2100" dirty="0">
                <a:solidFill>
                  <a:srgbClr val="003399"/>
                </a:solidFill>
                <a:highlight>
                  <a:srgbClr val="FFFF00"/>
                </a:highlight>
              </a:rPr>
              <a:t>可及程度</a:t>
            </a:r>
            <a:r>
              <a:rPr lang="zh-TW" altLang="en-US" sz="2100" dirty="0">
                <a:solidFill>
                  <a:srgbClr val="003399"/>
                </a:solidFill>
              </a:rPr>
              <a:t>仍受限於區域網路、物流與</a:t>
            </a:r>
            <a:r>
              <a:rPr lang="zh-TW" altLang="en-US" sz="2100" dirty="0">
                <a:solidFill>
                  <a:srgbClr val="003399"/>
                </a:solidFill>
                <a:highlight>
                  <a:srgbClr val="FFFF00"/>
                </a:highlight>
              </a:rPr>
              <a:t>法律制度</a:t>
            </a:r>
            <a:r>
              <a:rPr lang="zh-TW" altLang="en-US" sz="2100" dirty="0">
                <a:solidFill>
                  <a:srgbClr val="003399"/>
                </a:solidFill>
              </a:rPr>
              <a:t>的不平衡發展。</a:t>
            </a:r>
            <a:endParaRPr lang="en-US" altLang="zh-TW" sz="2100" dirty="0">
              <a:solidFill>
                <a:srgbClr val="003399"/>
              </a:solidFill>
            </a:endParaRPr>
          </a:p>
          <a:p>
            <a:pPr eaLnBrk="1" hangingPunct="1">
              <a:buFont typeface="Wingdings" panose="05000000000000000000" pitchFamily="2" charset="2"/>
              <a:buNone/>
              <a:defRPr/>
            </a:pPr>
            <a:endParaRPr lang="en-US" altLang="zh-TW" sz="20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en-US" altLang="zh-TW" sz="2100" b="1" dirty="0">
                <a:solidFill>
                  <a:srgbClr val="003399"/>
                </a:solidFill>
                <a:ea typeface="新細明體" panose="02020500000000000000" pitchFamily="18" charset="-120"/>
              </a:rPr>
              <a:t>(0603.16) </a:t>
            </a:r>
            <a:r>
              <a:rPr lang="zh-TW" altLang="zh-TW" sz="1900" b="1" dirty="0">
                <a:solidFill>
                  <a:srgbClr val="003399"/>
                </a:solidFill>
                <a:ea typeface="新細明體" panose="02020500000000000000" pitchFamily="18" charset="-120"/>
              </a:rPr>
              <a:t>太空</a:t>
            </a:r>
            <a:r>
              <a:rPr lang="zh-TW" altLang="zh-TW" sz="1900" b="1" dirty="0">
                <a:solidFill>
                  <a:srgbClr val="003399"/>
                </a:solidFill>
                <a:highlight>
                  <a:srgbClr val="00FF00"/>
                </a:highlight>
                <a:ea typeface="新細明體" panose="02020500000000000000" pitchFamily="18" charset="-120"/>
              </a:rPr>
              <a:t>直播</a:t>
            </a:r>
            <a:r>
              <a:rPr lang="zh-TW" altLang="zh-TW" sz="1900" b="1" dirty="0">
                <a:solidFill>
                  <a:srgbClr val="003399"/>
                </a:solidFill>
                <a:ea typeface="新細明體" panose="02020500000000000000" pitchFamily="18" charset="-120"/>
              </a:rPr>
              <a:t>！祖克柏</a:t>
            </a:r>
            <a:r>
              <a:rPr lang="en-US" altLang="zh-TW" sz="1900" b="1" dirty="0">
                <a:solidFill>
                  <a:srgbClr val="003399"/>
                </a:solidFill>
                <a:ea typeface="新細明體" panose="02020500000000000000" pitchFamily="18" charset="-120"/>
              </a:rPr>
              <a:t>FB </a:t>
            </a:r>
            <a:r>
              <a:rPr lang="zh-TW" altLang="zh-TW" sz="1900" b="1" dirty="0">
                <a:solidFill>
                  <a:srgbClr val="003399"/>
                </a:solidFill>
                <a:ea typeface="新細明體" panose="02020500000000000000" pitchFamily="18" charset="-120"/>
              </a:rPr>
              <a:t>麥克風會飄</a:t>
            </a:r>
            <a:r>
              <a:rPr lang="en-US" altLang="zh-TW" sz="1900" b="1" dirty="0">
                <a:solidFill>
                  <a:srgbClr val="003399"/>
                </a:solidFill>
                <a:ea typeface="新細明體" panose="02020500000000000000" pitchFamily="18" charset="-120"/>
              </a:rPr>
              <a:t>  ?  Zuckerberg uses </a:t>
            </a:r>
            <a:r>
              <a:rPr lang="en-US" altLang="zh-TW" sz="1900" b="1" dirty="0">
                <a:solidFill>
                  <a:srgbClr val="003399"/>
                </a:solidFill>
                <a:highlight>
                  <a:srgbClr val="FFFF00"/>
                </a:highlight>
                <a:ea typeface="新細明體" panose="02020500000000000000" pitchFamily="18" charset="-120"/>
              </a:rPr>
              <a:t>FB Live</a:t>
            </a:r>
            <a:r>
              <a:rPr lang="en-US" altLang="zh-TW" sz="1900" b="1" dirty="0">
                <a:solidFill>
                  <a:srgbClr val="003399"/>
                </a:solidFill>
                <a:ea typeface="新細明體" panose="02020500000000000000" pitchFamily="18" charset="-120"/>
              </a:rPr>
              <a:t>, </a:t>
            </a:r>
            <a:r>
              <a:rPr lang="en-US" altLang="zh-TW" sz="1900" b="1" dirty="0">
                <a:solidFill>
                  <a:srgbClr val="003399"/>
                </a:solidFill>
                <a:highlight>
                  <a:srgbClr val="FFFF00"/>
                </a:highlight>
                <a:ea typeface="新細明體" panose="02020500000000000000" pitchFamily="18" charset="-120"/>
              </a:rPr>
              <a:t>chats</a:t>
            </a:r>
            <a:r>
              <a:rPr lang="en-US" altLang="zh-TW" sz="1900" b="1" dirty="0">
                <a:solidFill>
                  <a:srgbClr val="003399"/>
                </a:solidFill>
                <a:ea typeface="新細明體" panose="02020500000000000000" pitchFamily="18" charset="-120"/>
              </a:rPr>
              <a:t> with astronauts in space </a:t>
            </a:r>
          </a:p>
          <a:p>
            <a:pPr eaLnBrk="1" hangingPunct="1">
              <a:buFont typeface="Wingdings" panose="05000000000000000000" pitchFamily="2" charset="2"/>
              <a:buNone/>
              <a:defRPr/>
            </a:pPr>
            <a:endParaRPr lang="en-US" altLang="zh-TW" sz="18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zh-TW" altLang="en-US" sz="1800" b="1" dirty="0">
                <a:solidFill>
                  <a:srgbClr val="003399"/>
                </a:solidFill>
                <a:ea typeface="新細明體" panose="02020500000000000000" pitchFamily="18" charset="-120"/>
              </a:rPr>
              <a:t>              </a:t>
            </a:r>
            <a:r>
              <a:rPr lang="zh-TW" altLang="zh-TW" sz="1800" b="1" dirty="0">
                <a:solidFill>
                  <a:srgbClr val="003399"/>
                </a:solidFill>
                <a:ea typeface="新細明體" panose="02020500000000000000" pitchFamily="18" charset="-120"/>
              </a:rPr>
              <a:t>社群網站臉書的執行長祖克柏</a:t>
            </a:r>
            <a:r>
              <a:rPr lang="en-US" altLang="zh-TW" sz="1800" b="1" dirty="0">
                <a:solidFill>
                  <a:srgbClr val="003399"/>
                </a:solidFill>
                <a:ea typeface="新細明體" panose="02020500000000000000" pitchFamily="18" charset="-120"/>
              </a:rPr>
              <a:t>(Zuckerberg)</a:t>
            </a:r>
            <a:r>
              <a:rPr lang="zh-TW" altLang="zh-TW" sz="1800" b="1" dirty="0">
                <a:solidFill>
                  <a:srgbClr val="003399"/>
                </a:solidFill>
                <a:ea typeface="新細明體" panose="02020500000000000000" pitchFamily="18" charset="-120"/>
              </a:rPr>
              <a:t> ，近來大力宣傳臉書</a:t>
            </a:r>
            <a:r>
              <a:rPr lang="zh-TW" altLang="zh-TW" sz="1800" b="1" dirty="0">
                <a:solidFill>
                  <a:srgbClr val="003399"/>
                </a:solidFill>
                <a:highlight>
                  <a:srgbClr val="FFFF00"/>
                </a:highlight>
                <a:ea typeface="新細明體" panose="02020500000000000000" pitchFamily="18" charset="-120"/>
              </a:rPr>
              <a:t>直播</a:t>
            </a:r>
            <a:r>
              <a:rPr lang="zh-TW" altLang="zh-TW" sz="1800" b="1" dirty="0">
                <a:solidFill>
                  <a:srgbClr val="003399"/>
                </a:solidFill>
                <a:ea typeface="新細明體" panose="02020500000000000000" pitchFamily="18" charset="-120"/>
              </a:rPr>
              <a:t>功能，他在台灣時間</a:t>
            </a:r>
            <a:r>
              <a:rPr lang="en-US" altLang="zh-TW" sz="1800" b="1" dirty="0">
                <a:solidFill>
                  <a:srgbClr val="003399"/>
                </a:solidFill>
                <a:ea typeface="新細明體" panose="02020500000000000000" pitchFamily="18" charset="-120"/>
              </a:rPr>
              <a:t> 06.02.2016 </a:t>
            </a:r>
            <a:r>
              <a:rPr lang="zh-TW" altLang="zh-TW" sz="1800" b="1" dirty="0">
                <a:solidFill>
                  <a:srgbClr val="003399"/>
                </a:solidFill>
                <a:ea typeface="新細明體" panose="02020500000000000000" pitchFamily="18" charset="-120"/>
              </a:rPr>
              <a:t>凌晨和國際太空站的三位太</a:t>
            </a:r>
            <a:endParaRPr lang="en-US" altLang="zh-TW" sz="18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zh-TW" altLang="zh-TW" sz="1800" b="1" dirty="0">
                <a:solidFill>
                  <a:srgbClr val="003399"/>
                </a:solidFill>
                <a:ea typeface="新細明體" panose="02020500000000000000" pitchFamily="18" charset="-120"/>
              </a:rPr>
              <a:t>空人</a:t>
            </a:r>
            <a:r>
              <a:rPr lang="zh-TW" altLang="zh-TW" sz="1800" b="1" dirty="0">
                <a:solidFill>
                  <a:srgbClr val="003399"/>
                </a:solidFill>
                <a:highlight>
                  <a:srgbClr val="FFFF00"/>
                </a:highlight>
                <a:ea typeface="新細明體" panose="02020500000000000000" pitchFamily="18" charset="-120"/>
              </a:rPr>
              <a:t>連線直播</a:t>
            </a:r>
            <a:r>
              <a:rPr lang="en-US" altLang="zh-TW" sz="1800" b="1" dirty="0">
                <a:solidFill>
                  <a:srgbClr val="003399"/>
                </a:solidFill>
                <a:highlight>
                  <a:srgbClr val="FFFF00"/>
                </a:highlight>
                <a:ea typeface="新細明體" panose="02020500000000000000" pitchFamily="18" charset="-120"/>
              </a:rPr>
              <a:t>(live-streamed chat)</a:t>
            </a:r>
            <a:r>
              <a:rPr lang="zh-TW" altLang="zh-TW" sz="1800" b="1" dirty="0">
                <a:solidFill>
                  <a:srgbClr val="003399"/>
                </a:solidFill>
                <a:ea typeface="新細明體" panose="02020500000000000000" pitchFamily="18" charset="-120"/>
              </a:rPr>
              <a:t>，號稱是</a:t>
            </a:r>
            <a:r>
              <a:rPr lang="zh-TW" altLang="zh-TW" sz="1800" b="1" dirty="0">
                <a:solidFill>
                  <a:srgbClr val="003399"/>
                </a:solidFill>
                <a:highlight>
                  <a:srgbClr val="FFFF00"/>
                </a:highlight>
                <a:ea typeface="新細明體" panose="02020500000000000000" pitchFamily="18" charset="-120"/>
              </a:rPr>
              <a:t>臉書首次太空直播</a:t>
            </a:r>
            <a:r>
              <a:rPr lang="zh-TW" altLang="zh-TW" sz="1800" b="1" dirty="0">
                <a:solidFill>
                  <a:srgbClr val="003399"/>
                </a:solidFill>
                <a:ea typeface="新細明體" panose="02020500000000000000" pitchFamily="18" charset="-120"/>
              </a:rPr>
              <a:t>，其中</a:t>
            </a:r>
            <a:r>
              <a:rPr lang="zh-TW" altLang="zh-TW" sz="1800" b="1" dirty="0">
                <a:solidFill>
                  <a:srgbClr val="003399"/>
                </a:solidFill>
                <a:highlight>
                  <a:srgbClr val="FFFF00"/>
                </a:highlight>
                <a:ea typeface="新細明體" panose="02020500000000000000" pitchFamily="18" charset="-120"/>
              </a:rPr>
              <a:t>最大噱頭</a:t>
            </a:r>
            <a:r>
              <a:rPr lang="zh-TW" altLang="zh-TW" sz="1800" b="1" dirty="0">
                <a:solidFill>
                  <a:srgbClr val="003399"/>
                </a:solidFill>
                <a:ea typeface="新細明體" panose="02020500000000000000" pitchFamily="18" charset="-120"/>
              </a:rPr>
              <a:t>是請太空人</a:t>
            </a:r>
            <a:r>
              <a:rPr lang="zh-TW" altLang="zh-TW" sz="1800" b="1" dirty="0">
                <a:solidFill>
                  <a:srgbClr val="003399"/>
                </a:solidFill>
                <a:highlight>
                  <a:srgbClr val="FFFF00"/>
                </a:highlight>
                <a:ea typeface="新細明體" panose="02020500000000000000" pitchFamily="18" charset="-120"/>
              </a:rPr>
              <a:t>表演無重力狀態後空翻</a:t>
            </a:r>
            <a:r>
              <a:rPr lang="zh-TW" altLang="zh-TW" sz="18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eaLnBrk="1" hangingPunct="1">
              <a:buFont typeface="Wingdings" panose="05000000000000000000" pitchFamily="2" charset="2"/>
              <a:buNone/>
              <a:defRPr/>
            </a:pPr>
            <a:endParaRPr lang="en-US" altLang="zh-TW" sz="1800" b="1" dirty="0">
              <a:solidFill>
                <a:srgbClr val="003399"/>
              </a:solidFill>
              <a:ea typeface="新細明體" panose="02020500000000000000" pitchFamily="18" charset="-120"/>
            </a:endParaRPr>
          </a:p>
          <a:p>
            <a:pPr marL="0" indent="0">
              <a:buNone/>
            </a:pPr>
            <a:r>
              <a:rPr lang="zh-TW" altLang="en-US"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900" b="1" kern="100" dirty="0">
                <a:effectLst/>
                <a:latin typeface="Calibri" panose="020F0502020204030204" pitchFamily="34" charset="0"/>
                <a:ea typeface="新細明體" panose="02020500000000000000" pitchFamily="18" charset="-120"/>
                <a:cs typeface="Times New Roman" panose="02020603050405020304" pitchFamily="18" charset="0"/>
              </a:rPr>
              <a:t>這次直播通過</a:t>
            </a:r>
            <a:r>
              <a:rPr lang="zh-TW" altLang="en-US" sz="19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900" b="1" kern="100" dirty="0">
                <a:effectLst/>
                <a:latin typeface="Calibri" panose="020F0502020204030204" pitchFamily="34" charset="0"/>
                <a:ea typeface="新細明體" panose="02020500000000000000" pitchFamily="18" charset="-120"/>
                <a:cs typeface="Times New Roman" panose="02020603050405020304" pitchFamily="18" charset="0"/>
              </a:rPr>
              <a:t>NASA</a:t>
            </a:r>
            <a:r>
              <a:rPr lang="zh-TW" altLang="zh-TW" sz="1900" b="1" kern="100" dirty="0">
                <a:effectLst/>
                <a:latin typeface="Calibri" panose="020F0502020204030204" pitchFamily="34" charset="0"/>
                <a:ea typeface="新細明體" panose="02020500000000000000" pitchFamily="18" charset="-120"/>
                <a:cs typeface="Times New Roman" panose="02020603050405020304" pitchFamily="18" charset="0"/>
              </a:rPr>
              <a:t>的通信系統將</a:t>
            </a:r>
            <a:r>
              <a:rPr lang="zh-TW" altLang="zh-TW" sz="19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國際太空站的畫面</a:t>
            </a:r>
            <a:r>
              <a:rPr lang="zh-TW" altLang="zh-TW" sz="1900" b="1" kern="100" dirty="0">
                <a:effectLst/>
                <a:latin typeface="Calibri" panose="020F0502020204030204" pitchFamily="34" charset="0"/>
                <a:ea typeface="新細明體" panose="02020500000000000000" pitchFamily="18" charset="-120"/>
                <a:cs typeface="Times New Roman" panose="02020603050405020304" pitchFamily="18" charset="0"/>
              </a:rPr>
              <a:t>傳回地球，然後再</a:t>
            </a:r>
            <a:r>
              <a:rPr lang="zh-TW" altLang="zh-TW" sz="19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通過</a:t>
            </a:r>
            <a:r>
              <a:rPr lang="en-US" altLang="zh-TW" sz="19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Facebook</a:t>
            </a:r>
            <a:r>
              <a:rPr lang="zh-TW" altLang="zh-TW" sz="19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的直播功能（</a:t>
            </a:r>
            <a:r>
              <a:rPr lang="en-US" altLang="zh-TW" sz="19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Facebook Live</a:t>
            </a:r>
            <a:r>
              <a:rPr lang="zh-TW" altLang="zh-TW" sz="19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）進行全</a:t>
            </a:r>
            <a:endParaRPr lang="en-US" altLang="zh-TW" sz="19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r>
              <a:rPr lang="zh-TW" altLang="zh-TW" sz="19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球即時播放。</a:t>
            </a:r>
            <a:endParaRPr lang="zh-TW" altLang="zh-TW" sz="18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r>
              <a:rPr lang="zh-TW" altLang="en-US"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r>
              <a:rPr lang="zh-TW" altLang="en-US" sz="1800" b="1"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這次直播</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不僅展示了與國際太空站的互動，還包括太空人在無重力狀態下的表演，例如後空翻等</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。由於</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國際太空站是一個真正的太</a:t>
            </a:r>
            <a:endParaRPr lang="en-US"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p>
            <a:pPr marL="0" indent="0">
              <a:buNone/>
            </a:pP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空設施</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，位於距離地球表面約</a:t>
            </a:r>
            <a:r>
              <a:rPr lang="en-US"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400</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公里的近地軌道，因此這次直播的太空場景是真實的</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並非模擬或虛擬的場景</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eaLnBrk="1" hangingPunct="1">
              <a:buFont typeface="Wingdings" panose="05000000000000000000" pitchFamily="2" charset="2"/>
              <a:buNone/>
              <a:defRPr/>
            </a:pPr>
            <a:endParaRPr lang="en-US" altLang="zh-TW" sz="2000" b="1" dirty="0">
              <a:ea typeface="新細明體" panose="02020500000000000000" pitchFamily="18" charset="-120"/>
            </a:endParaRPr>
          </a:p>
          <a:p>
            <a:pPr eaLnBrk="1" hangingPunct="1">
              <a:buFont typeface="Wingdings" panose="05000000000000000000" pitchFamily="2" charset="2"/>
              <a:buNone/>
              <a:defRPr/>
            </a:pPr>
            <a:endParaRPr lang="en-US" altLang="zh-TW" sz="2000" dirty="0">
              <a:ea typeface="新細明體" panose="02020500000000000000" pitchFamily="18" charset="-120"/>
            </a:endParaRPr>
          </a:p>
        </p:txBody>
      </p:sp>
      <p:pic>
        <p:nvPicPr>
          <p:cNvPr id="120836" name="圖片 2" descr="一張含有 男人 的圖片&#10;&#10;自動產生的描述">
            <a:extLst>
              <a:ext uri="{FF2B5EF4-FFF2-40B4-BE49-F238E27FC236}">
                <a16:creationId xmlns:a16="http://schemas.microsoft.com/office/drawing/2014/main" id="{2B91B79F-0E5E-41B0-A7F4-3ED8C5028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7986" y="50690"/>
            <a:ext cx="2518300" cy="141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258AE4-45DA-43E9-ABEF-215B0DF43AAD}"/>
              </a:ext>
            </a:extLst>
          </p:cNvPr>
          <p:cNvSpPr>
            <a:spLocks noGrp="1"/>
          </p:cNvSpPr>
          <p:nvPr>
            <p:ph type="title"/>
          </p:nvPr>
        </p:nvSpPr>
        <p:spPr>
          <a:xfrm>
            <a:off x="286871" y="243840"/>
            <a:ext cx="11712089" cy="1542919"/>
          </a:xfrm>
        </p:spPr>
        <p:txBody>
          <a:bodyPr>
            <a:normAutofit/>
          </a:bodyPr>
          <a:lstStyle/>
          <a:p>
            <a:r>
              <a:rPr lang="en-US" altLang="zh-TW" sz="1800" b="1" kern="0" spc="75" dirty="0">
                <a:solidFill>
                  <a:srgbClr val="000000"/>
                </a:solidFill>
                <a:effectLst/>
                <a:latin typeface="微軟正黑體" panose="020B0604030504040204" pitchFamily="34" charset="-120"/>
                <a:ea typeface="新細明體" panose="02020500000000000000" pitchFamily="18" charset="-120"/>
                <a:cs typeface="新細明體" panose="02020500000000000000" pitchFamily="18" charset="-120"/>
              </a:rPr>
              <a:t>(201020)</a:t>
            </a:r>
            <a:r>
              <a:rPr lang="zh-TW" altLang="zh-TW" sz="2200" b="1" kern="0" spc="75" dirty="0">
                <a:solidFill>
                  <a:srgbClr val="000000"/>
                </a:solidFill>
                <a:effectLst/>
                <a:highlight>
                  <a:srgbClr val="FFFF00"/>
                </a:highlight>
                <a:latin typeface="Calibri" panose="020F0502020204030204" pitchFamily="34" charset="0"/>
                <a:ea typeface="微軟正黑體" panose="020B0604030504040204" pitchFamily="34" charset="-120"/>
                <a:cs typeface="新細明體" panose="02020500000000000000" pitchFamily="18" charset="-120"/>
              </a:rPr>
              <a:t>諾基亞</a:t>
            </a:r>
            <a:r>
              <a:rPr lang="zh-TW" altLang="zh-TW" sz="2200" b="1" kern="0" spc="75" dirty="0">
                <a:solidFill>
                  <a:srgbClr val="000000"/>
                </a:solidFill>
                <a:effectLst/>
                <a:latin typeface="Calibri" panose="020F0502020204030204" pitchFamily="34" charset="0"/>
                <a:ea typeface="微軟正黑體" panose="020B0604030504040204" pitchFamily="34" charset="-120"/>
                <a:cs typeface="新細明體" panose="02020500000000000000" pitchFamily="18" charset="-120"/>
              </a:rPr>
              <a:t>將在月球裝設</a:t>
            </a:r>
            <a:r>
              <a:rPr lang="en-US" altLang="zh-TW" sz="2200" b="1" kern="0" spc="75" dirty="0">
                <a:solidFill>
                  <a:srgbClr val="000000"/>
                </a:solidFill>
                <a:effectLst/>
                <a:latin typeface="Calibri" panose="020F0502020204030204" pitchFamily="34" charset="0"/>
                <a:ea typeface="微軟正黑體" panose="020B0604030504040204" pitchFamily="34" charset="-120"/>
                <a:cs typeface="新細明體" panose="02020500000000000000" pitchFamily="18" charset="-120"/>
              </a:rPr>
              <a:t>4G</a:t>
            </a:r>
            <a:r>
              <a:rPr lang="zh-TW" altLang="zh-TW" sz="2200" b="1" kern="0" spc="75" dirty="0">
                <a:solidFill>
                  <a:srgbClr val="000000"/>
                </a:solidFill>
                <a:effectLst/>
                <a:latin typeface="Calibri" panose="020F0502020204030204" pitchFamily="34" charset="0"/>
                <a:ea typeface="微軟正黑體" panose="020B0604030504040204" pitchFamily="34" charset="-120"/>
                <a:cs typeface="新細明體" panose="02020500000000000000" pitchFamily="18" charset="-120"/>
              </a:rPr>
              <a:t>行動網路</a:t>
            </a:r>
            <a:r>
              <a:rPr lang="en-US" altLang="zh-TW" sz="2200" b="1" kern="0" spc="75" dirty="0">
                <a:solidFill>
                  <a:srgbClr val="000000"/>
                </a:solidFill>
                <a:effectLst/>
                <a:latin typeface="Calibri" panose="020F0502020204030204" pitchFamily="34" charset="0"/>
                <a:ea typeface="微軟正黑體" panose="020B0604030504040204" pitchFamily="34" charset="-120"/>
                <a:cs typeface="新細明體" panose="02020500000000000000" pitchFamily="18" charset="-120"/>
              </a:rPr>
              <a:t> NASA and Nokia are putting a </a:t>
            </a:r>
            <a:r>
              <a:rPr lang="en-US" altLang="zh-TW" sz="2200" b="1" kern="0" spc="75" dirty="0">
                <a:solidFill>
                  <a:srgbClr val="000000"/>
                </a:solidFill>
                <a:effectLst/>
                <a:highlight>
                  <a:srgbClr val="FFFF00"/>
                </a:highlight>
                <a:latin typeface="Calibri" panose="020F0502020204030204" pitchFamily="34" charset="0"/>
                <a:ea typeface="微軟正黑體" panose="020B0604030504040204" pitchFamily="34" charset="-120"/>
                <a:cs typeface="新細明體" panose="02020500000000000000" pitchFamily="18" charset="-120"/>
              </a:rPr>
              <a:t>4G</a:t>
            </a:r>
            <a:r>
              <a:rPr lang="en-US" altLang="zh-TW" sz="2200" b="1" kern="0" spc="75" dirty="0">
                <a:solidFill>
                  <a:srgbClr val="000000"/>
                </a:solidFill>
                <a:effectLst/>
                <a:latin typeface="Calibri" panose="020F0502020204030204" pitchFamily="34" charset="0"/>
                <a:ea typeface="微軟正黑體" panose="020B0604030504040204" pitchFamily="34" charset="-120"/>
                <a:cs typeface="新細明體" panose="02020500000000000000" pitchFamily="18" charset="-120"/>
              </a:rPr>
              <a:t> network on the moon</a:t>
            </a:r>
            <a:b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br>
            <a:r>
              <a:rPr lang="en-US" altLang="zh-TW" sz="2000" b="1" spc="75" dirty="0">
                <a:solidFill>
                  <a:srgbClr val="003399"/>
                </a:solidFill>
                <a:latin typeface="新細明體" panose="02020500000000000000" pitchFamily="18" charset="-120"/>
                <a:ea typeface="微軟正黑體" panose="020B0604030504040204" pitchFamily="34" charset="-120"/>
              </a:rPr>
              <a:t>Nokia’s LTE network – </a:t>
            </a:r>
            <a:r>
              <a:rPr lang="en-US" altLang="zh-TW" sz="2000" b="1" spc="75" dirty="0">
                <a:solidFill>
                  <a:srgbClr val="003399"/>
                </a:solidFill>
                <a:highlight>
                  <a:srgbClr val="FFFF00"/>
                </a:highlight>
                <a:latin typeface="新細明體" panose="02020500000000000000" pitchFamily="18" charset="-120"/>
                <a:ea typeface="微軟正黑體" panose="020B0604030504040204" pitchFamily="34" charset="-120"/>
              </a:rPr>
              <a:t>the precursor to 5G – is ideally suited for providing wireless connectivity </a:t>
            </a:r>
            <a:r>
              <a:rPr lang="en-US" altLang="zh-TW" sz="2000" b="1" spc="75" dirty="0">
                <a:solidFill>
                  <a:srgbClr val="003399"/>
                </a:solidFill>
                <a:latin typeface="新細明體" panose="02020500000000000000" pitchFamily="18" charset="-120"/>
                <a:ea typeface="微軟正黑體" panose="020B0604030504040204" pitchFamily="34" charset="-120"/>
              </a:rPr>
              <a:t>for any activity that astronauts need to carry out, enabling voice and video communications capabilities, telemetry and </a:t>
            </a:r>
            <a:r>
              <a:rPr lang="en-US" altLang="zh-TW" sz="2000" b="1" spc="75" dirty="0">
                <a:solidFill>
                  <a:srgbClr val="C00000"/>
                </a:solidFill>
                <a:latin typeface="新細明體" panose="02020500000000000000" pitchFamily="18" charset="-120"/>
                <a:ea typeface="微軟正黑體" panose="020B0604030504040204" pitchFamily="34" charset="-120"/>
              </a:rPr>
              <a:t>biometric data exchange, and deployment and control of robotic </a:t>
            </a:r>
            <a:r>
              <a:rPr lang="en-US" altLang="zh-TW" sz="2000" b="1" spc="75" dirty="0">
                <a:solidFill>
                  <a:srgbClr val="003399"/>
                </a:solidFill>
                <a:latin typeface="新細明體" panose="02020500000000000000" pitchFamily="18" charset="-120"/>
                <a:ea typeface="微軟正黑體" panose="020B0604030504040204" pitchFamily="34" charset="-120"/>
              </a:rPr>
              <a:t>and sensor payloads.</a:t>
            </a:r>
            <a:endParaRPr lang="zh-TW" altLang="en-US" sz="2000" b="1" spc="75" dirty="0">
              <a:solidFill>
                <a:srgbClr val="003399"/>
              </a:solidFill>
              <a:latin typeface="新細明體" panose="02020500000000000000" pitchFamily="18" charset="-120"/>
              <a:ea typeface="微軟正黑體" panose="020B0604030504040204" pitchFamily="34" charset="-120"/>
            </a:endParaRPr>
          </a:p>
        </p:txBody>
      </p:sp>
      <p:pic>
        <p:nvPicPr>
          <p:cNvPr id="5" name="圖片 4">
            <a:extLst>
              <a:ext uri="{FF2B5EF4-FFF2-40B4-BE49-F238E27FC236}">
                <a16:creationId xmlns:a16="http://schemas.microsoft.com/office/drawing/2014/main" id="{B0268449-B9F2-44A8-B1BA-75374385491C}"/>
              </a:ext>
            </a:extLst>
          </p:cNvPr>
          <p:cNvPicPr>
            <a:picLocks noChangeAspect="1"/>
          </p:cNvPicPr>
          <p:nvPr/>
        </p:nvPicPr>
        <p:blipFill rotWithShape="1">
          <a:blip r:embed="rId2"/>
          <a:srcRect l="11509" t="20230" r="37699" b="22465"/>
          <a:stretch/>
        </p:blipFill>
        <p:spPr>
          <a:xfrm>
            <a:off x="214949" y="2495157"/>
            <a:ext cx="1783534" cy="1131886"/>
          </a:xfrm>
          <a:prstGeom prst="rect">
            <a:avLst/>
          </a:prstGeom>
        </p:spPr>
      </p:pic>
      <p:sp>
        <p:nvSpPr>
          <p:cNvPr id="6" name="文字方塊 5">
            <a:extLst>
              <a:ext uri="{FF2B5EF4-FFF2-40B4-BE49-F238E27FC236}">
                <a16:creationId xmlns:a16="http://schemas.microsoft.com/office/drawing/2014/main" id="{5690205A-8C35-4175-9A5B-CD83BCD6A52D}"/>
              </a:ext>
            </a:extLst>
          </p:cNvPr>
          <p:cNvSpPr txBox="1"/>
          <p:nvPr/>
        </p:nvSpPr>
        <p:spPr>
          <a:xfrm>
            <a:off x="2073897" y="2282918"/>
            <a:ext cx="9818314" cy="3754874"/>
          </a:xfrm>
          <a:prstGeom prst="rect">
            <a:avLst/>
          </a:prstGeom>
          <a:noFill/>
        </p:spPr>
        <p:txBody>
          <a:bodyPr wrap="square" rtlCol="0">
            <a:spAutoFit/>
          </a:bodyPr>
          <a:lstStyle/>
          <a:p>
            <a:pPr algn="just" latinLnBrk="1"/>
            <a:r>
              <a:rPr lang="zh-TW" altLang="en-US"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在地球</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各大電信供應商</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一如往常競爭激烈的情況下，</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設備製造商諾基亞（</a:t>
            </a:r>
            <a:r>
              <a:rPr lang="en-US"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No</a:t>
            </a:r>
            <a:r>
              <a:rPr lang="en-US" altLang="zh-TW" sz="1600" b="1" spc="75" dirty="0">
                <a:solidFill>
                  <a:srgbClr val="003399"/>
                </a:solidFill>
                <a:effectLst/>
                <a:highlight>
                  <a:srgbClr val="00FF00"/>
                </a:highlight>
                <a:latin typeface="新細明體" panose="02020500000000000000" pitchFamily="18" charset="-120"/>
                <a:ea typeface="微軟正黑體" panose="020B0604030504040204" pitchFamily="34" charset="-120"/>
                <a:cs typeface="新細明體" panose="02020500000000000000" pitchFamily="18" charset="-120"/>
              </a:rPr>
              <a:t>kia</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今天宣布進軍新市場，這家公司已贏得在</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月球安裝第一套行動網路</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的合約。</a:t>
            </a:r>
            <a:endParaRPr lang="en-US"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endParaRPr lang="zh-TW" altLang="zh-TW" sz="160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r>
              <a:rPr lang="zh-TW" altLang="en-US"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諾基亞表示，現已獲美國國家航空暨太空總署（</a:t>
            </a:r>
            <a:r>
              <a:rPr lang="en-US"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NASA</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）選中，</a:t>
            </a:r>
            <a:r>
              <a:rPr lang="zh-TW" altLang="zh-TW" sz="1600" b="1" spc="75" dirty="0">
                <a:solidFill>
                  <a:srgbClr val="C00000"/>
                </a:solidFill>
                <a:effectLst/>
                <a:latin typeface="新細明體" panose="02020500000000000000" pitchFamily="18" charset="-120"/>
                <a:ea typeface="微軟正黑體" panose="020B0604030504040204" pitchFamily="34" charset="-120"/>
                <a:cs typeface="新細明體" panose="02020500000000000000" pitchFamily="18" charset="-120"/>
              </a:rPr>
              <a:t>將在月球表面裝設一個「超小型、低功率且能承受外太空環境」的無線</a:t>
            </a:r>
            <a:r>
              <a:rPr lang="en-US" altLang="zh-TW" sz="1600" b="1" spc="75" dirty="0">
                <a:solidFill>
                  <a:srgbClr val="C00000"/>
                </a:solidFill>
                <a:effectLst/>
                <a:latin typeface="新細明體" panose="02020500000000000000" pitchFamily="18" charset="-120"/>
                <a:ea typeface="微軟正黑體" panose="020B0604030504040204" pitchFamily="34" charset="-120"/>
                <a:cs typeface="新細明體" panose="02020500000000000000" pitchFamily="18" charset="-120"/>
              </a:rPr>
              <a:t>4G</a:t>
            </a:r>
            <a:r>
              <a:rPr lang="zh-TW" altLang="zh-TW" sz="1600" b="1" spc="75" dirty="0">
                <a:solidFill>
                  <a:srgbClr val="C00000"/>
                </a:solidFill>
                <a:effectLst/>
                <a:latin typeface="新細明體" panose="02020500000000000000" pitchFamily="18" charset="-120"/>
                <a:ea typeface="微軟正黑體" panose="020B0604030504040204" pitchFamily="34" charset="-120"/>
                <a:cs typeface="新細明體" panose="02020500000000000000" pitchFamily="18" charset="-120"/>
              </a:rPr>
              <a:t>網路，</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以配合美國太空總署在</a:t>
            </a:r>
            <a:r>
              <a:rPr lang="en-US"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2030</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年前</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由人類長駐月球</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的計畫。</a:t>
            </a:r>
            <a:endParaRPr lang="en-US"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endParaRPr lang="zh-TW" altLang="zh-TW" sz="160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r>
              <a:rPr lang="zh-TW" altLang="en-US"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諾基亞美國子公司贏得的</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這項</a:t>
            </a:r>
            <a:r>
              <a:rPr lang="en-US"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1410</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萬美元合約</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，是太空總署</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阿提米絲計畫</a:t>
            </a:r>
            <a:r>
              <a:rPr lang="zh-TW" altLang="en-US"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a:t>
            </a:r>
            <a:r>
              <a:rPr lang="en-US"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Artemis</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）的一部分，而計畫目標是要在</a:t>
            </a:r>
            <a:r>
              <a:rPr lang="en-US"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2024</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年前，先後將一名女性太空人和一名男性太空人送上月球</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a:t>
            </a:r>
            <a:endParaRPr lang="en-US"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endParaRPr lang="zh-TW" altLang="zh-TW" sz="1600" dirty="0">
              <a:solidFill>
                <a:srgbClr val="003399"/>
              </a:solidFill>
              <a:effectLst/>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r>
              <a:rPr lang="zh-TW" altLang="en-US"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這兩名太空人將進行詳盡的</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實驗和探勘</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，太空總署希望，藉此發展第一個載人</a:t>
            </a:r>
            <a:r>
              <a:rPr lang="zh-TW" altLang="zh-TW" sz="1600" b="1" spc="75" dirty="0">
                <a:solidFill>
                  <a:srgbClr val="003399"/>
                </a:solidFill>
                <a:effectLst/>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火星</a:t>
            </a:r>
            <a:r>
              <a:rPr lang="zh-TW"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rPr>
              <a:t>任務。</a:t>
            </a:r>
            <a:endParaRPr lang="en-US" altLang="zh-TW" sz="1600" b="1" spc="75" dirty="0">
              <a:solidFill>
                <a:srgbClr val="003399"/>
              </a:solidFill>
              <a:effectLst/>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endParaRPr lang="en-US" altLang="zh-TW" sz="1600" b="1" spc="75" dirty="0">
              <a:solidFill>
                <a:srgbClr val="003399"/>
              </a:solidFill>
              <a:latin typeface="新細明體" panose="02020500000000000000" pitchFamily="18" charset="-120"/>
              <a:ea typeface="微軟正黑體" panose="020B0604030504040204" pitchFamily="34" charset="-120"/>
            </a:endParaRPr>
          </a:p>
          <a:p>
            <a:pPr algn="just" latinLnBrk="1"/>
            <a:r>
              <a:rPr lang="zh-TW" altLang="en-US" sz="16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這種技術需要在月球表面嚴酷的條件下運行，包括</a:t>
            </a:r>
            <a:r>
              <a:rPr lang="zh-TW" altLang="zh-TW" sz="16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極端溫度變化、輻射、高真空環境</a:t>
            </a:r>
            <a:r>
              <a:rPr lang="zh-TW"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等。</a:t>
            </a:r>
            <a:endPar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latinLnBrk="1"/>
            <a:endParaRPr lang="en-US" altLang="zh-TW" sz="1400" dirty="0"/>
          </a:p>
          <a:p>
            <a:pPr algn="just" latinLnBrk="1"/>
            <a:r>
              <a:rPr lang="zh-TW" altLang="en-US" sz="16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若諾基亞的月球</a:t>
            </a:r>
            <a:r>
              <a:rPr lang="en-US"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4G</a:t>
            </a:r>
            <a:r>
              <a:rPr lang="zh-TW"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網路得以成功運營，並在後續任務中得到擴展和優化，</a:t>
            </a:r>
            <a:r>
              <a:rPr lang="zh-TW" altLang="zh-TW" sz="16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月球的通信基礎設施將有望推動未來幾十年的人類太空探索和定居計畫，帶來巨大的經濟和科技回報</a:t>
            </a:r>
            <a:r>
              <a:rPr lang="zh-TW" altLang="zh-TW" sz="1600" b="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en-US" sz="1600" b="1" dirty="0"/>
          </a:p>
        </p:txBody>
      </p:sp>
    </p:spTree>
    <p:extLst>
      <p:ext uri="{BB962C8B-B14F-4D97-AF65-F5344CB8AC3E}">
        <p14:creationId xmlns:p14="http://schemas.microsoft.com/office/powerpoint/2010/main" val="15670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25FEA808-219B-4992-A034-D3371E5F95C7}"/>
              </a:ext>
            </a:extLst>
          </p:cNvPr>
          <p:cNvSpPr>
            <a:spLocks noGrp="1" noChangeArrowheads="1"/>
          </p:cNvSpPr>
          <p:nvPr>
            <p:ph type="title"/>
          </p:nvPr>
        </p:nvSpPr>
        <p:spPr>
          <a:xfrm>
            <a:off x="0" y="0"/>
            <a:ext cx="12192000" cy="559293"/>
          </a:xfrm>
          <a:solidFill>
            <a:srgbClr val="08045C"/>
          </a:solidFill>
        </p:spPr>
        <p:txBody>
          <a:bodyPr>
            <a:normAutofit/>
          </a:bodyPr>
          <a:lstStyle/>
          <a:p>
            <a:r>
              <a:rPr lang="zh-TW" altLang="en-US" sz="2800" dirty="0">
                <a:solidFill>
                  <a:schemeClr val="bg1"/>
                </a:solidFill>
                <a:ea typeface="新細明體" panose="02020500000000000000" pitchFamily="18" charset="-120"/>
              </a:rPr>
              <a:t>        </a:t>
            </a:r>
            <a:r>
              <a:rPr lang="zh-TW" altLang="en-US" sz="2000" dirty="0">
                <a:solidFill>
                  <a:schemeClr val="bg1"/>
                </a:solidFill>
                <a:ea typeface="新細明體" panose="02020500000000000000" pitchFamily="18" charset="-120"/>
              </a:rPr>
              <a:t>電子商務的特性 </a:t>
            </a:r>
            <a:r>
              <a:rPr lang="en-US" altLang="zh-TW" sz="2000" dirty="0">
                <a:solidFill>
                  <a:schemeClr val="bg1"/>
                </a:solidFill>
                <a:ea typeface="新細明體" panose="02020500000000000000" pitchFamily="18" charset="-120"/>
              </a:rPr>
              <a:t>:</a:t>
            </a:r>
            <a:r>
              <a:rPr lang="zh-TW" altLang="en-US" sz="2000" dirty="0">
                <a:solidFill>
                  <a:schemeClr val="bg1"/>
                </a:solidFill>
                <a:ea typeface="新細明體" panose="02020500000000000000" pitchFamily="18" charset="-120"/>
              </a:rPr>
              <a:t>  </a:t>
            </a:r>
            <a:r>
              <a:rPr lang="en-US" altLang="zh-TW" sz="2000" dirty="0">
                <a:solidFill>
                  <a:schemeClr val="bg1"/>
                </a:solidFill>
                <a:ea typeface="新細明體" panose="02020500000000000000" pitchFamily="18" charset="-120"/>
              </a:rPr>
              <a:t>2. Global reach (</a:t>
            </a:r>
            <a:r>
              <a:rPr lang="zh-TW" altLang="en-US" sz="2000" dirty="0">
                <a:solidFill>
                  <a:schemeClr val="bg1"/>
                </a:solidFill>
                <a:ea typeface="新細明體" panose="02020500000000000000" pitchFamily="18" charset="-120"/>
              </a:rPr>
              <a:t>全球可及性</a:t>
            </a:r>
            <a:r>
              <a:rPr lang="en-US" altLang="zh-TW" sz="2000" dirty="0">
                <a:solidFill>
                  <a:schemeClr val="bg1"/>
                </a:solidFill>
                <a:ea typeface="新細明體" panose="02020500000000000000" pitchFamily="18" charset="-120"/>
              </a:rPr>
              <a:t>),</a:t>
            </a:r>
            <a:r>
              <a:rPr lang="zh-TW" altLang="en-US" sz="2000" dirty="0">
                <a:solidFill>
                  <a:schemeClr val="bg1"/>
                </a:solidFill>
                <a:ea typeface="新細明體" panose="02020500000000000000" pitchFamily="18" charset="-120"/>
              </a:rPr>
              <a:t> 也及於月球嗎</a:t>
            </a:r>
            <a:r>
              <a:rPr lang="zh-TW" altLang="en-US" sz="2000" b="1" dirty="0">
                <a:solidFill>
                  <a:schemeClr val="bg1"/>
                </a:solidFill>
                <a:ea typeface="新細明體" panose="02020500000000000000" pitchFamily="18" charset="-120"/>
              </a:rPr>
              <a:t> </a:t>
            </a:r>
            <a:r>
              <a:rPr lang="en-US" altLang="zh-TW" sz="2000" b="1" dirty="0">
                <a:solidFill>
                  <a:schemeClr val="bg1"/>
                </a:solidFill>
                <a:ea typeface="新細明體" panose="02020500000000000000" pitchFamily="18" charset="-120"/>
              </a:rPr>
              <a:t>?</a:t>
            </a:r>
            <a:endParaRPr lang="en-US" altLang="zh-TW" sz="2800" dirty="0">
              <a:solidFill>
                <a:schemeClr val="bg1"/>
              </a:solidFill>
              <a:ea typeface="新細明體" panose="02020500000000000000" pitchFamily="18" charset="-120"/>
            </a:endParaRPr>
          </a:p>
        </p:txBody>
      </p:sp>
      <p:sp>
        <p:nvSpPr>
          <p:cNvPr id="82947" name="Rectangle 3">
            <a:extLst>
              <a:ext uri="{FF2B5EF4-FFF2-40B4-BE49-F238E27FC236}">
                <a16:creationId xmlns:a16="http://schemas.microsoft.com/office/drawing/2014/main" id="{BC2B2885-4B88-4500-95ED-B6A93C83D5D3}"/>
              </a:ext>
            </a:extLst>
          </p:cNvPr>
          <p:cNvSpPr>
            <a:spLocks noGrp="1" noChangeArrowheads="1"/>
          </p:cNvSpPr>
          <p:nvPr>
            <p:ph idx="1"/>
          </p:nvPr>
        </p:nvSpPr>
        <p:spPr>
          <a:xfrm>
            <a:off x="377072" y="641023"/>
            <a:ext cx="11384361" cy="6080287"/>
          </a:xfrm>
        </p:spPr>
        <p:txBody>
          <a:bodyPr>
            <a:normAutofit fontScale="92500" lnSpcReduction="10000"/>
          </a:bodyPr>
          <a:lstStyle/>
          <a:p>
            <a:pPr marL="0" indent="0">
              <a:buNone/>
            </a:pPr>
            <a:r>
              <a:rPr lang="zh-TW" altLang="en-US" sz="1700" dirty="0">
                <a:solidFill>
                  <a:srgbClr val="003399"/>
                </a:solidFill>
              </a:rPr>
              <a:t>從月球發送一個 </a:t>
            </a:r>
            <a:r>
              <a:rPr lang="en-US" altLang="zh-TW" sz="1700" dirty="0">
                <a:solidFill>
                  <a:srgbClr val="003399"/>
                </a:solidFill>
              </a:rPr>
              <a:t>ping </a:t>
            </a:r>
            <a:r>
              <a:rPr lang="zh-TW" altLang="en-US" sz="1700" dirty="0">
                <a:solidFill>
                  <a:srgbClr val="003399"/>
                </a:solidFill>
              </a:rPr>
              <a:t>到地球的時間可以通過計算信號往返的時間來估算。這個時間取決於月球和地球之間的距離以及光速。</a:t>
            </a:r>
          </a:p>
          <a:p>
            <a:pPr marL="0" indent="0">
              <a:buNone/>
            </a:pPr>
            <a:r>
              <a:rPr lang="zh-TW" altLang="en-US" sz="1700" b="1" dirty="0">
                <a:solidFill>
                  <a:srgbClr val="003399"/>
                </a:solidFill>
              </a:rPr>
              <a:t>計算過程：</a:t>
            </a:r>
          </a:p>
          <a:p>
            <a:pPr>
              <a:buFont typeface="+mj-lt"/>
              <a:buAutoNum type="arabicPeriod"/>
            </a:pPr>
            <a:r>
              <a:rPr lang="zh-TW" altLang="en-US" sz="1700" b="1" dirty="0">
                <a:solidFill>
                  <a:srgbClr val="003399"/>
                </a:solidFill>
                <a:highlight>
                  <a:srgbClr val="FFFF00"/>
                </a:highlight>
              </a:rPr>
              <a:t>月球和地球</a:t>
            </a:r>
            <a:r>
              <a:rPr lang="zh-TW" altLang="en-US" sz="1700" b="1" dirty="0">
                <a:solidFill>
                  <a:srgbClr val="003399"/>
                </a:solidFill>
              </a:rPr>
              <a:t>之間的平均距離</a:t>
            </a:r>
            <a:r>
              <a:rPr lang="zh-TW" altLang="en-US" sz="1700" dirty="0">
                <a:solidFill>
                  <a:srgbClr val="003399"/>
                </a:solidFill>
              </a:rPr>
              <a:t>：</a:t>
            </a:r>
            <a:r>
              <a:rPr lang="zh-TW" altLang="en-US" sz="1700" dirty="0">
                <a:solidFill>
                  <a:srgbClr val="003399"/>
                </a:solidFill>
                <a:highlight>
                  <a:srgbClr val="FFFF00"/>
                </a:highlight>
              </a:rPr>
              <a:t>大約為 </a:t>
            </a:r>
            <a:r>
              <a:rPr lang="en-US" altLang="zh-TW" sz="1700" dirty="0">
                <a:solidFill>
                  <a:srgbClr val="003399"/>
                </a:solidFill>
                <a:highlight>
                  <a:srgbClr val="FFFF00"/>
                </a:highlight>
              </a:rPr>
              <a:t>384,400 </a:t>
            </a:r>
            <a:r>
              <a:rPr lang="zh-TW" altLang="en-US" sz="1700" dirty="0">
                <a:solidFill>
                  <a:srgbClr val="003399"/>
                </a:solidFill>
                <a:highlight>
                  <a:srgbClr val="FFFF00"/>
                </a:highlight>
              </a:rPr>
              <a:t>公里</a:t>
            </a:r>
            <a:r>
              <a:rPr lang="zh-TW" altLang="en-US" sz="1700" dirty="0">
                <a:solidFill>
                  <a:srgbClr val="003399"/>
                </a:solidFill>
              </a:rPr>
              <a:t>（</a:t>
            </a:r>
            <a:r>
              <a:rPr lang="en-US" altLang="zh-TW" sz="1700" dirty="0">
                <a:solidFill>
                  <a:srgbClr val="003399"/>
                </a:solidFill>
              </a:rPr>
              <a:t>240,000 </a:t>
            </a:r>
            <a:r>
              <a:rPr lang="zh-TW" altLang="en-US" sz="1700" dirty="0">
                <a:solidFill>
                  <a:srgbClr val="003399"/>
                </a:solidFill>
              </a:rPr>
              <a:t>英里）。</a:t>
            </a:r>
          </a:p>
          <a:p>
            <a:pPr>
              <a:buFont typeface="+mj-lt"/>
              <a:buAutoNum type="arabicPeriod"/>
            </a:pPr>
            <a:r>
              <a:rPr lang="zh-TW" altLang="en-US" sz="1700" b="1" dirty="0">
                <a:solidFill>
                  <a:srgbClr val="003399"/>
                </a:solidFill>
              </a:rPr>
              <a:t>光速</a:t>
            </a:r>
            <a:r>
              <a:rPr lang="zh-TW" altLang="en-US" sz="1700" dirty="0">
                <a:solidFill>
                  <a:srgbClr val="003399"/>
                </a:solidFill>
              </a:rPr>
              <a:t>：</a:t>
            </a:r>
            <a:r>
              <a:rPr lang="zh-TW" altLang="en-US" sz="1700" dirty="0">
                <a:solidFill>
                  <a:srgbClr val="003399"/>
                </a:solidFill>
                <a:highlight>
                  <a:srgbClr val="FFFF00"/>
                </a:highlight>
              </a:rPr>
              <a:t>光速為 </a:t>
            </a:r>
            <a:r>
              <a:rPr lang="en-US" altLang="zh-TW" sz="1700" dirty="0">
                <a:solidFill>
                  <a:srgbClr val="003399"/>
                </a:solidFill>
                <a:highlight>
                  <a:srgbClr val="FFFF00"/>
                </a:highlight>
              </a:rPr>
              <a:t>299,792,458 </a:t>
            </a:r>
            <a:r>
              <a:rPr lang="zh-TW" altLang="en-US" sz="1700" dirty="0">
                <a:solidFill>
                  <a:srgbClr val="003399"/>
                </a:solidFill>
                <a:highlight>
                  <a:srgbClr val="FFFF00"/>
                </a:highlight>
              </a:rPr>
              <a:t>公尺</a:t>
            </a:r>
            <a:r>
              <a:rPr lang="en-US" altLang="zh-TW" sz="1700" dirty="0">
                <a:solidFill>
                  <a:srgbClr val="003399"/>
                </a:solidFill>
                <a:highlight>
                  <a:srgbClr val="FFFF00"/>
                </a:highlight>
              </a:rPr>
              <a:t>/</a:t>
            </a:r>
            <a:r>
              <a:rPr lang="zh-TW" altLang="en-US" sz="1700" dirty="0">
                <a:solidFill>
                  <a:srgbClr val="003399"/>
                </a:solidFill>
                <a:highlight>
                  <a:srgbClr val="FFFF00"/>
                </a:highlight>
              </a:rPr>
              <a:t>秒</a:t>
            </a:r>
            <a:r>
              <a:rPr lang="zh-TW" altLang="en-US" sz="1700" dirty="0">
                <a:solidFill>
                  <a:srgbClr val="003399"/>
                </a:solidFill>
              </a:rPr>
              <a:t>（約 </a:t>
            </a:r>
            <a:r>
              <a:rPr lang="en-US" altLang="zh-TW" sz="1700" dirty="0">
                <a:solidFill>
                  <a:srgbClr val="003399"/>
                </a:solidFill>
              </a:rPr>
              <a:t>300,000 </a:t>
            </a:r>
            <a:r>
              <a:rPr lang="zh-TW" altLang="en-US" sz="1700" dirty="0">
                <a:solidFill>
                  <a:srgbClr val="003399"/>
                </a:solidFill>
              </a:rPr>
              <a:t>公里</a:t>
            </a:r>
            <a:r>
              <a:rPr lang="en-US" altLang="zh-TW" sz="1700" dirty="0">
                <a:solidFill>
                  <a:srgbClr val="003399"/>
                </a:solidFill>
              </a:rPr>
              <a:t>/</a:t>
            </a:r>
            <a:r>
              <a:rPr lang="zh-TW" altLang="en-US" sz="1700" dirty="0">
                <a:solidFill>
                  <a:srgbClr val="003399"/>
                </a:solidFill>
                <a:highlight>
                  <a:srgbClr val="FFFF00"/>
                </a:highlight>
              </a:rPr>
              <a:t>秒</a:t>
            </a:r>
            <a:r>
              <a:rPr lang="zh-TW" altLang="en-US" sz="1700" dirty="0">
                <a:solidFill>
                  <a:srgbClr val="003399"/>
                </a:solidFill>
              </a:rPr>
              <a:t>）。</a:t>
            </a:r>
            <a:r>
              <a:rPr lang="en-US" altLang="zh-TW" sz="1700" dirty="0">
                <a:solidFill>
                  <a:srgbClr val="003399"/>
                </a:solidFill>
              </a:rPr>
              <a:t>(</a:t>
            </a:r>
            <a:r>
              <a:rPr lang="zh-TW" altLang="en-US" sz="1700" dirty="0">
                <a:solidFill>
                  <a:srgbClr val="003399"/>
                </a:solidFill>
              </a:rPr>
              <a:t>註</a:t>
            </a:r>
            <a:r>
              <a:rPr lang="en-US" altLang="zh-TW" sz="1700" dirty="0">
                <a:solidFill>
                  <a:srgbClr val="003399"/>
                </a:solidFill>
                <a:highlight>
                  <a:srgbClr val="FFFF00"/>
                </a:highlight>
              </a:rPr>
              <a:t>1</a:t>
            </a:r>
            <a:r>
              <a:rPr lang="en-US" altLang="zh-TW" sz="1700" dirty="0">
                <a:solidFill>
                  <a:srgbClr val="003399"/>
                </a:solidFill>
              </a:rPr>
              <a:t>)</a:t>
            </a:r>
          </a:p>
          <a:p>
            <a:pPr>
              <a:buFont typeface="+mj-lt"/>
              <a:buAutoNum type="arabicPeriod"/>
            </a:pPr>
            <a:endParaRPr lang="en-US" altLang="zh-TW" sz="1700" dirty="0">
              <a:solidFill>
                <a:srgbClr val="003399"/>
              </a:solidFill>
            </a:endParaRPr>
          </a:p>
          <a:p>
            <a:r>
              <a:rPr lang="zh-TW" altLang="en-US" sz="1700" dirty="0"/>
              <a:t>根據這些數據，計算 </a:t>
            </a:r>
            <a:r>
              <a:rPr lang="en-US" altLang="zh-TW" sz="1700" dirty="0">
                <a:highlight>
                  <a:srgbClr val="FFFF00"/>
                </a:highlight>
              </a:rPr>
              <a:t>ping </a:t>
            </a:r>
            <a:r>
              <a:rPr lang="zh-TW" altLang="en-US" sz="1700" dirty="0">
                <a:highlight>
                  <a:srgbClr val="FFFF00"/>
                </a:highlight>
              </a:rPr>
              <a:t>信號</a:t>
            </a:r>
            <a:r>
              <a:rPr lang="zh-TW" altLang="en-US" sz="1700" dirty="0"/>
              <a:t>往返時間：</a:t>
            </a:r>
          </a:p>
          <a:p>
            <a:pPr>
              <a:buFont typeface="Arial" panose="020B0604020202020204" pitchFamily="34" charset="0"/>
              <a:buChar char="•"/>
            </a:pPr>
            <a:r>
              <a:rPr lang="zh-TW" altLang="en-US" sz="1700" dirty="0"/>
              <a:t>單程時間：</a:t>
            </a:r>
            <a:r>
              <a:rPr lang="en-US" altLang="zh-TW" sz="1700" dirty="0"/>
              <a:t>384,400</a:t>
            </a:r>
            <a:r>
              <a:rPr lang="zh-TW" altLang="en-US" sz="1700" dirty="0"/>
              <a:t>公里</a:t>
            </a:r>
            <a:r>
              <a:rPr lang="en-US" altLang="zh-TW" sz="1700" dirty="0"/>
              <a:t>/300,000</a:t>
            </a:r>
            <a:r>
              <a:rPr lang="zh-TW" altLang="en-US" sz="1700" dirty="0"/>
              <a:t>公里</a:t>
            </a:r>
            <a:r>
              <a:rPr lang="en-US" altLang="zh-TW" sz="1700" dirty="0"/>
              <a:t>/</a:t>
            </a:r>
            <a:r>
              <a:rPr lang="zh-TW" altLang="en-US" sz="1700" dirty="0"/>
              <a:t>秒≈</a:t>
            </a:r>
            <a:r>
              <a:rPr lang="en-US" altLang="zh-TW" sz="1700" dirty="0">
                <a:highlight>
                  <a:srgbClr val="FFFF00"/>
                </a:highlight>
              </a:rPr>
              <a:t>1.281</a:t>
            </a:r>
            <a:r>
              <a:rPr lang="zh-TW" altLang="en-US" sz="1700" dirty="0">
                <a:highlight>
                  <a:srgbClr val="FFFF00"/>
                </a:highlight>
              </a:rPr>
              <a:t>秒</a:t>
            </a:r>
            <a:r>
              <a:rPr lang="en-US" altLang="zh-TW" sz="1700" dirty="0"/>
              <a:t> </a:t>
            </a:r>
            <a:endParaRPr lang="zh-TW" altLang="en-US" sz="1700" dirty="0"/>
          </a:p>
          <a:p>
            <a:r>
              <a:rPr lang="zh-TW" altLang="en-US" sz="1700" dirty="0">
                <a:highlight>
                  <a:srgbClr val="FFFF00"/>
                </a:highlight>
              </a:rPr>
              <a:t>往返時間：</a:t>
            </a:r>
            <a:r>
              <a:rPr lang="en-US" altLang="zh-TW" sz="1700" dirty="0">
                <a:highlight>
                  <a:srgbClr val="FFFF00"/>
                </a:highlight>
              </a:rPr>
              <a:t>1.281</a:t>
            </a:r>
            <a:r>
              <a:rPr lang="zh-TW" altLang="en-US" sz="1700" dirty="0">
                <a:highlight>
                  <a:srgbClr val="FFFF00"/>
                </a:highlight>
              </a:rPr>
              <a:t>秒 </a:t>
            </a:r>
            <a:r>
              <a:rPr lang="en-US" altLang="zh-TW" sz="1700" dirty="0">
                <a:highlight>
                  <a:srgbClr val="FFFF00"/>
                </a:highlight>
              </a:rPr>
              <a:t>× 2=2.562</a:t>
            </a:r>
            <a:r>
              <a:rPr lang="zh-TW" altLang="en-US" sz="1700" dirty="0">
                <a:highlight>
                  <a:srgbClr val="FFFF00"/>
                </a:highlight>
              </a:rPr>
              <a:t>秒</a:t>
            </a:r>
            <a:r>
              <a:rPr lang="en-US" altLang="zh-TW" sz="1700" dirty="0">
                <a:highlight>
                  <a:srgbClr val="FFFF00"/>
                </a:highlight>
              </a:rPr>
              <a:t> </a:t>
            </a:r>
          </a:p>
          <a:p>
            <a:endParaRPr lang="en-US" altLang="zh-TW" sz="1700" dirty="0">
              <a:solidFill>
                <a:srgbClr val="003399"/>
              </a:solidFill>
            </a:endParaRPr>
          </a:p>
          <a:p>
            <a:r>
              <a:rPr lang="zh-TW" altLang="en-US" sz="1700" dirty="0">
                <a:solidFill>
                  <a:srgbClr val="003399"/>
                </a:solidFill>
              </a:rPr>
              <a:t>因此，從月球</a:t>
            </a:r>
            <a:r>
              <a:rPr lang="zh-TW" altLang="en-US" sz="1700" dirty="0">
                <a:solidFill>
                  <a:srgbClr val="003399"/>
                </a:solidFill>
                <a:highlight>
                  <a:srgbClr val="FFFF00"/>
                </a:highlight>
              </a:rPr>
              <a:t>發送一個 </a:t>
            </a:r>
            <a:r>
              <a:rPr lang="en-US" altLang="zh-TW" sz="1700" dirty="0">
                <a:solidFill>
                  <a:srgbClr val="003399"/>
                </a:solidFill>
                <a:highlight>
                  <a:srgbClr val="FFFF00"/>
                </a:highlight>
              </a:rPr>
              <a:t>ping </a:t>
            </a:r>
            <a:r>
              <a:rPr lang="zh-TW" altLang="en-US" sz="1700" dirty="0">
                <a:solidFill>
                  <a:srgbClr val="003399"/>
                </a:solidFill>
              </a:rPr>
              <a:t>到地球並返回的時間大約</a:t>
            </a:r>
            <a:r>
              <a:rPr lang="zh-TW" altLang="en-US" sz="1700" dirty="0">
                <a:solidFill>
                  <a:srgbClr val="003399"/>
                </a:solidFill>
                <a:highlight>
                  <a:srgbClr val="FFFF00"/>
                </a:highlight>
              </a:rPr>
              <a:t>為 </a:t>
            </a:r>
            <a:r>
              <a:rPr lang="en-US" altLang="zh-TW" sz="1700" dirty="0">
                <a:solidFill>
                  <a:srgbClr val="003399"/>
                </a:solidFill>
                <a:highlight>
                  <a:srgbClr val="FFFF00"/>
                </a:highlight>
              </a:rPr>
              <a:t>2.56 </a:t>
            </a:r>
            <a:r>
              <a:rPr lang="zh-TW" altLang="en-US" sz="1700" dirty="0">
                <a:solidFill>
                  <a:srgbClr val="003399"/>
                </a:solidFill>
                <a:highlight>
                  <a:srgbClr val="FFFF00"/>
                </a:highlight>
              </a:rPr>
              <a:t>秒。</a:t>
            </a:r>
            <a:endParaRPr lang="en-US" altLang="zh-TW" sz="1700" dirty="0">
              <a:solidFill>
                <a:srgbClr val="003399"/>
              </a:solidFill>
              <a:highlight>
                <a:srgbClr val="FFFF00"/>
              </a:highlight>
            </a:endParaRPr>
          </a:p>
          <a:p>
            <a:pPr marL="0" indent="0">
              <a:buNone/>
            </a:pPr>
            <a:endParaRPr lang="en-US" altLang="zh-TW" sz="1600" dirty="0"/>
          </a:p>
          <a:p>
            <a:pPr marL="0" indent="0">
              <a:spcBef>
                <a:spcPts val="0"/>
              </a:spcBef>
              <a:buNone/>
            </a:pPr>
            <a:r>
              <a:rPr lang="zh-TW" altLang="en-US" sz="1600" dirty="0"/>
              <a:t>  註</a:t>
            </a:r>
            <a:r>
              <a:rPr lang="en-US" altLang="zh-TW" sz="1900" dirty="0">
                <a:highlight>
                  <a:srgbClr val="FFFF00"/>
                </a:highlight>
              </a:rPr>
              <a:t>1</a:t>
            </a:r>
            <a:r>
              <a:rPr lang="en-US" altLang="zh-TW" sz="1700" dirty="0">
                <a:solidFill>
                  <a:srgbClr val="003399"/>
                </a:solidFill>
              </a:rPr>
              <a:t>:  </a:t>
            </a:r>
            <a:r>
              <a:rPr lang="zh-TW" altLang="en-US" sz="1700" dirty="0">
                <a:solidFill>
                  <a:srgbClr val="003399"/>
                </a:solidFill>
              </a:rPr>
              <a:t>在理論上，</a:t>
            </a:r>
            <a:r>
              <a:rPr lang="en-US" altLang="zh-TW" sz="1700" dirty="0">
                <a:solidFill>
                  <a:srgbClr val="003399"/>
                </a:solidFill>
                <a:highlight>
                  <a:srgbClr val="FFFF00"/>
                </a:highlight>
              </a:rPr>
              <a:t>Ping</a:t>
            </a:r>
            <a:r>
              <a:rPr lang="zh-TW" altLang="en-US" sz="1700" dirty="0">
                <a:solidFill>
                  <a:srgbClr val="003399"/>
                </a:solidFill>
                <a:highlight>
                  <a:srgbClr val="FFFF00"/>
                </a:highlight>
              </a:rPr>
              <a:t> 是用來測量兩台設備之間的</a:t>
            </a:r>
            <a:r>
              <a:rPr lang="zh-TW" altLang="en-US" sz="1700" b="1" dirty="0">
                <a:solidFill>
                  <a:srgbClr val="003399"/>
                </a:solidFill>
                <a:highlight>
                  <a:srgbClr val="FFFF00"/>
                </a:highlight>
              </a:rPr>
              <a:t>延遲時間，</a:t>
            </a:r>
            <a:r>
              <a:rPr lang="zh-TW" altLang="en-US" sz="1700" dirty="0">
                <a:solidFill>
                  <a:srgbClr val="003399"/>
                </a:solidFill>
                <a:highlight>
                  <a:srgbClr val="FFFF00"/>
                </a:highlight>
              </a:rPr>
              <a:t>而這個延遲通常是通過信號（通常是電磁波）來實現的。</a:t>
            </a:r>
            <a:r>
              <a:rPr lang="zh-TW" altLang="en-US" sz="1700" dirty="0">
                <a:solidFill>
                  <a:srgbClr val="003399"/>
                </a:solidFill>
              </a:rPr>
              <a:t>電磁波</a:t>
            </a:r>
            <a:endParaRPr lang="en-US" altLang="zh-TW" sz="1700" dirty="0">
              <a:solidFill>
                <a:srgbClr val="003399"/>
              </a:solidFill>
            </a:endParaRPr>
          </a:p>
          <a:p>
            <a:pPr marL="0" indent="0">
              <a:spcBef>
                <a:spcPts val="0"/>
              </a:spcBef>
              <a:buNone/>
            </a:pPr>
            <a:r>
              <a:rPr lang="en-US" altLang="zh-TW" sz="1700" dirty="0">
                <a:solidFill>
                  <a:srgbClr val="003399"/>
                </a:solidFill>
              </a:rPr>
              <a:t>           </a:t>
            </a:r>
            <a:r>
              <a:rPr lang="zh-TW" altLang="en-US" sz="1700" dirty="0">
                <a:solidFill>
                  <a:srgbClr val="003399"/>
                </a:solidFill>
              </a:rPr>
              <a:t>在</a:t>
            </a:r>
            <a:r>
              <a:rPr lang="zh-TW" altLang="en-US" sz="1700" dirty="0">
                <a:solidFill>
                  <a:srgbClr val="003399"/>
                </a:solidFill>
                <a:highlight>
                  <a:srgbClr val="FFFF00"/>
                </a:highlight>
              </a:rPr>
              <a:t>真空中</a:t>
            </a:r>
            <a:r>
              <a:rPr lang="zh-TW" altLang="en-US" sz="1700" dirty="0">
                <a:solidFill>
                  <a:srgbClr val="003399"/>
                </a:solidFill>
              </a:rPr>
              <a:t>的傳播速度就是</a:t>
            </a:r>
            <a:r>
              <a:rPr lang="zh-TW" altLang="en-US" sz="1700" dirty="0">
                <a:solidFill>
                  <a:srgbClr val="003399"/>
                </a:solidFill>
                <a:highlight>
                  <a:srgbClr val="FFFF00"/>
                </a:highlight>
              </a:rPr>
              <a:t>光速</a:t>
            </a:r>
            <a:r>
              <a:rPr lang="zh-TW" altLang="en-US" sz="1700" dirty="0">
                <a:solidFill>
                  <a:srgbClr val="003399"/>
                </a:solidFill>
              </a:rPr>
              <a:t>（約 </a:t>
            </a:r>
            <a:r>
              <a:rPr lang="en-US" altLang="zh-TW" sz="1700" dirty="0">
                <a:solidFill>
                  <a:srgbClr val="003399"/>
                </a:solidFill>
              </a:rPr>
              <a:t>300,000 </a:t>
            </a:r>
            <a:r>
              <a:rPr lang="zh-TW" altLang="en-US" sz="1700" dirty="0">
                <a:solidFill>
                  <a:srgbClr val="003399"/>
                </a:solidFill>
              </a:rPr>
              <a:t>公里</a:t>
            </a:r>
            <a:r>
              <a:rPr lang="en-US" altLang="zh-TW" sz="1700" dirty="0">
                <a:solidFill>
                  <a:srgbClr val="003399"/>
                </a:solidFill>
              </a:rPr>
              <a:t>/</a:t>
            </a:r>
            <a:r>
              <a:rPr lang="zh-TW" altLang="en-US" sz="1700" dirty="0">
                <a:solidFill>
                  <a:srgbClr val="003399"/>
                </a:solidFill>
              </a:rPr>
              <a:t>秒）。因此，當我們計算從月球到地球</a:t>
            </a:r>
            <a:r>
              <a:rPr lang="zh-TW" altLang="en-US" sz="1700" dirty="0">
                <a:solidFill>
                  <a:srgbClr val="003399"/>
                </a:solidFill>
                <a:highlight>
                  <a:srgbClr val="FFFF00"/>
                </a:highlight>
              </a:rPr>
              <a:t>的 </a:t>
            </a:r>
            <a:r>
              <a:rPr lang="en-US" altLang="zh-TW" sz="1700" dirty="0">
                <a:solidFill>
                  <a:srgbClr val="003399"/>
                </a:solidFill>
                <a:highlight>
                  <a:srgbClr val="FFFF00"/>
                </a:highlight>
              </a:rPr>
              <a:t>Ping</a:t>
            </a:r>
            <a:r>
              <a:rPr lang="zh-TW" altLang="en-US" sz="1700" dirty="0">
                <a:solidFill>
                  <a:srgbClr val="003399"/>
                </a:solidFill>
                <a:highlight>
                  <a:srgbClr val="FFFF00"/>
                </a:highlight>
              </a:rPr>
              <a:t> 時間</a:t>
            </a:r>
            <a:r>
              <a:rPr lang="zh-TW" altLang="en-US" sz="1700" dirty="0">
                <a:solidFill>
                  <a:srgbClr val="003399"/>
                </a:solidFill>
              </a:rPr>
              <a:t>，我們假設信號（例 </a:t>
            </a:r>
            <a:endParaRPr lang="en-US" altLang="zh-TW" sz="1700" dirty="0">
              <a:solidFill>
                <a:srgbClr val="003399"/>
              </a:solidFill>
            </a:endParaRPr>
          </a:p>
          <a:p>
            <a:pPr marL="0" indent="0">
              <a:spcBef>
                <a:spcPts val="0"/>
              </a:spcBef>
              <a:buNone/>
            </a:pPr>
            <a:r>
              <a:rPr lang="en-US" altLang="zh-TW" sz="1700" dirty="0">
                <a:solidFill>
                  <a:srgbClr val="003399"/>
                </a:solidFill>
              </a:rPr>
              <a:t>            </a:t>
            </a:r>
            <a:r>
              <a:rPr lang="zh-TW" altLang="en-US" sz="1700" dirty="0">
                <a:solidFill>
                  <a:srgbClr val="003399"/>
                </a:solidFill>
              </a:rPr>
              <a:t>如無線電波或光波）在</a:t>
            </a:r>
            <a:r>
              <a:rPr lang="zh-TW" altLang="en-US" sz="1700" dirty="0">
                <a:solidFill>
                  <a:srgbClr val="003399"/>
                </a:solidFill>
                <a:highlight>
                  <a:srgbClr val="FFFF00"/>
                </a:highlight>
              </a:rPr>
              <a:t>真空中以光速傳播</a:t>
            </a:r>
            <a:r>
              <a:rPr lang="zh-TW" altLang="en-US" sz="1700" dirty="0">
                <a:solidFill>
                  <a:srgbClr val="003399"/>
                </a:solidFill>
              </a:rPr>
              <a:t>。</a:t>
            </a:r>
          </a:p>
          <a:p>
            <a:pPr marL="0" indent="0">
              <a:buNone/>
            </a:pPr>
            <a:r>
              <a:rPr lang="zh-TW" altLang="en-US" sz="1700" dirty="0">
                <a:solidFill>
                  <a:srgbClr val="003399"/>
                </a:solidFill>
              </a:rPr>
              <a:t>   </a:t>
            </a:r>
            <a:endParaRPr lang="en-US" altLang="zh-TW" sz="1700" dirty="0">
              <a:solidFill>
                <a:srgbClr val="003399"/>
              </a:solidFill>
            </a:endParaRPr>
          </a:p>
          <a:p>
            <a:pPr marL="0" indent="0">
              <a:buNone/>
            </a:pPr>
            <a:r>
              <a:rPr lang="zh-TW" altLang="en-US" sz="1700" dirty="0">
                <a:solidFill>
                  <a:srgbClr val="003399"/>
                </a:solidFill>
              </a:rPr>
              <a:t>     但是，在現實情況中，</a:t>
            </a:r>
            <a:r>
              <a:rPr lang="en-US" altLang="zh-TW" sz="1700" dirty="0">
                <a:solidFill>
                  <a:srgbClr val="003399"/>
                </a:solidFill>
                <a:highlight>
                  <a:srgbClr val="FFFF00"/>
                </a:highlight>
              </a:rPr>
              <a:t>Ping </a:t>
            </a:r>
            <a:r>
              <a:rPr lang="zh-TW" altLang="en-US" sz="1700" dirty="0">
                <a:solidFill>
                  <a:srgbClr val="003399"/>
                </a:solidFill>
                <a:highlight>
                  <a:srgbClr val="FFFF00"/>
                </a:highlight>
              </a:rPr>
              <a:t>往返時間還會受到以下因素的影響</a:t>
            </a:r>
            <a:r>
              <a:rPr lang="en-US" altLang="zh-TW" sz="1700" dirty="0">
                <a:solidFill>
                  <a:srgbClr val="003399"/>
                </a:solidFill>
                <a:highlight>
                  <a:srgbClr val="FFFF00"/>
                </a:highlight>
              </a:rPr>
              <a:t>, </a:t>
            </a:r>
            <a:r>
              <a:rPr lang="zh-TW" altLang="en-US" sz="1700" dirty="0">
                <a:solidFill>
                  <a:srgbClr val="003399"/>
                </a:solidFill>
              </a:rPr>
              <a:t>「</a:t>
            </a:r>
            <a:r>
              <a:rPr lang="en-US" altLang="zh-TW" sz="1700" dirty="0">
                <a:solidFill>
                  <a:srgbClr val="003399"/>
                </a:solidFill>
                <a:highlight>
                  <a:srgbClr val="FFFF00"/>
                </a:highlight>
              </a:rPr>
              <a:t>Ping</a:t>
            </a:r>
            <a:r>
              <a:rPr lang="zh-TW" altLang="en-US" sz="1700" dirty="0">
                <a:solidFill>
                  <a:srgbClr val="003399"/>
                </a:solidFill>
                <a:highlight>
                  <a:srgbClr val="FFFF00"/>
                </a:highlight>
              </a:rPr>
              <a:t>」</a:t>
            </a:r>
            <a:r>
              <a:rPr lang="zh-TW" altLang="en-US" sz="1700" dirty="0">
                <a:solidFill>
                  <a:srgbClr val="003399"/>
                </a:solidFill>
              </a:rPr>
              <a:t>通常是</a:t>
            </a:r>
            <a:r>
              <a:rPr lang="zh-TW" altLang="en-US" sz="1700" dirty="0">
                <a:solidFill>
                  <a:srgbClr val="003399"/>
                </a:solidFill>
                <a:highlight>
                  <a:srgbClr val="FFFF00"/>
                </a:highlight>
              </a:rPr>
              <a:t>來回時間（</a:t>
            </a:r>
            <a:r>
              <a:rPr lang="en-US" altLang="zh-TW" sz="1700" dirty="0">
                <a:solidFill>
                  <a:srgbClr val="003399"/>
                </a:solidFill>
                <a:highlight>
                  <a:srgbClr val="FFFF00"/>
                </a:highlight>
              </a:rPr>
              <a:t>Round Trip Time, RTT</a:t>
            </a:r>
            <a:r>
              <a:rPr lang="zh-TW" altLang="en-US" sz="1700" dirty="0">
                <a:solidFill>
                  <a:srgbClr val="003399"/>
                </a:solidFill>
                <a:highlight>
                  <a:srgbClr val="FFFF00"/>
                </a:highlight>
              </a:rPr>
              <a:t>） ：</a:t>
            </a:r>
          </a:p>
          <a:p>
            <a:pPr>
              <a:buFont typeface="+mj-lt"/>
              <a:buAutoNum type="arabicPeriod"/>
            </a:pPr>
            <a:r>
              <a:rPr lang="zh-TW" altLang="en-US" sz="1700" dirty="0">
                <a:solidFill>
                  <a:srgbClr val="003399"/>
                </a:solidFill>
                <a:highlight>
                  <a:srgbClr val="FFFF00"/>
                </a:highlight>
              </a:rPr>
              <a:t>設備的處理延遲</a:t>
            </a:r>
            <a:r>
              <a:rPr lang="zh-TW" altLang="en-US" sz="1700" dirty="0">
                <a:solidFill>
                  <a:srgbClr val="003399"/>
                </a:solidFill>
              </a:rPr>
              <a:t>：訊息需要在發送和接收設備上進行處理，這會產生額外的延遲。</a:t>
            </a:r>
          </a:p>
          <a:p>
            <a:pPr>
              <a:buFont typeface="+mj-lt"/>
              <a:buAutoNum type="arabicPeriod"/>
            </a:pPr>
            <a:r>
              <a:rPr lang="zh-TW" altLang="en-US" sz="1700" dirty="0">
                <a:solidFill>
                  <a:srgbClr val="003399"/>
                </a:solidFill>
                <a:highlight>
                  <a:srgbClr val="FFFF00"/>
                </a:highlight>
              </a:rPr>
              <a:t>大氣層的影響</a:t>
            </a:r>
            <a:r>
              <a:rPr lang="zh-TW" altLang="en-US" sz="1700" dirty="0">
                <a:solidFill>
                  <a:srgbClr val="003399"/>
                </a:solidFill>
              </a:rPr>
              <a:t>：信號在穿過地球大氣層時可能</a:t>
            </a:r>
            <a:r>
              <a:rPr lang="zh-TW" altLang="en-US" sz="1700" dirty="0">
                <a:solidFill>
                  <a:srgbClr val="003399"/>
                </a:solidFill>
                <a:highlight>
                  <a:srgbClr val="FFFF00"/>
                </a:highlight>
              </a:rPr>
              <a:t>會稍微減速</a:t>
            </a:r>
            <a:r>
              <a:rPr lang="zh-TW" altLang="en-US" sz="1700" dirty="0">
                <a:solidFill>
                  <a:srgbClr val="003399"/>
                </a:solidFill>
              </a:rPr>
              <a:t>，雖然這個影響通常很小。</a:t>
            </a:r>
          </a:p>
          <a:p>
            <a:pPr>
              <a:buFont typeface="+mj-lt"/>
              <a:buAutoNum type="arabicPeriod"/>
            </a:pPr>
            <a:r>
              <a:rPr lang="zh-TW" altLang="en-US" sz="1700" dirty="0">
                <a:solidFill>
                  <a:srgbClr val="003399"/>
                </a:solidFill>
                <a:highlight>
                  <a:srgbClr val="FFFF00"/>
                </a:highlight>
              </a:rPr>
              <a:t>網路設備的效能</a:t>
            </a:r>
            <a:r>
              <a:rPr lang="zh-TW" altLang="en-US" sz="1700" dirty="0">
                <a:solidFill>
                  <a:srgbClr val="003399"/>
                </a:solidFill>
              </a:rPr>
              <a:t>：如果是通過有線或無線網路傳輸，網路設備本身也會產生一些</a:t>
            </a:r>
            <a:r>
              <a:rPr lang="zh-TW" altLang="en-US" sz="1700" dirty="0">
                <a:solidFill>
                  <a:srgbClr val="003399"/>
                </a:solidFill>
                <a:highlight>
                  <a:srgbClr val="FFFF00"/>
                </a:highlight>
              </a:rPr>
              <a:t>延遲</a:t>
            </a:r>
            <a:r>
              <a:rPr lang="zh-TW" altLang="en-US" sz="1700" dirty="0">
                <a:solidFill>
                  <a:srgbClr val="003399"/>
                </a:solidFill>
              </a:rPr>
              <a:t>。</a:t>
            </a:r>
          </a:p>
          <a:p>
            <a:pPr marL="0" indent="0">
              <a:buNone/>
            </a:pPr>
            <a:r>
              <a:rPr lang="zh-TW" altLang="en-US" sz="1700" dirty="0">
                <a:solidFill>
                  <a:srgbClr val="003399"/>
                </a:solidFill>
              </a:rPr>
              <a:t>儘管如此，</a:t>
            </a:r>
            <a:r>
              <a:rPr lang="en-US" altLang="zh-TW" sz="1700" dirty="0">
                <a:solidFill>
                  <a:srgbClr val="003399"/>
                </a:solidFill>
                <a:highlight>
                  <a:srgbClr val="FFFF00"/>
                </a:highlight>
              </a:rPr>
              <a:t>Ping</a:t>
            </a:r>
            <a:r>
              <a:rPr lang="en-US" altLang="zh-TW" sz="1700" dirty="0">
                <a:solidFill>
                  <a:srgbClr val="003399"/>
                </a:solidFill>
              </a:rPr>
              <a:t> </a:t>
            </a:r>
            <a:r>
              <a:rPr lang="zh-TW" altLang="en-US" sz="1700" dirty="0">
                <a:solidFill>
                  <a:srgbClr val="003399"/>
                </a:solidFill>
              </a:rPr>
              <a:t>的基礎計算</a:t>
            </a:r>
            <a:r>
              <a:rPr lang="zh-TW" altLang="en-US" sz="1700" b="1" dirty="0">
                <a:solidFill>
                  <a:srgbClr val="003399"/>
                </a:solidFill>
                <a:highlight>
                  <a:srgbClr val="FFFF00"/>
                </a:highlight>
              </a:rPr>
              <a:t>仍然基於光速</a:t>
            </a:r>
            <a:r>
              <a:rPr lang="zh-TW" altLang="en-US" sz="1700" dirty="0">
                <a:solidFill>
                  <a:srgbClr val="003399"/>
                </a:solidFill>
                <a:highlight>
                  <a:srgbClr val="FFFF00"/>
                </a:highlight>
              </a:rPr>
              <a:t>，因此這是估算理論最短時間的方式</a:t>
            </a:r>
            <a:r>
              <a:rPr lang="zh-TW" altLang="en-US" sz="1700" dirty="0">
                <a:solidFill>
                  <a:srgbClr val="003399"/>
                </a:solidFill>
              </a:rPr>
              <a:t>。</a:t>
            </a:r>
            <a:r>
              <a:rPr lang="en-US" altLang="zh-TW" sz="1700" dirty="0">
                <a:solidFill>
                  <a:srgbClr val="003399"/>
                </a:solidFill>
              </a:rPr>
              <a:t> </a:t>
            </a:r>
            <a:endParaRPr lang="en-US" altLang="zh-TW" sz="1400" dirty="0"/>
          </a:p>
        </p:txBody>
      </p:sp>
      <p:pic>
        <p:nvPicPr>
          <p:cNvPr id="2" name="Picture 2" descr="地球到月球的距离是多少？地月距离约为多少千米？ - 必经地旅游网">
            <a:extLst>
              <a:ext uri="{FF2B5EF4-FFF2-40B4-BE49-F238E27FC236}">
                <a16:creationId xmlns:a16="http://schemas.microsoft.com/office/drawing/2014/main" id="{000A3A44-C710-AD44-7B5A-57B96C492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392" y="1064098"/>
            <a:ext cx="2219976" cy="148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843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Line 2">
            <a:extLst>
              <a:ext uri="{FF2B5EF4-FFF2-40B4-BE49-F238E27FC236}">
                <a16:creationId xmlns:a16="http://schemas.microsoft.com/office/drawing/2014/main" id="{901FAA25-84EA-4624-DEA0-3912E1CE8BBE}"/>
              </a:ext>
            </a:extLst>
          </p:cNvPr>
          <p:cNvSpPr>
            <a:spLocks noChangeShapeType="1"/>
          </p:cNvSpPr>
          <p:nvPr/>
        </p:nvSpPr>
        <p:spPr bwMode="auto">
          <a:xfrm flipV="1">
            <a:off x="2819400" y="1538288"/>
            <a:ext cx="0" cy="495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939" name="Line 3">
            <a:extLst>
              <a:ext uri="{FF2B5EF4-FFF2-40B4-BE49-F238E27FC236}">
                <a16:creationId xmlns:a16="http://schemas.microsoft.com/office/drawing/2014/main" id="{543C177B-2874-7090-2987-F66373858F2A}"/>
              </a:ext>
            </a:extLst>
          </p:cNvPr>
          <p:cNvSpPr>
            <a:spLocks noChangeShapeType="1"/>
          </p:cNvSpPr>
          <p:nvPr/>
        </p:nvSpPr>
        <p:spPr bwMode="auto">
          <a:xfrm>
            <a:off x="2819400" y="6491288"/>
            <a:ext cx="6400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940" name="Freeform 4">
            <a:extLst>
              <a:ext uri="{FF2B5EF4-FFF2-40B4-BE49-F238E27FC236}">
                <a16:creationId xmlns:a16="http://schemas.microsoft.com/office/drawing/2014/main" id="{DDFF4DBB-33FC-078E-B006-7212AEBE6B75}"/>
              </a:ext>
            </a:extLst>
          </p:cNvPr>
          <p:cNvSpPr>
            <a:spLocks/>
          </p:cNvSpPr>
          <p:nvPr/>
        </p:nvSpPr>
        <p:spPr bwMode="auto">
          <a:xfrm>
            <a:off x="2819400" y="1841500"/>
            <a:ext cx="5334000" cy="4141788"/>
          </a:xfrm>
          <a:custGeom>
            <a:avLst/>
            <a:gdLst>
              <a:gd name="T0" fmla="*/ 2147483646 w 3580"/>
              <a:gd name="T1" fmla="*/ 0 h 2896"/>
              <a:gd name="T2" fmla="*/ 2147483646 w 3580"/>
              <a:gd name="T3" fmla="*/ 2147483646 h 2896"/>
              <a:gd name="T4" fmla="*/ 0 w 3580"/>
              <a:gd name="T5" fmla="*/ 2147483646 h 2896"/>
              <a:gd name="T6" fmla="*/ 0 60000 65536"/>
              <a:gd name="T7" fmla="*/ 0 60000 65536"/>
              <a:gd name="T8" fmla="*/ 0 60000 65536"/>
              <a:gd name="T9" fmla="*/ 0 w 3580"/>
              <a:gd name="T10" fmla="*/ 0 h 2896"/>
              <a:gd name="T11" fmla="*/ 3580 w 3580"/>
              <a:gd name="T12" fmla="*/ 2896 h 2896"/>
            </a:gdLst>
            <a:ahLst/>
            <a:cxnLst>
              <a:cxn ang="T6">
                <a:pos x="T0" y="T1"/>
              </a:cxn>
              <a:cxn ang="T7">
                <a:pos x="T2" y="T3"/>
              </a:cxn>
              <a:cxn ang="T8">
                <a:pos x="T4" y="T5"/>
              </a:cxn>
            </a:cxnLst>
            <a:rect l="T9" t="T10" r="T11" b="T12"/>
            <a:pathLst>
              <a:path w="3580" h="2896">
                <a:moveTo>
                  <a:pt x="3580" y="0"/>
                </a:moveTo>
                <a:cubicBezTo>
                  <a:pt x="3306" y="299"/>
                  <a:pt x="2531" y="1308"/>
                  <a:pt x="1934" y="1791"/>
                </a:cubicBezTo>
                <a:cubicBezTo>
                  <a:pt x="1337" y="2274"/>
                  <a:pt x="403" y="2666"/>
                  <a:pt x="0" y="2896"/>
                </a:cubicBezTo>
              </a:path>
            </a:pathLst>
          </a:custGeom>
          <a:noFill/>
          <a:ln w="571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39941" name="Line 5">
            <a:extLst>
              <a:ext uri="{FF2B5EF4-FFF2-40B4-BE49-F238E27FC236}">
                <a16:creationId xmlns:a16="http://schemas.microsoft.com/office/drawing/2014/main" id="{046C39FB-4494-3115-3C09-9152D70B1740}"/>
              </a:ext>
            </a:extLst>
          </p:cNvPr>
          <p:cNvSpPr>
            <a:spLocks noChangeShapeType="1"/>
          </p:cNvSpPr>
          <p:nvPr/>
        </p:nvSpPr>
        <p:spPr bwMode="auto">
          <a:xfrm rot="10368618" flipH="1">
            <a:off x="7848600" y="1720851"/>
            <a:ext cx="457200" cy="384175"/>
          </a:xfrm>
          <a:prstGeom prst="line">
            <a:avLst/>
          </a:prstGeom>
          <a:noFill/>
          <a:ln w="444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942" name="Freeform 6">
            <a:extLst>
              <a:ext uri="{FF2B5EF4-FFF2-40B4-BE49-F238E27FC236}">
                <a16:creationId xmlns:a16="http://schemas.microsoft.com/office/drawing/2014/main" id="{F28F6E1E-2339-DA90-C1C0-FFD37D2D010E}"/>
              </a:ext>
            </a:extLst>
          </p:cNvPr>
          <p:cNvSpPr>
            <a:spLocks/>
          </p:cNvSpPr>
          <p:nvPr/>
        </p:nvSpPr>
        <p:spPr bwMode="auto">
          <a:xfrm>
            <a:off x="3436938" y="1720850"/>
            <a:ext cx="5554662" cy="4465638"/>
          </a:xfrm>
          <a:custGeom>
            <a:avLst/>
            <a:gdLst>
              <a:gd name="T0" fmla="*/ 0 w 3499"/>
              <a:gd name="T1" fmla="*/ 0 h 2813"/>
              <a:gd name="T2" fmla="*/ 2147483646 w 3499"/>
              <a:gd name="T3" fmla="*/ 2147483646 h 2813"/>
              <a:gd name="T4" fmla="*/ 2147483646 w 3499"/>
              <a:gd name="T5" fmla="*/ 2147483646 h 2813"/>
              <a:gd name="T6" fmla="*/ 0 60000 65536"/>
              <a:gd name="T7" fmla="*/ 0 60000 65536"/>
              <a:gd name="T8" fmla="*/ 0 60000 65536"/>
              <a:gd name="T9" fmla="*/ 0 w 3499"/>
              <a:gd name="T10" fmla="*/ 0 h 2813"/>
              <a:gd name="T11" fmla="*/ 3499 w 3499"/>
              <a:gd name="T12" fmla="*/ 2813 h 2813"/>
            </a:gdLst>
            <a:ahLst/>
            <a:cxnLst>
              <a:cxn ang="T6">
                <a:pos x="T0" y="T1"/>
              </a:cxn>
              <a:cxn ang="T7">
                <a:pos x="T2" y="T3"/>
              </a:cxn>
              <a:cxn ang="T8">
                <a:pos x="T4" y="T5"/>
              </a:cxn>
            </a:cxnLst>
            <a:rect l="T9" t="T10" r="T11" b="T12"/>
            <a:pathLst>
              <a:path w="3499" h="2813">
                <a:moveTo>
                  <a:pt x="0" y="0"/>
                </a:moveTo>
                <a:cubicBezTo>
                  <a:pt x="279" y="318"/>
                  <a:pt x="1090" y="1440"/>
                  <a:pt x="1673" y="1909"/>
                </a:cubicBezTo>
                <a:cubicBezTo>
                  <a:pt x="2256" y="2378"/>
                  <a:pt x="3119" y="2625"/>
                  <a:pt x="3499" y="2813"/>
                </a:cubicBezTo>
              </a:path>
            </a:pathLst>
          </a:custGeom>
          <a:noFill/>
          <a:ln w="571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39943" name="Line 7">
            <a:extLst>
              <a:ext uri="{FF2B5EF4-FFF2-40B4-BE49-F238E27FC236}">
                <a16:creationId xmlns:a16="http://schemas.microsoft.com/office/drawing/2014/main" id="{1BD1EB72-409E-7093-7099-4CA0B8C4DCC2}"/>
              </a:ext>
            </a:extLst>
          </p:cNvPr>
          <p:cNvSpPr>
            <a:spLocks noChangeShapeType="1"/>
          </p:cNvSpPr>
          <p:nvPr/>
        </p:nvSpPr>
        <p:spPr bwMode="auto">
          <a:xfrm>
            <a:off x="8839200" y="6110288"/>
            <a:ext cx="304800" cy="152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944" name="Text Box 8">
            <a:extLst>
              <a:ext uri="{FF2B5EF4-FFF2-40B4-BE49-F238E27FC236}">
                <a16:creationId xmlns:a16="http://schemas.microsoft.com/office/drawing/2014/main" id="{28B77002-AB86-76AB-1D85-284CAFC5C644}"/>
              </a:ext>
            </a:extLst>
          </p:cNvPr>
          <p:cNvSpPr txBox="1">
            <a:spLocks noChangeArrowheads="1"/>
          </p:cNvSpPr>
          <p:nvPr/>
        </p:nvSpPr>
        <p:spPr bwMode="auto">
          <a:xfrm>
            <a:off x="2514600" y="928688"/>
            <a:ext cx="1524000" cy="62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60000"/>
              </a:lnSpc>
              <a:spcBef>
                <a:spcPct val="50000"/>
              </a:spcBef>
              <a:buClrTx/>
              <a:buSzTx/>
              <a:buFontTx/>
              <a:buNone/>
            </a:pPr>
            <a:r>
              <a:rPr lang="en-US" altLang="zh-TW" sz="2000" b="1">
                <a:solidFill>
                  <a:schemeClr val="tx1"/>
                </a:solidFill>
                <a:latin typeface="Tahoma" panose="020B0604030504040204" pitchFamily="34" charset="0"/>
                <a:ea typeface="新細明體" panose="02020500000000000000" pitchFamily="18" charset="-120"/>
              </a:rPr>
              <a:t>Market</a:t>
            </a:r>
          </a:p>
          <a:p>
            <a:pPr eaLnBrk="1" hangingPunct="1">
              <a:lnSpc>
                <a:spcPct val="60000"/>
              </a:lnSpc>
              <a:spcBef>
                <a:spcPct val="50000"/>
              </a:spcBef>
              <a:buClrTx/>
              <a:buSzTx/>
              <a:buFontTx/>
              <a:buNone/>
            </a:pPr>
            <a:r>
              <a:rPr lang="en-US" altLang="zh-TW" sz="2000" b="1">
                <a:solidFill>
                  <a:schemeClr val="tx1"/>
                </a:solidFill>
                <a:latin typeface="Tahoma" panose="020B0604030504040204" pitchFamily="34" charset="0"/>
                <a:ea typeface="新細明體" panose="02020500000000000000" pitchFamily="18" charset="-120"/>
              </a:rPr>
              <a:t>Price</a:t>
            </a:r>
          </a:p>
        </p:txBody>
      </p:sp>
      <p:sp>
        <p:nvSpPr>
          <p:cNvPr id="39945" name="Line 9">
            <a:extLst>
              <a:ext uri="{FF2B5EF4-FFF2-40B4-BE49-F238E27FC236}">
                <a16:creationId xmlns:a16="http://schemas.microsoft.com/office/drawing/2014/main" id="{B61D26C4-A07A-1BD5-E384-F1B7F9CDBBDC}"/>
              </a:ext>
            </a:extLst>
          </p:cNvPr>
          <p:cNvSpPr>
            <a:spLocks noChangeShapeType="1"/>
          </p:cNvSpPr>
          <p:nvPr/>
        </p:nvSpPr>
        <p:spPr bwMode="auto">
          <a:xfrm flipV="1">
            <a:off x="2819400" y="4419600"/>
            <a:ext cx="2819400"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946" name="Text Box 10">
            <a:extLst>
              <a:ext uri="{FF2B5EF4-FFF2-40B4-BE49-F238E27FC236}">
                <a16:creationId xmlns:a16="http://schemas.microsoft.com/office/drawing/2014/main" id="{C6768693-F83D-EC6F-4001-BD17BAE925E8}"/>
              </a:ext>
            </a:extLst>
          </p:cNvPr>
          <p:cNvSpPr txBox="1">
            <a:spLocks noChangeArrowheads="1"/>
          </p:cNvSpPr>
          <p:nvPr/>
        </p:nvSpPr>
        <p:spPr bwMode="auto">
          <a:xfrm>
            <a:off x="8458200" y="1295401"/>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2000" b="1">
                <a:solidFill>
                  <a:schemeClr val="tx1"/>
                </a:solidFill>
                <a:latin typeface="Tahoma" panose="020B0604030504040204" pitchFamily="34" charset="0"/>
                <a:ea typeface="新細明體" panose="02020500000000000000" pitchFamily="18" charset="-120"/>
              </a:rPr>
              <a:t>Supply</a:t>
            </a:r>
          </a:p>
        </p:txBody>
      </p:sp>
      <p:sp>
        <p:nvSpPr>
          <p:cNvPr id="39947" name="Text Box 11">
            <a:extLst>
              <a:ext uri="{FF2B5EF4-FFF2-40B4-BE49-F238E27FC236}">
                <a16:creationId xmlns:a16="http://schemas.microsoft.com/office/drawing/2014/main" id="{37BFDB88-6BC8-CB54-18DC-3E012E238CCF}"/>
              </a:ext>
            </a:extLst>
          </p:cNvPr>
          <p:cNvSpPr txBox="1">
            <a:spLocks noChangeArrowheads="1"/>
          </p:cNvSpPr>
          <p:nvPr/>
        </p:nvSpPr>
        <p:spPr bwMode="auto">
          <a:xfrm>
            <a:off x="2971800" y="4510089"/>
            <a:ext cx="1219200" cy="650875"/>
          </a:xfrm>
          <a:prstGeom prst="rect">
            <a:avLst/>
          </a:prstGeom>
          <a:solidFill>
            <a:schemeClr val="bg1"/>
          </a:solidFill>
          <a:ln w="9525">
            <a:solidFill>
              <a:schemeClr val="bg1"/>
            </a:solidFill>
            <a:miter lim="800000"/>
            <a:headEnd/>
            <a:tailEnd/>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Vendor Surplus</a:t>
            </a:r>
            <a:endParaRPr lang="en-US" altLang="zh-TW" sz="1200">
              <a:solidFill>
                <a:schemeClr val="tx1"/>
              </a:solidFill>
              <a:latin typeface="Tahoma" panose="020B0604030504040204" pitchFamily="34" charset="0"/>
              <a:ea typeface="新細明體" panose="02020500000000000000" pitchFamily="18" charset="-120"/>
            </a:endParaRPr>
          </a:p>
        </p:txBody>
      </p:sp>
      <p:sp>
        <p:nvSpPr>
          <p:cNvPr id="36876" name="Text Box 12">
            <a:extLst>
              <a:ext uri="{FF2B5EF4-FFF2-40B4-BE49-F238E27FC236}">
                <a16:creationId xmlns:a16="http://schemas.microsoft.com/office/drawing/2014/main" id="{7C903243-2459-0781-03FD-EC8B930DA04A}"/>
              </a:ext>
            </a:extLst>
          </p:cNvPr>
          <p:cNvSpPr txBox="1">
            <a:spLocks noChangeArrowheads="1"/>
          </p:cNvSpPr>
          <p:nvPr/>
        </p:nvSpPr>
        <p:spPr bwMode="auto">
          <a:xfrm>
            <a:off x="2910937" y="2640497"/>
            <a:ext cx="1840627" cy="1277273"/>
          </a:xfrm>
          <a:prstGeom prst="rect">
            <a:avLst/>
          </a:prstGeom>
          <a:noFill/>
          <a:ln>
            <a:noFill/>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defRPr/>
            </a:pPr>
            <a:r>
              <a:rPr lang="en-US" altLang="zh-TW" sz="2000" b="1" dirty="0">
                <a:solidFill>
                  <a:schemeClr val="tx2"/>
                </a:solidFill>
                <a:highlight>
                  <a:srgbClr val="FFFF00"/>
                </a:highlight>
                <a:latin typeface="Tahoma" panose="020B0604030504040204" pitchFamily="34" charset="0"/>
                <a:ea typeface="新細明體" panose="02020500000000000000" pitchFamily="18" charset="-120"/>
              </a:rPr>
              <a:t>C</a:t>
            </a:r>
            <a:r>
              <a:rPr lang="en-US" altLang="zh-TW" sz="1800" b="1" dirty="0">
                <a:solidFill>
                  <a:schemeClr val="tx2"/>
                </a:solidFill>
                <a:highlight>
                  <a:srgbClr val="FFFF00"/>
                </a:highlight>
                <a:latin typeface="Tahoma" panose="020B0604030504040204" pitchFamily="34" charset="0"/>
                <a:ea typeface="新細明體" panose="02020500000000000000" pitchFamily="18" charset="-120"/>
              </a:rPr>
              <a:t>ustomer</a:t>
            </a:r>
            <a:endParaRPr lang="en-US" altLang="zh-TW" sz="2000" b="1" dirty="0">
              <a:solidFill>
                <a:schemeClr val="tx2"/>
              </a:solidFill>
              <a:highlight>
                <a:srgbClr val="FFFF00"/>
              </a:highlight>
              <a:latin typeface="Tahoma" panose="020B0604030504040204" pitchFamily="34" charset="0"/>
              <a:ea typeface="新細明體" panose="02020500000000000000" pitchFamily="18" charset="-120"/>
            </a:endParaRPr>
          </a:p>
          <a:p>
            <a:pPr eaLnBrk="1" hangingPunct="1">
              <a:spcBef>
                <a:spcPct val="50000"/>
              </a:spcBef>
              <a:buClrTx/>
              <a:buSzTx/>
              <a:buFontTx/>
              <a:buNone/>
              <a:defRPr/>
            </a:pPr>
            <a:r>
              <a:rPr lang="en-US" altLang="zh-TW" sz="2000" b="1" dirty="0">
                <a:solidFill>
                  <a:schemeClr val="tx2"/>
                </a:solidFill>
                <a:highlight>
                  <a:srgbClr val="FFFF00"/>
                </a:highlight>
                <a:latin typeface="Tahoma" panose="020B0604030504040204" pitchFamily="34" charset="0"/>
                <a:ea typeface="新細明體" panose="02020500000000000000" pitchFamily="18" charset="-120"/>
              </a:rPr>
              <a:t>Surplus</a:t>
            </a:r>
          </a:p>
          <a:p>
            <a:pPr eaLnBrk="1" hangingPunct="1">
              <a:spcBef>
                <a:spcPct val="50000"/>
              </a:spcBef>
              <a:buClrTx/>
              <a:buSzTx/>
              <a:buFontTx/>
              <a:buNone/>
              <a:defRPr/>
            </a:pPr>
            <a:r>
              <a:rPr lang="en-US" altLang="zh-TW" sz="1800" b="1" dirty="0">
                <a:solidFill>
                  <a:schemeClr val="tx2"/>
                </a:solidFill>
                <a:highlight>
                  <a:srgbClr val="FFFF00"/>
                </a:highlight>
                <a:latin typeface="Tahoma" panose="020B0604030504040204" pitchFamily="34" charset="0"/>
                <a:ea typeface="新細明體" panose="02020500000000000000" pitchFamily="18" charset="-120"/>
              </a:rPr>
              <a:t>(</a:t>
            </a:r>
            <a:r>
              <a:rPr lang="zh-TW" altLang="en-US" sz="1800" b="1" dirty="0">
                <a:solidFill>
                  <a:schemeClr val="tx2"/>
                </a:solidFill>
                <a:highlight>
                  <a:srgbClr val="FFFF00"/>
                </a:highlight>
                <a:latin typeface="Tahoma" panose="020B0604030504040204" pitchFamily="34" charset="0"/>
                <a:ea typeface="新細明體" panose="02020500000000000000" pitchFamily="18" charset="-120"/>
              </a:rPr>
              <a:t>消費者剩餘</a:t>
            </a:r>
            <a:r>
              <a:rPr lang="en-US" altLang="zh-TW" sz="1800" b="1" dirty="0">
                <a:solidFill>
                  <a:schemeClr val="tx2"/>
                </a:solidFill>
                <a:latin typeface="Tahoma" panose="020B0604030504040204" pitchFamily="34" charset="0"/>
                <a:ea typeface="新細明體" panose="02020500000000000000" pitchFamily="18" charset="-120"/>
              </a:rPr>
              <a:t>)</a:t>
            </a:r>
            <a:endParaRPr lang="en-US" altLang="zh-TW" sz="1200" dirty="0">
              <a:solidFill>
                <a:schemeClr val="tx2"/>
              </a:solidFill>
              <a:latin typeface="Tahoma" panose="020B0604030504040204" pitchFamily="34" charset="0"/>
              <a:ea typeface="新細明體" panose="02020500000000000000" pitchFamily="18" charset="-120"/>
            </a:endParaRPr>
          </a:p>
        </p:txBody>
      </p:sp>
      <p:sp>
        <p:nvSpPr>
          <p:cNvPr id="39949" name="Text Box 13">
            <a:extLst>
              <a:ext uri="{FF2B5EF4-FFF2-40B4-BE49-F238E27FC236}">
                <a16:creationId xmlns:a16="http://schemas.microsoft.com/office/drawing/2014/main" id="{EACF4DCE-A162-B723-FD0F-F44ECC75E57F}"/>
              </a:ext>
            </a:extLst>
          </p:cNvPr>
          <p:cNvSpPr txBox="1">
            <a:spLocks noChangeArrowheads="1"/>
          </p:cNvSpPr>
          <p:nvPr/>
        </p:nvSpPr>
        <p:spPr bwMode="auto">
          <a:xfrm>
            <a:off x="9182100" y="5789613"/>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Demand</a:t>
            </a:r>
          </a:p>
        </p:txBody>
      </p:sp>
      <p:sp>
        <p:nvSpPr>
          <p:cNvPr id="39950" name="Text Box 14">
            <a:extLst>
              <a:ext uri="{FF2B5EF4-FFF2-40B4-BE49-F238E27FC236}">
                <a16:creationId xmlns:a16="http://schemas.microsoft.com/office/drawing/2014/main" id="{4BB4BF50-DFDF-6433-47D7-B97957E778CB}"/>
              </a:ext>
            </a:extLst>
          </p:cNvPr>
          <p:cNvSpPr txBox="1">
            <a:spLocks noChangeArrowheads="1"/>
          </p:cNvSpPr>
          <p:nvPr/>
        </p:nvSpPr>
        <p:spPr bwMode="auto">
          <a:xfrm>
            <a:off x="9250363" y="618013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Volume</a:t>
            </a:r>
          </a:p>
        </p:txBody>
      </p:sp>
      <p:sp>
        <p:nvSpPr>
          <p:cNvPr id="39951" name="Text Box 15">
            <a:extLst>
              <a:ext uri="{FF2B5EF4-FFF2-40B4-BE49-F238E27FC236}">
                <a16:creationId xmlns:a16="http://schemas.microsoft.com/office/drawing/2014/main" id="{862413FF-1F22-CBA7-EB3F-221536663F59}"/>
              </a:ext>
            </a:extLst>
          </p:cNvPr>
          <p:cNvSpPr txBox="1">
            <a:spLocks noChangeArrowheads="1"/>
          </p:cNvSpPr>
          <p:nvPr/>
        </p:nvSpPr>
        <p:spPr bwMode="auto">
          <a:xfrm>
            <a:off x="1524000" y="3352800"/>
            <a:ext cx="114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Standard Price</a:t>
            </a:r>
            <a:endParaRPr lang="en-US" altLang="zh-TW" sz="1100">
              <a:solidFill>
                <a:schemeClr val="tx1"/>
              </a:solidFill>
              <a:latin typeface="Tahoma" panose="020B0604030504040204" pitchFamily="34" charset="0"/>
              <a:ea typeface="新細明體" panose="02020500000000000000" pitchFamily="18" charset="-120"/>
            </a:endParaRPr>
          </a:p>
        </p:txBody>
      </p:sp>
      <p:sp>
        <p:nvSpPr>
          <p:cNvPr id="17" name="Rectangle 2">
            <a:extLst>
              <a:ext uri="{FF2B5EF4-FFF2-40B4-BE49-F238E27FC236}">
                <a16:creationId xmlns:a16="http://schemas.microsoft.com/office/drawing/2014/main" id="{3D06BFAF-AB61-CE10-026C-B6758613862A}"/>
              </a:ext>
            </a:extLst>
          </p:cNvPr>
          <p:cNvSpPr txBox="1">
            <a:spLocks noChangeArrowheads="1"/>
          </p:cNvSpPr>
          <p:nvPr/>
        </p:nvSpPr>
        <p:spPr bwMode="auto">
          <a:xfrm>
            <a:off x="-52452" y="0"/>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36882" name="文字方塊 17">
            <a:extLst>
              <a:ext uri="{FF2B5EF4-FFF2-40B4-BE49-F238E27FC236}">
                <a16:creationId xmlns:a16="http://schemas.microsoft.com/office/drawing/2014/main" id="{776707DC-3EC7-6DC9-D6DD-312EE2E3CC81}"/>
              </a:ext>
            </a:extLst>
          </p:cNvPr>
          <p:cNvSpPr txBox="1">
            <a:spLocks noChangeArrowheads="1"/>
          </p:cNvSpPr>
          <p:nvPr/>
        </p:nvSpPr>
        <p:spPr bwMode="auto">
          <a:xfrm>
            <a:off x="6706070" y="3320793"/>
            <a:ext cx="3824937" cy="2308324"/>
          </a:xfrm>
          <a:prstGeom prst="rect">
            <a:avLst/>
          </a:prstGeom>
          <a:noFill/>
          <a:ln>
            <a:noFill/>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zh-TW" altLang="en-US" sz="1800" b="1" dirty="0">
                <a:solidFill>
                  <a:srgbClr val="C00000"/>
                </a:solidFill>
                <a:latin typeface="Tahoma" panose="020B0604030504040204" pitchFamily="34" charset="0"/>
                <a:ea typeface="新細明體" panose="02020500000000000000" pitchFamily="18" charset="-120"/>
              </a:rPr>
              <a:t>消費者剩餘 </a:t>
            </a:r>
            <a:r>
              <a:rPr lang="en-US" altLang="zh-TW" sz="1800" b="1" dirty="0">
                <a:solidFill>
                  <a:schemeClr val="tx2"/>
                </a:solidFill>
                <a:latin typeface="Tahoma" panose="020B0604030504040204" pitchFamily="34" charset="0"/>
                <a:ea typeface="新細明體" panose="02020500000000000000" pitchFamily="18" charset="-120"/>
              </a:rPr>
              <a:t>:</a:t>
            </a:r>
            <a:r>
              <a:rPr lang="zh-TW" altLang="en-US" sz="1800" b="1" dirty="0">
                <a:solidFill>
                  <a:schemeClr val="tx2"/>
                </a:solidFill>
                <a:latin typeface="Tahoma" panose="020B0604030504040204" pitchFamily="34" charset="0"/>
                <a:ea typeface="新細明體" panose="02020500000000000000" pitchFamily="18" charset="-120"/>
              </a:rPr>
              <a:t> 一位買家從買一件商品可以獲得的淨益</a:t>
            </a:r>
            <a:r>
              <a:rPr lang="zh-TW" altLang="en-US" sz="1800" b="1" dirty="0">
                <a:solidFill>
                  <a:schemeClr val="accent4"/>
                </a:solidFill>
              </a:rPr>
              <a:t>，</a:t>
            </a:r>
            <a:r>
              <a:rPr lang="zh-TW" altLang="en-US" sz="1800" b="1" dirty="0">
                <a:solidFill>
                  <a:schemeClr val="tx2"/>
                </a:solidFill>
                <a:latin typeface="Tahoma" panose="020B0604030504040204" pitchFamily="34" charset="0"/>
                <a:ea typeface="新細明體" panose="02020500000000000000" pitchFamily="18" charset="-120"/>
              </a:rPr>
              <a:t>稱之為買家的個人</a:t>
            </a:r>
            <a:r>
              <a:rPr lang="zh-TW" altLang="en-US" sz="1800" b="1" dirty="0">
                <a:solidFill>
                  <a:schemeClr val="tx2"/>
                </a:solidFill>
                <a:highlight>
                  <a:srgbClr val="FFFF00"/>
                </a:highlight>
                <a:latin typeface="Tahoma" panose="020B0604030504040204" pitchFamily="34" charset="0"/>
                <a:ea typeface="新細明體" panose="02020500000000000000" pitchFamily="18" charset="-120"/>
              </a:rPr>
              <a:t>消費者剩餘 </a:t>
            </a:r>
            <a:r>
              <a:rPr lang="en-US" altLang="zh-TW" sz="1800" b="1" dirty="0">
                <a:solidFill>
                  <a:schemeClr val="tx2"/>
                </a:solidFill>
                <a:latin typeface="Tahoma" panose="020B0604030504040204" pitchFamily="34" charset="0"/>
                <a:ea typeface="新細明體" panose="02020500000000000000" pitchFamily="18" charset="-120"/>
              </a:rPr>
              <a:t>(</a:t>
            </a:r>
            <a:r>
              <a:rPr lang="zh-TW" altLang="en-US" sz="1800" b="1" dirty="0">
                <a:solidFill>
                  <a:schemeClr val="tx2"/>
                </a:solidFill>
                <a:latin typeface="Tahoma" panose="020B0604030504040204" pitchFamily="34" charset="0"/>
                <a:ea typeface="新細明體" panose="02020500000000000000" pitchFamily="18" charset="-120"/>
              </a:rPr>
              <a:t> </a:t>
            </a:r>
            <a:r>
              <a:rPr lang="en-US" altLang="zh-TW" sz="1800" b="1" dirty="0">
                <a:solidFill>
                  <a:schemeClr val="tx2"/>
                </a:solidFill>
                <a:latin typeface="Tahoma" panose="020B0604030504040204" pitchFamily="34" charset="0"/>
                <a:ea typeface="新細明體" panose="02020500000000000000" pitchFamily="18" charset="-120"/>
              </a:rPr>
              <a:t>individual consumer surplus)</a:t>
            </a:r>
          </a:p>
          <a:p>
            <a:pPr eaLnBrk="1" hangingPunct="1">
              <a:spcBef>
                <a:spcPct val="0"/>
              </a:spcBef>
              <a:buClrTx/>
              <a:buSzTx/>
              <a:buFontTx/>
              <a:buNone/>
              <a:defRPr/>
            </a:pPr>
            <a:endParaRPr lang="en-US" altLang="zh-TW" sz="1800" b="1" dirty="0">
              <a:solidFill>
                <a:schemeClr val="tx2"/>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r>
              <a:rPr lang="zh-TW" altLang="en-US" sz="1800" b="1" dirty="0">
                <a:solidFill>
                  <a:schemeClr val="tx2"/>
                </a:solidFill>
                <a:latin typeface="Tahoma" panose="020B0604030504040204" pitchFamily="34" charset="0"/>
                <a:ea typeface="新細明體" panose="02020500000000000000" pitchFamily="18" charset="-120"/>
              </a:rPr>
              <a:t>加總所有買家的個人消費者剩餘</a:t>
            </a:r>
            <a:r>
              <a:rPr lang="zh-TW" altLang="en-US" sz="1800" b="1" dirty="0">
                <a:solidFill>
                  <a:schemeClr val="accent4"/>
                </a:solidFill>
              </a:rPr>
              <a:t>，</a:t>
            </a:r>
            <a:r>
              <a:rPr lang="zh-TW" altLang="en-US" sz="1800" b="1" dirty="0">
                <a:solidFill>
                  <a:schemeClr val="tx2"/>
                </a:solidFill>
                <a:latin typeface="Tahoma" panose="020B0604030504040204" pitchFamily="34" charset="0"/>
                <a:ea typeface="新細明體" panose="02020500000000000000" pitchFamily="18" charset="-120"/>
              </a:rPr>
              <a:t>就是所謂的</a:t>
            </a:r>
            <a:r>
              <a:rPr lang="zh-TW" altLang="en-US" sz="1800" b="1" dirty="0">
                <a:solidFill>
                  <a:schemeClr val="tx2"/>
                </a:solidFill>
                <a:highlight>
                  <a:srgbClr val="FFFF00"/>
                </a:highlight>
                <a:latin typeface="Tahoma" panose="020B0604030504040204" pitchFamily="34" charset="0"/>
                <a:ea typeface="新細明體" panose="02020500000000000000" pitchFamily="18" charset="-120"/>
              </a:rPr>
              <a:t>總消費者剩餘 </a:t>
            </a:r>
            <a:r>
              <a:rPr lang="en-US" altLang="zh-TW" sz="1800" b="1" dirty="0">
                <a:solidFill>
                  <a:schemeClr val="tx2"/>
                </a:solidFill>
                <a:latin typeface="Tahoma" panose="020B0604030504040204" pitchFamily="34" charset="0"/>
                <a:ea typeface="新細明體" panose="02020500000000000000" pitchFamily="18" charset="-120"/>
              </a:rPr>
              <a:t>(total consumer surplus) </a:t>
            </a:r>
            <a:endParaRPr lang="zh-TW" altLang="en-US" sz="1800" b="1" dirty="0">
              <a:solidFill>
                <a:schemeClr val="tx2"/>
              </a:solidFill>
              <a:latin typeface="Tahoma" panose="020B0604030504040204" pitchFamily="34" charset="0"/>
              <a:ea typeface="新細明體" panose="02020500000000000000" pitchFamily="18" charset="-120"/>
            </a:endParaRPr>
          </a:p>
        </p:txBody>
      </p:sp>
      <p:sp>
        <p:nvSpPr>
          <p:cNvPr id="39955" name="文字方塊 1">
            <a:extLst>
              <a:ext uri="{FF2B5EF4-FFF2-40B4-BE49-F238E27FC236}">
                <a16:creationId xmlns:a16="http://schemas.microsoft.com/office/drawing/2014/main" id="{87837C47-910A-4427-4D91-AC74442DB4C6}"/>
              </a:ext>
            </a:extLst>
          </p:cNvPr>
          <p:cNvSpPr txBox="1">
            <a:spLocks noChangeArrowheads="1"/>
          </p:cNvSpPr>
          <p:nvPr/>
        </p:nvSpPr>
        <p:spPr bwMode="auto">
          <a:xfrm>
            <a:off x="1828801" y="1692275"/>
            <a:ext cx="696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2000" b="1">
                <a:solidFill>
                  <a:schemeClr val="tx1"/>
                </a:solidFill>
                <a:latin typeface="Tahoma" panose="020B0604030504040204" pitchFamily="34" charset="0"/>
                <a:ea typeface="新細明體" panose="02020500000000000000" pitchFamily="18" charset="-120"/>
              </a:rPr>
              <a:t>價格</a:t>
            </a:r>
          </a:p>
        </p:txBody>
      </p:sp>
      <p:sp>
        <p:nvSpPr>
          <p:cNvPr id="39956" name="文字方塊 19">
            <a:extLst>
              <a:ext uri="{FF2B5EF4-FFF2-40B4-BE49-F238E27FC236}">
                <a16:creationId xmlns:a16="http://schemas.microsoft.com/office/drawing/2014/main" id="{88924EA3-EA70-94EB-1E48-15B113019C9C}"/>
              </a:ext>
            </a:extLst>
          </p:cNvPr>
          <p:cNvSpPr txBox="1">
            <a:spLocks noChangeArrowheads="1"/>
          </p:cNvSpPr>
          <p:nvPr/>
        </p:nvSpPr>
        <p:spPr bwMode="auto">
          <a:xfrm>
            <a:off x="8653463" y="6456364"/>
            <a:ext cx="6985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2000" b="1">
                <a:solidFill>
                  <a:schemeClr val="tx1"/>
                </a:solidFill>
                <a:latin typeface="Tahoma" panose="020B0604030504040204" pitchFamily="34" charset="0"/>
                <a:ea typeface="新細明體" panose="02020500000000000000" pitchFamily="18" charset="-120"/>
              </a:rPr>
              <a:t>數量</a:t>
            </a:r>
          </a:p>
        </p:txBody>
      </p:sp>
      <p:sp>
        <p:nvSpPr>
          <p:cNvPr id="39957" name="文字方塊 1">
            <a:extLst>
              <a:ext uri="{FF2B5EF4-FFF2-40B4-BE49-F238E27FC236}">
                <a16:creationId xmlns:a16="http://schemas.microsoft.com/office/drawing/2014/main" id="{5195C46E-A9C8-710A-5FD0-AD2671939244}"/>
              </a:ext>
            </a:extLst>
          </p:cNvPr>
          <p:cNvSpPr txBox="1">
            <a:spLocks noChangeArrowheads="1"/>
          </p:cNvSpPr>
          <p:nvPr/>
        </p:nvSpPr>
        <p:spPr bwMode="auto">
          <a:xfrm>
            <a:off x="2379663" y="4330700"/>
            <a:ext cx="381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400" b="1">
                <a:solidFill>
                  <a:schemeClr val="tx1"/>
                </a:solidFill>
                <a:latin typeface="Tahoma" panose="020B0604030504040204" pitchFamily="34" charset="0"/>
                <a:ea typeface="新細明體" panose="02020500000000000000" pitchFamily="18" charset="-120"/>
              </a:rPr>
              <a:t>P</a:t>
            </a:r>
            <a:r>
              <a:rPr lang="en-US" altLang="zh-TW" sz="1400" b="1" baseline="-25000">
                <a:solidFill>
                  <a:schemeClr val="tx1"/>
                </a:solidFill>
                <a:latin typeface="Tahoma" panose="020B0604030504040204" pitchFamily="34" charset="0"/>
                <a:ea typeface="新細明體" panose="02020500000000000000" pitchFamily="18" charset="-120"/>
              </a:rPr>
              <a:t>0</a:t>
            </a:r>
            <a:endParaRPr lang="zh-TW" altLang="en-US" sz="1400" b="1" baseline="-25000">
              <a:solidFill>
                <a:schemeClr val="tx1"/>
              </a:solidFill>
              <a:latin typeface="Tahoma" panose="020B0604030504040204" pitchFamily="34" charset="0"/>
              <a:ea typeface="新細明體" panose="02020500000000000000" pitchFamily="18" charset="-120"/>
            </a:endParaRPr>
          </a:p>
        </p:txBody>
      </p:sp>
      <p:sp>
        <p:nvSpPr>
          <p:cNvPr id="39958" name="Line 9">
            <a:extLst>
              <a:ext uri="{FF2B5EF4-FFF2-40B4-BE49-F238E27FC236}">
                <a16:creationId xmlns:a16="http://schemas.microsoft.com/office/drawing/2014/main" id="{C326EF3A-31B7-6C57-74BA-D0AFE69F58F2}"/>
              </a:ext>
            </a:extLst>
          </p:cNvPr>
          <p:cNvSpPr>
            <a:spLocks noChangeShapeType="1"/>
          </p:cNvSpPr>
          <p:nvPr/>
        </p:nvSpPr>
        <p:spPr bwMode="auto">
          <a:xfrm flipV="1">
            <a:off x="5715000" y="4510089"/>
            <a:ext cx="0" cy="201612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9959" name="文字方塊 3">
            <a:extLst>
              <a:ext uri="{FF2B5EF4-FFF2-40B4-BE49-F238E27FC236}">
                <a16:creationId xmlns:a16="http://schemas.microsoft.com/office/drawing/2014/main" id="{00E0865B-8FFE-3E78-20A4-B2D31874FED9}"/>
              </a:ext>
            </a:extLst>
          </p:cNvPr>
          <p:cNvSpPr txBox="1">
            <a:spLocks noChangeArrowheads="1"/>
          </p:cNvSpPr>
          <p:nvPr/>
        </p:nvSpPr>
        <p:spPr bwMode="auto">
          <a:xfrm>
            <a:off x="5497513" y="6523039"/>
            <a:ext cx="398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400" b="1">
                <a:solidFill>
                  <a:schemeClr val="tx1"/>
                </a:solidFill>
                <a:latin typeface="Tahoma" panose="020B0604030504040204" pitchFamily="34" charset="0"/>
                <a:ea typeface="新細明體" panose="02020500000000000000" pitchFamily="18" charset="-120"/>
              </a:rPr>
              <a:t>Q</a:t>
            </a:r>
            <a:r>
              <a:rPr lang="en-US" altLang="zh-TW" sz="1400" b="1" baseline="-25000">
                <a:solidFill>
                  <a:schemeClr val="tx1"/>
                </a:solidFill>
                <a:latin typeface="Tahoma" panose="020B0604030504040204" pitchFamily="34" charset="0"/>
                <a:ea typeface="新細明體" panose="02020500000000000000" pitchFamily="18" charset="-120"/>
              </a:rPr>
              <a:t>0</a:t>
            </a:r>
            <a:endParaRPr lang="zh-TW" altLang="en-US" sz="1400" b="1" baseline="-25000">
              <a:solidFill>
                <a:schemeClr val="tx1"/>
              </a:solidFill>
              <a:latin typeface="Tahoma" panose="020B0604030504040204" pitchFamily="34" charset="0"/>
              <a:ea typeface="新細明體" panose="02020500000000000000" pitchFamily="18" charset="-120"/>
            </a:endParaRPr>
          </a:p>
        </p:txBody>
      </p:sp>
      <p:sp>
        <p:nvSpPr>
          <p:cNvPr id="4" name="文字方塊 3">
            <a:extLst>
              <a:ext uri="{FF2B5EF4-FFF2-40B4-BE49-F238E27FC236}">
                <a16:creationId xmlns:a16="http://schemas.microsoft.com/office/drawing/2014/main" id="{51FBA095-F7AD-D11E-F495-0FEEE68F0882}"/>
              </a:ext>
            </a:extLst>
          </p:cNvPr>
          <p:cNvSpPr txBox="1"/>
          <p:nvPr/>
        </p:nvSpPr>
        <p:spPr>
          <a:xfrm>
            <a:off x="551765" y="28157"/>
            <a:ext cx="10403280" cy="369332"/>
          </a:xfrm>
          <a:prstGeom prst="rect">
            <a:avLst/>
          </a:prstGeom>
          <a:noFill/>
        </p:spPr>
        <p:txBody>
          <a:bodyPr wrap="square" rtlCol="0">
            <a:spAutoFit/>
          </a:bodyPr>
          <a:lstStyle/>
          <a:p>
            <a:r>
              <a:rPr lang="en-US" altLang="zh-TW" b="1" dirty="0">
                <a:solidFill>
                  <a:srgbClr val="003399"/>
                </a:solidFill>
                <a:highlight>
                  <a:srgbClr val="00FF00"/>
                </a:highlight>
                <a:ea typeface="華康中黑體" pitchFamily="49" charset="-120"/>
              </a:rPr>
              <a:t> </a:t>
            </a:r>
            <a:r>
              <a:rPr lang="zh-TW" altLang="en-US" b="1" dirty="0">
                <a:solidFill>
                  <a:srgbClr val="003399"/>
                </a:solidFill>
                <a:highlight>
                  <a:srgbClr val="00FF00"/>
                </a:highlight>
                <a:ea typeface="華康中黑體" pitchFamily="49" charset="-120"/>
              </a:rPr>
              <a:t>全球可及性的商業意涵  </a:t>
            </a:r>
            <a:r>
              <a:rPr lang="en-US" altLang="zh-TW" b="1" dirty="0">
                <a:solidFill>
                  <a:srgbClr val="003399"/>
                </a:solidFill>
                <a:highlight>
                  <a:srgbClr val="00FF00"/>
                </a:highlight>
                <a:ea typeface="華康中黑體" pitchFamily="49" charset="-120"/>
              </a:rPr>
              <a:t>:   </a:t>
            </a:r>
            <a:r>
              <a:rPr lang="zh-TW" altLang="en-US" b="1" dirty="0">
                <a:solidFill>
                  <a:srgbClr val="003399"/>
                </a:solidFill>
                <a:highlight>
                  <a:srgbClr val="00FF00"/>
                </a:highlight>
                <a:ea typeface="華康中黑體" pitchFamily="49" charset="-120"/>
              </a:rPr>
              <a:t>市場性 </a:t>
            </a:r>
            <a:r>
              <a:rPr lang="en-US" altLang="zh-TW" b="1" dirty="0">
                <a:solidFill>
                  <a:srgbClr val="003399"/>
                </a:solidFill>
                <a:highlight>
                  <a:srgbClr val="00FF00"/>
                </a:highlight>
                <a:ea typeface="華康中黑體" pitchFamily="49" charset="-120"/>
              </a:rPr>
              <a:t>(Market):</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Customer</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Surplus</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a:t>
            </a:r>
            <a:r>
              <a:rPr lang="zh-TW" altLang="en-US" b="1" dirty="0">
                <a:solidFill>
                  <a:srgbClr val="003399"/>
                </a:solidFill>
                <a:highlight>
                  <a:srgbClr val="00FF00"/>
                </a:highlight>
                <a:ea typeface="華康中黑體" pitchFamily="49" charset="-120"/>
              </a:rPr>
              <a:t>消費者剩餘</a:t>
            </a:r>
            <a:r>
              <a:rPr lang="en-US" altLang="zh-TW" b="1" dirty="0">
                <a:solidFill>
                  <a:srgbClr val="003399"/>
                </a:solidFill>
                <a:highlight>
                  <a:srgbClr val="00FF00"/>
                </a:highlight>
                <a:ea typeface="華康中黑體" pitchFamily="49" charset="-120"/>
              </a:rPr>
              <a:t>)</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 </a:t>
            </a:r>
            <a:r>
              <a:rPr lang="zh-TW" altLang="en-US" b="1" dirty="0">
                <a:solidFill>
                  <a:srgbClr val="003399"/>
                </a:solidFill>
                <a:highlight>
                  <a:srgbClr val="00FF00"/>
                </a:highlight>
                <a:ea typeface="華康中黑體" pitchFamily="49" charset="-120"/>
              </a:rPr>
              <a:t>在傳統實體環境</a:t>
            </a:r>
          </a:p>
        </p:txBody>
      </p:sp>
    </p:spTree>
    <p:extLst>
      <p:ext uri="{BB962C8B-B14F-4D97-AF65-F5344CB8AC3E}">
        <p14:creationId xmlns:p14="http://schemas.microsoft.com/office/powerpoint/2010/main" val="588022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2">
            <a:extLst>
              <a:ext uri="{FF2B5EF4-FFF2-40B4-BE49-F238E27FC236}">
                <a16:creationId xmlns:a16="http://schemas.microsoft.com/office/drawing/2014/main" id="{FB0A1508-E73F-2658-813B-528E52FBF405}"/>
              </a:ext>
            </a:extLst>
          </p:cNvPr>
          <p:cNvSpPr>
            <a:spLocks noChangeShapeType="1"/>
          </p:cNvSpPr>
          <p:nvPr/>
        </p:nvSpPr>
        <p:spPr bwMode="auto">
          <a:xfrm flipV="1">
            <a:off x="2971800" y="1614488"/>
            <a:ext cx="0" cy="495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4035" name="Line 3">
            <a:extLst>
              <a:ext uri="{FF2B5EF4-FFF2-40B4-BE49-F238E27FC236}">
                <a16:creationId xmlns:a16="http://schemas.microsoft.com/office/drawing/2014/main" id="{4A385CD0-D08C-064B-E0AF-5344430E99E5}"/>
              </a:ext>
            </a:extLst>
          </p:cNvPr>
          <p:cNvSpPr>
            <a:spLocks noChangeShapeType="1"/>
          </p:cNvSpPr>
          <p:nvPr/>
        </p:nvSpPr>
        <p:spPr bwMode="auto">
          <a:xfrm>
            <a:off x="2971800" y="6567488"/>
            <a:ext cx="6400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4036" name="Freeform 4">
            <a:extLst>
              <a:ext uri="{FF2B5EF4-FFF2-40B4-BE49-F238E27FC236}">
                <a16:creationId xmlns:a16="http://schemas.microsoft.com/office/drawing/2014/main" id="{6A374CAB-3582-8B50-3E5A-C78F8CC4E85E}"/>
              </a:ext>
            </a:extLst>
          </p:cNvPr>
          <p:cNvSpPr>
            <a:spLocks/>
          </p:cNvSpPr>
          <p:nvPr/>
        </p:nvSpPr>
        <p:spPr bwMode="auto">
          <a:xfrm>
            <a:off x="2971800" y="1917700"/>
            <a:ext cx="5334000" cy="4141788"/>
          </a:xfrm>
          <a:custGeom>
            <a:avLst/>
            <a:gdLst>
              <a:gd name="T0" fmla="*/ 2147483646 w 3580"/>
              <a:gd name="T1" fmla="*/ 0 h 2896"/>
              <a:gd name="T2" fmla="*/ 2147483646 w 3580"/>
              <a:gd name="T3" fmla="*/ 2147483646 h 2896"/>
              <a:gd name="T4" fmla="*/ 0 w 3580"/>
              <a:gd name="T5" fmla="*/ 2147483646 h 2896"/>
              <a:gd name="T6" fmla="*/ 0 60000 65536"/>
              <a:gd name="T7" fmla="*/ 0 60000 65536"/>
              <a:gd name="T8" fmla="*/ 0 60000 65536"/>
              <a:gd name="T9" fmla="*/ 0 w 3580"/>
              <a:gd name="T10" fmla="*/ 0 h 2896"/>
              <a:gd name="T11" fmla="*/ 3580 w 3580"/>
              <a:gd name="T12" fmla="*/ 2896 h 2896"/>
            </a:gdLst>
            <a:ahLst/>
            <a:cxnLst>
              <a:cxn ang="T6">
                <a:pos x="T0" y="T1"/>
              </a:cxn>
              <a:cxn ang="T7">
                <a:pos x="T2" y="T3"/>
              </a:cxn>
              <a:cxn ang="T8">
                <a:pos x="T4" y="T5"/>
              </a:cxn>
            </a:cxnLst>
            <a:rect l="T9" t="T10" r="T11" b="T12"/>
            <a:pathLst>
              <a:path w="3580" h="2896">
                <a:moveTo>
                  <a:pt x="3580" y="0"/>
                </a:moveTo>
                <a:cubicBezTo>
                  <a:pt x="3306" y="299"/>
                  <a:pt x="2531" y="1308"/>
                  <a:pt x="1934" y="1791"/>
                </a:cubicBezTo>
                <a:cubicBezTo>
                  <a:pt x="1337" y="2274"/>
                  <a:pt x="403" y="2666"/>
                  <a:pt x="0" y="2896"/>
                </a:cubicBezTo>
              </a:path>
            </a:pathLst>
          </a:custGeom>
          <a:noFill/>
          <a:ln w="571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44037" name="Line 5">
            <a:extLst>
              <a:ext uri="{FF2B5EF4-FFF2-40B4-BE49-F238E27FC236}">
                <a16:creationId xmlns:a16="http://schemas.microsoft.com/office/drawing/2014/main" id="{333E3E1C-458C-F9C9-0A79-F42EB5DC64FC}"/>
              </a:ext>
            </a:extLst>
          </p:cNvPr>
          <p:cNvSpPr>
            <a:spLocks noChangeShapeType="1"/>
          </p:cNvSpPr>
          <p:nvPr/>
        </p:nvSpPr>
        <p:spPr bwMode="auto">
          <a:xfrm rot="10368618" flipH="1">
            <a:off x="8001000" y="1797051"/>
            <a:ext cx="457200" cy="384175"/>
          </a:xfrm>
          <a:prstGeom prst="line">
            <a:avLst/>
          </a:prstGeom>
          <a:noFill/>
          <a:ln w="444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4038" name="Freeform 6">
            <a:extLst>
              <a:ext uri="{FF2B5EF4-FFF2-40B4-BE49-F238E27FC236}">
                <a16:creationId xmlns:a16="http://schemas.microsoft.com/office/drawing/2014/main" id="{56134ABB-BAC0-1362-606F-0F2F1AE67E74}"/>
              </a:ext>
            </a:extLst>
          </p:cNvPr>
          <p:cNvSpPr>
            <a:spLocks/>
          </p:cNvSpPr>
          <p:nvPr/>
        </p:nvSpPr>
        <p:spPr bwMode="auto">
          <a:xfrm>
            <a:off x="3589338" y="1797050"/>
            <a:ext cx="5554662" cy="4465638"/>
          </a:xfrm>
          <a:custGeom>
            <a:avLst/>
            <a:gdLst>
              <a:gd name="T0" fmla="*/ 0 w 3499"/>
              <a:gd name="T1" fmla="*/ 0 h 2813"/>
              <a:gd name="T2" fmla="*/ 2147483646 w 3499"/>
              <a:gd name="T3" fmla="*/ 2147483646 h 2813"/>
              <a:gd name="T4" fmla="*/ 2147483646 w 3499"/>
              <a:gd name="T5" fmla="*/ 2147483646 h 2813"/>
              <a:gd name="T6" fmla="*/ 0 60000 65536"/>
              <a:gd name="T7" fmla="*/ 0 60000 65536"/>
              <a:gd name="T8" fmla="*/ 0 60000 65536"/>
              <a:gd name="T9" fmla="*/ 0 w 3499"/>
              <a:gd name="T10" fmla="*/ 0 h 2813"/>
              <a:gd name="T11" fmla="*/ 3499 w 3499"/>
              <a:gd name="T12" fmla="*/ 2813 h 2813"/>
            </a:gdLst>
            <a:ahLst/>
            <a:cxnLst>
              <a:cxn ang="T6">
                <a:pos x="T0" y="T1"/>
              </a:cxn>
              <a:cxn ang="T7">
                <a:pos x="T2" y="T3"/>
              </a:cxn>
              <a:cxn ang="T8">
                <a:pos x="T4" y="T5"/>
              </a:cxn>
            </a:cxnLst>
            <a:rect l="T9" t="T10" r="T11" b="T12"/>
            <a:pathLst>
              <a:path w="3499" h="2813">
                <a:moveTo>
                  <a:pt x="0" y="0"/>
                </a:moveTo>
                <a:cubicBezTo>
                  <a:pt x="279" y="318"/>
                  <a:pt x="1090" y="1440"/>
                  <a:pt x="1673" y="1909"/>
                </a:cubicBezTo>
                <a:cubicBezTo>
                  <a:pt x="2256" y="2378"/>
                  <a:pt x="3119" y="2625"/>
                  <a:pt x="3499" y="2813"/>
                </a:cubicBezTo>
              </a:path>
            </a:pathLst>
          </a:custGeom>
          <a:noFill/>
          <a:ln w="571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44039" name="Line 7">
            <a:extLst>
              <a:ext uri="{FF2B5EF4-FFF2-40B4-BE49-F238E27FC236}">
                <a16:creationId xmlns:a16="http://schemas.microsoft.com/office/drawing/2014/main" id="{FBA42422-7B02-B44D-32C7-76525E50102D}"/>
              </a:ext>
            </a:extLst>
          </p:cNvPr>
          <p:cNvSpPr>
            <a:spLocks noChangeShapeType="1"/>
          </p:cNvSpPr>
          <p:nvPr/>
        </p:nvSpPr>
        <p:spPr bwMode="auto">
          <a:xfrm>
            <a:off x="8991600" y="6186488"/>
            <a:ext cx="304800" cy="152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4040" name="Text Box 8">
            <a:extLst>
              <a:ext uri="{FF2B5EF4-FFF2-40B4-BE49-F238E27FC236}">
                <a16:creationId xmlns:a16="http://schemas.microsoft.com/office/drawing/2014/main" id="{99817C08-A736-F110-3CD3-BF8D253ADE9D}"/>
              </a:ext>
            </a:extLst>
          </p:cNvPr>
          <p:cNvSpPr txBox="1">
            <a:spLocks noChangeArrowheads="1"/>
          </p:cNvSpPr>
          <p:nvPr/>
        </p:nvSpPr>
        <p:spPr bwMode="auto">
          <a:xfrm>
            <a:off x="2667000" y="1004888"/>
            <a:ext cx="1524000" cy="62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60000"/>
              </a:lnSpc>
              <a:spcBef>
                <a:spcPct val="50000"/>
              </a:spcBef>
              <a:buClrTx/>
              <a:buSzTx/>
              <a:buFontTx/>
              <a:buNone/>
            </a:pPr>
            <a:r>
              <a:rPr lang="en-US" altLang="zh-TW" sz="2000" b="1">
                <a:solidFill>
                  <a:schemeClr val="tx1"/>
                </a:solidFill>
                <a:latin typeface="Tahoma" panose="020B0604030504040204" pitchFamily="34" charset="0"/>
                <a:ea typeface="新細明體" panose="02020500000000000000" pitchFamily="18" charset="-120"/>
              </a:rPr>
              <a:t>Market</a:t>
            </a:r>
          </a:p>
          <a:p>
            <a:pPr eaLnBrk="1" hangingPunct="1">
              <a:lnSpc>
                <a:spcPct val="60000"/>
              </a:lnSpc>
              <a:spcBef>
                <a:spcPct val="50000"/>
              </a:spcBef>
              <a:buClrTx/>
              <a:buSzTx/>
              <a:buFontTx/>
              <a:buNone/>
            </a:pPr>
            <a:r>
              <a:rPr lang="en-US" altLang="zh-TW" sz="2000" b="1">
                <a:solidFill>
                  <a:schemeClr val="tx1"/>
                </a:solidFill>
                <a:latin typeface="Tahoma" panose="020B0604030504040204" pitchFamily="34" charset="0"/>
                <a:ea typeface="新細明體" panose="02020500000000000000" pitchFamily="18" charset="-120"/>
              </a:rPr>
              <a:t>Price</a:t>
            </a:r>
          </a:p>
        </p:txBody>
      </p:sp>
      <p:sp>
        <p:nvSpPr>
          <p:cNvPr id="44041" name="Freeform 9">
            <a:extLst>
              <a:ext uri="{FF2B5EF4-FFF2-40B4-BE49-F238E27FC236}">
                <a16:creationId xmlns:a16="http://schemas.microsoft.com/office/drawing/2014/main" id="{10060FCF-DD98-5212-D3D2-D4D90E39ACB1}"/>
              </a:ext>
            </a:extLst>
          </p:cNvPr>
          <p:cNvSpPr>
            <a:spLocks/>
          </p:cNvSpPr>
          <p:nvPr/>
        </p:nvSpPr>
        <p:spPr bwMode="auto">
          <a:xfrm>
            <a:off x="3009901" y="4475164"/>
            <a:ext cx="2792413" cy="1196975"/>
          </a:xfrm>
          <a:custGeom>
            <a:avLst/>
            <a:gdLst>
              <a:gd name="T0" fmla="*/ 0 w 1752"/>
              <a:gd name="T1" fmla="*/ 2147483646 h 780"/>
              <a:gd name="T2" fmla="*/ 2147483646 w 1752"/>
              <a:gd name="T3" fmla="*/ 0 h 780"/>
              <a:gd name="T4" fmla="*/ 0 60000 65536"/>
              <a:gd name="T5" fmla="*/ 0 60000 65536"/>
              <a:gd name="T6" fmla="*/ 0 w 1752"/>
              <a:gd name="T7" fmla="*/ 0 h 780"/>
              <a:gd name="T8" fmla="*/ 1752 w 1752"/>
              <a:gd name="T9" fmla="*/ 780 h 780"/>
            </a:gdLst>
            <a:ahLst/>
            <a:cxnLst>
              <a:cxn ang="T4">
                <a:pos x="T0" y="T1"/>
              </a:cxn>
              <a:cxn ang="T5">
                <a:pos x="T2" y="T3"/>
              </a:cxn>
            </a:cxnLst>
            <a:rect l="T6" t="T7" r="T8" b="T9"/>
            <a:pathLst>
              <a:path w="1752" h="780">
                <a:moveTo>
                  <a:pt x="0" y="780"/>
                </a:moveTo>
                <a:lnTo>
                  <a:pt x="1752" y="0"/>
                </a:lnTo>
              </a:path>
            </a:pathLst>
          </a:custGeom>
          <a:solidFill>
            <a:schemeClr val="folHlink"/>
          </a:solidFill>
          <a:ln w="38100" cap="flat" cmpd="sng">
            <a:solidFill>
              <a:schemeClr val="tx1"/>
            </a:solidFill>
            <a:prstDash val="dash"/>
            <a:round/>
            <a:headEnd type="none" w="med" len="med"/>
            <a:tailEnd type="none" w="med" len="med"/>
          </a:ln>
        </p:spPr>
        <p:txBody>
          <a:bodyPr wrap="none" anchor="ctr"/>
          <a:lstStyle/>
          <a:p>
            <a:endParaRPr lang="zh-TW" altLang="en-US"/>
          </a:p>
        </p:txBody>
      </p:sp>
      <p:sp>
        <p:nvSpPr>
          <p:cNvPr id="44042" name="Text Box 10">
            <a:extLst>
              <a:ext uri="{FF2B5EF4-FFF2-40B4-BE49-F238E27FC236}">
                <a16:creationId xmlns:a16="http://schemas.microsoft.com/office/drawing/2014/main" id="{EA36E14F-594F-E260-6DAD-D6BDA971E116}"/>
              </a:ext>
            </a:extLst>
          </p:cNvPr>
          <p:cNvSpPr txBox="1">
            <a:spLocks noChangeArrowheads="1"/>
          </p:cNvSpPr>
          <p:nvPr/>
        </p:nvSpPr>
        <p:spPr bwMode="auto">
          <a:xfrm>
            <a:off x="8305800" y="1462089"/>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2000" b="1">
                <a:solidFill>
                  <a:schemeClr val="tx1"/>
                </a:solidFill>
                <a:latin typeface="Tahoma" panose="020B0604030504040204" pitchFamily="34" charset="0"/>
                <a:ea typeface="新細明體" panose="02020500000000000000" pitchFamily="18" charset="-120"/>
              </a:rPr>
              <a:t>Supply</a:t>
            </a:r>
          </a:p>
        </p:txBody>
      </p:sp>
      <p:sp>
        <p:nvSpPr>
          <p:cNvPr id="44043" name="Text Box 11">
            <a:extLst>
              <a:ext uri="{FF2B5EF4-FFF2-40B4-BE49-F238E27FC236}">
                <a16:creationId xmlns:a16="http://schemas.microsoft.com/office/drawing/2014/main" id="{18C7BFE9-B3CC-F6E8-DC65-810D10DD0E61}"/>
              </a:ext>
            </a:extLst>
          </p:cNvPr>
          <p:cNvSpPr txBox="1">
            <a:spLocks noChangeArrowheads="1"/>
          </p:cNvSpPr>
          <p:nvPr/>
        </p:nvSpPr>
        <p:spPr bwMode="auto">
          <a:xfrm>
            <a:off x="4191000" y="5576888"/>
            <a:ext cx="2228850" cy="830262"/>
          </a:xfrm>
          <a:prstGeom prst="rect">
            <a:avLst/>
          </a:prstGeom>
          <a:solidFill>
            <a:schemeClr val="bg1"/>
          </a:solidFill>
          <a:ln w="9525">
            <a:solidFill>
              <a:schemeClr val="bg1"/>
            </a:solidFill>
            <a:miter lim="800000"/>
            <a:headEnd/>
            <a:tailEnd/>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Vendor Surplus</a:t>
            </a:r>
          </a:p>
          <a:p>
            <a:pPr eaLnBrk="1" hangingPunct="1">
              <a:spcBef>
                <a:spcPct val="50000"/>
              </a:spcBef>
              <a:buClrTx/>
              <a:buSzTx/>
              <a:buFont typeface="Wingdings" panose="05000000000000000000" pitchFamily="2" charset="2"/>
              <a:buNone/>
            </a:pPr>
            <a:r>
              <a:rPr lang="en-US" altLang="zh-TW" sz="2000" b="1">
                <a:solidFill>
                  <a:schemeClr val="tx1"/>
                </a:solidFill>
                <a:latin typeface="Tahoma" panose="020B0604030504040204" pitchFamily="34" charset="0"/>
                <a:ea typeface="新細明體" panose="02020500000000000000" pitchFamily="18" charset="-120"/>
              </a:rPr>
              <a:t>(</a:t>
            </a:r>
            <a:r>
              <a:rPr lang="zh-TW" altLang="en-US" sz="2000" b="1">
                <a:solidFill>
                  <a:schemeClr val="tx1"/>
                </a:solidFill>
                <a:latin typeface="Tahoma" panose="020B0604030504040204" pitchFamily="34" charset="0"/>
                <a:ea typeface="新細明體" panose="02020500000000000000" pitchFamily="18" charset="-120"/>
              </a:rPr>
              <a:t>供應者剩餘</a:t>
            </a:r>
            <a:r>
              <a:rPr lang="en-US" altLang="zh-TW" sz="2000" b="1">
                <a:solidFill>
                  <a:schemeClr val="tx1"/>
                </a:solidFill>
                <a:latin typeface="Tahoma" panose="020B0604030504040204" pitchFamily="34" charset="0"/>
                <a:ea typeface="新細明體" panose="02020500000000000000" pitchFamily="18" charset="-120"/>
              </a:rPr>
              <a:t>)</a:t>
            </a:r>
          </a:p>
        </p:txBody>
      </p:sp>
      <p:sp>
        <p:nvSpPr>
          <p:cNvPr id="41996" name="Text Box 12">
            <a:extLst>
              <a:ext uri="{FF2B5EF4-FFF2-40B4-BE49-F238E27FC236}">
                <a16:creationId xmlns:a16="http://schemas.microsoft.com/office/drawing/2014/main" id="{02D13F1F-33E2-DA65-228E-D1FC7DF61715}"/>
              </a:ext>
            </a:extLst>
          </p:cNvPr>
          <p:cNvSpPr txBox="1">
            <a:spLocks noChangeArrowheads="1"/>
          </p:cNvSpPr>
          <p:nvPr/>
        </p:nvSpPr>
        <p:spPr bwMode="auto">
          <a:xfrm>
            <a:off x="3086101" y="4029632"/>
            <a:ext cx="2628899" cy="1015663"/>
          </a:xfrm>
          <a:prstGeom prst="rect">
            <a:avLst/>
          </a:prstGeom>
          <a:noFill/>
          <a:ln>
            <a:noFill/>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defRPr/>
            </a:pPr>
            <a:r>
              <a:rPr lang="en-US" altLang="zh-TW" sz="1600" b="1" dirty="0">
                <a:solidFill>
                  <a:schemeClr val="tx1"/>
                </a:solidFill>
                <a:highlight>
                  <a:srgbClr val="FFFF00"/>
                </a:highlight>
                <a:latin typeface="Tahoma" panose="020B0604030504040204" pitchFamily="34" charset="0"/>
                <a:ea typeface="新細明體" panose="02020500000000000000" pitchFamily="18" charset="-120"/>
              </a:rPr>
              <a:t>Customer </a:t>
            </a:r>
            <a:r>
              <a:rPr lang="en-US" altLang="zh-TW" sz="1800" b="1" dirty="0">
                <a:solidFill>
                  <a:schemeClr val="tx1"/>
                </a:solidFill>
                <a:highlight>
                  <a:srgbClr val="FFFF00"/>
                </a:highlight>
                <a:latin typeface="Tahoma" panose="020B0604030504040204" pitchFamily="34" charset="0"/>
                <a:ea typeface="新細明體" panose="02020500000000000000" pitchFamily="18" charset="-120"/>
              </a:rPr>
              <a:t>Surplus</a:t>
            </a:r>
          </a:p>
          <a:p>
            <a:pPr eaLnBrk="1" hangingPunct="1">
              <a:spcBef>
                <a:spcPct val="50000"/>
              </a:spcBef>
              <a:buClrTx/>
              <a:buSzTx/>
              <a:buFont typeface="Wingdings" panose="05000000000000000000" pitchFamily="2" charset="2"/>
              <a:buNone/>
              <a:defRPr/>
            </a:pPr>
            <a:r>
              <a:rPr lang="en-US" altLang="zh-TW" sz="1200" b="1" dirty="0">
                <a:solidFill>
                  <a:schemeClr val="tx1"/>
                </a:solidFill>
                <a:latin typeface="Tahoma" panose="020B0604030504040204" pitchFamily="34" charset="0"/>
                <a:ea typeface="新細明體" panose="02020500000000000000" pitchFamily="18" charset="-120"/>
              </a:rPr>
              <a:t>(</a:t>
            </a:r>
            <a:r>
              <a:rPr lang="zh-TW" altLang="en-US" sz="1600" b="1" dirty="0">
                <a:solidFill>
                  <a:schemeClr val="tx1"/>
                </a:solidFill>
                <a:highlight>
                  <a:srgbClr val="FFFF00"/>
                </a:highlight>
                <a:latin typeface="Tahoma" panose="020B0604030504040204" pitchFamily="34" charset="0"/>
                <a:ea typeface="新細明體" panose="02020500000000000000" pitchFamily="18" charset="-120"/>
              </a:rPr>
              <a:t>消費者剩餘</a:t>
            </a:r>
            <a:r>
              <a:rPr lang="en-US" altLang="zh-TW" sz="1600" b="1" dirty="0">
                <a:solidFill>
                  <a:schemeClr val="tx1"/>
                </a:solidFill>
                <a:highlight>
                  <a:srgbClr val="FFFF00"/>
                </a:highlight>
                <a:latin typeface="Tahoma" panose="020B0604030504040204" pitchFamily="34" charset="0"/>
                <a:ea typeface="新細明體" panose="02020500000000000000" pitchFamily="18" charset="-120"/>
              </a:rPr>
              <a:t>)</a:t>
            </a:r>
          </a:p>
          <a:p>
            <a:pPr eaLnBrk="1" hangingPunct="1">
              <a:spcBef>
                <a:spcPct val="50000"/>
              </a:spcBef>
              <a:buClrTx/>
              <a:buSzTx/>
              <a:buFontTx/>
              <a:buNone/>
              <a:defRPr/>
            </a:pPr>
            <a:endParaRPr lang="en-US" altLang="zh-TW" sz="1200" dirty="0">
              <a:solidFill>
                <a:schemeClr val="tx1"/>
              </a:solidFill>
              <a:highlight>
                <a:srgbClr val="FFFF00"/>
              </a:highlight>
              <a:latin typeface="Tahoma" panose="020B0604030504040204" pitchFamily="34" charset="0"/>
              <a:ea typeface="新細明體" panose="02020500000000000000" pitchFamily="18" charset="-120"/>
            </a:endParaRPr>
          </a:p>
        </p:txBody>
      </p:sp>
      <p:sp>
        <p:nvSpPr>
          <p:cNvPr id="44045" name="Text Box 13">
            <a:extLst>
              <a:ext uri="{FF2B5EF4-FFF2-40B4-BE49-F238E27FC236}">
                <a16:creationId xmlns:a16="http://schemas.microsoft.com/office/drawing/2014/main" id="{4066E568-357A-57C2-CD3B-DE26941D9974}"/>
              </a:ext>
            </a:extLst>
          </p:cNvPr>
          <p:cNvSpPr txBox="1">
            <a:spLocks noChangeArrowheads="1"/>
          </p:cNvSpPr>
          <p:nvPr/>
        </p:nvSpPr>
        <p:spPr bwMode="auto">
          <a:xfrm>
            <a:off x="9372600" y="588168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Demand</a:t>
            </a:r>
          </a:p>
        </p:txBody>
      </p:sp>
      <p:sp>
        <p:nvSpPr>
          <p:cNvPr id="44046" name="Text Box 14">
            <a:extLst>
              <a:ext uri="{FF2B5EF4-FFF2-40B4-BE49-F238E27FC236}">
                <a16:creationId xmlns:a16="http://schemas.microsoft.com/office/drawing/2014/main" id="{81F71440-B12D-E71D-1E32-E9B13635D97D}"/>
              </a:ext>
            </a:extLst>
          </p:cNvPr>
          <p:cNvSpPr txBox="1">
            <a:spLocks noChangeArrowheads="1"/>
          </p:cNvSpPr>
          <p:nvPr/>
        </p:nvSpPr>
        <p:spPr bwMode="auto">
          <a:xfrm>
            <a:off x="9372600" y="633888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Volume</a:t>
            </a:r>
          </a:p>
        </p:txBody>
      </p:sp>
      <p:sp>
        <p:nvSpPr>
          <p:cNvPr id="44047" name="Text Box 15">
            <a:extLst>
              <a:ext uri="{FF2B5EF4-FFF2-40B4-BE49-F238E27FC236}">
                <a16:creationId xmlns:a16="http://schemas.microsoft.com/office/drawing/2014/main" id="{CBBA0EDD-67DB-CBCD-0D87-B4CB37223031}"/>
              </a:ext>
            </a:extLst>
          </p:cNvPr>
          <p:cNvSpPr txBox="1">
            <a:spLocks noChangeArrowheads="1"/>
          </p:cNvSpPr>
          <p:nvPr/>
        </p:nvSpPr>
        <p:spPr bwMode="auto">
          <a:xfrm>
            <a:off x="1581150" y="5176838"/>
            <a:ext cx="15240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Virtual</a:t>
            </a:r>
            <a:r>
              <a:rPr lang="zh-TW" altLang="en-US" sz="1600" b="1">
                <a:solidFill>
                  <a:schemeClr val="tx1"/>
                </a:solidFill>
                <a:latin typeface="Tahoma" panose="020B0604030504040204" pitchFamily="34" charset="0"/>
                <a:ea typeface="新細明體" panose="02020500000000000000" pitchFamily="18" charset="-120"/>
              </a:rPr>
              <a:t> </a:t>
            </a:r>
            <a:r>
              <a:rPr lang="en-US" altLang="zh-TW" sz="1600" b="1">
                <a:solidFill>
                  <a:schemeClr val="tx1"/>
                </a:solidFill>
                <a:latin typeface="Tahoma" panose="020B0604030504040204" pitchFamily="34" charset="0"/>
                <a:ea typeface="新細明體" panose="02020500000000000000" pitchFamily="18" charset="-120"/>
              </a:rPr>
              <a:t>Community</a:t>
            </a:r>
            <a:r>
              <a:rPr lang="en-US" altLang="zh-TW" sz="1800" b="1">
                <a:solidFill>
                  <a:schemeClr val="tx1"/>
                </a:solidFill>
                <a:latin typeface="Tahoma" panose="020B0604030504040204" pitchFamily="34" charset="0"/>
                <a:ea typeface="新細明體" panose="02020500000000000000" pitchFamily="18" charset="-120"/>
              </a:rPr>
              <a:t> </a:t>
            </a:r>
            <a:r>
              <a:rPr lang="en-US" altLang="zh-TW" sz="1600" b="1">
                <a:solidFill>
                  <a:schemeClr val="tx1"/>
                </a:solidFill>
                <a:latin typeface="Tahoma" panose="020B0604030504040204" pitchFamily="34" charset="0"/>
                <a:ea typeface="新細明體" panose="02020500000000000000" pitchFamily="18" charset="-120"/>
              </a:rPr>
              <a:t>Price</a:t>
            </a:r>
          </a:p>
        </p:txBody>
      </p:sp>
      <p:sp>
        <p:nvSpPr>
          <p:cNvPr id="44048" name="Line 16">
            <a:extLst>
              <a:ext uri="{FF2B5EF4-FFF2-40B4-BE49-F238E27FC236}">
                <a16:creationId xmlns:a16="http://schemas.microsoft.com/office/drawing/2014/main" id="{4BDA6051-D23D-E523-A50A-CEC82CCEFA07}"/>
              </a:ext>
            </a:extLst>
          </p:cNvPr>
          <p:cNvSpPr>
            <a:spLocks noChangeShapeType="1"/>
          </p:cNvSpPr>
          <p:nvPr/>
        </p:nvSpPr>
        <p:spPr bwMode="auto">
          <a:xfrm>
            <a:off x="3810000" y="5500688"/>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8" name="Rectangle 2">
            <a:extLst>
              <a:ext uri="{FF2B5EF4-FFF2-40B4-BE49-F238E27FC236}">
                <a16:creationId xmlns:a16="http://schemas.microsoft.com/office/drawing/2014/main" id="{E12B4898-97C0-7AF5-5A68-382D1A51E84E}"/>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44050" name="文字方塊 18">
            <a:extLst>
              <a:ext uri="{FF2B5EF4-FFF2-40B4-BE49-F238E27FC236}">
                <a16:creationId xmlns:a16="http://schemas.microsoft.com/office/drawing/2014/main" id="{A5BBC22E-EE6F-83A8-3FD1-811E16D98182}"/>
              </a:ext>
            </a:extLst>
          </p:cNvPr>
          <p:cNvSpPr txBox="1">
            <a:spLocks noChangeArrowheads="1"/>
          </p:cNvSpPr>
          <p:nvPr/>
        </p:nvSpPr>
        <p:spPr bwMode="auto">
          <a:xfrm>
            <a:off x="1926454" y="64418"/>
            <a:ext cx="10265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b="1" dirty="0">
                <a:solidFill>
                  <a:schemeClr val="bg1"/>
                </a:solidFill>
                <a:latin typeface="Tahoma" panose="020B0604030504040204" pitchFamily="34" charset="0"/>
                <a:ea typeface="新細明體" panose="02020500000000000000" pitchFamily="18" charset="-120"/>
              </a:rPr>
              <a:t> </a:t>
            </a:r>
            <a:endParaRPr lang="zh-TW" altLang="en-US" sz="1200" dirty="0">
              <a:solidFill>
                <a:schemeClr val="tx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92D0CAF2-3CA0-4380-595B-982B673EDE1D}"/>
              </a:ext>
            </a:extLst>
          </p:cNvPr>
          <p:cNvSpPr txBox="1"/>
          <p:nvPr/>
        </p:nvSpPr>
        <p:spPr>
          <a:xfrm>
            <a:off x="551765" y="28157"/>
            <a:ext cx="10403280" cy="369332"/>
          </a:xfrm>
          <a:prstGeom prst="rect">
            <a:avLst/>
          </a:prstGeom>
          <a:noFill/>
        </p:spPr>
        <p:txBody>
          <a:bodyPr wrap="square" rtlCol="0">
            <a:spAutoFit/>
          </a:bodyPr>
          <a:lstStyle/>
          <a:p>
            <a:r>
              <a:rPr lang="zh-TW" altLang="en-US" b="1" dirty="0">
                <a:solidFill>
                  <a:srgbClr val="003399"/>
                </a:solidFill>
                <a:highlight>
                  <a:srgbClr val="00FF00"/>
                </a:highlight>
                <a:ea typeface="華康中黑體" pitchFamily="49" charset="-120"/>
              </a:rPr>
              <a:t>全球可及性的商業意涵  </a:t>
            </a:r>
            <a:r>
              <a:rPr lang="en-US" altLang="zh-TW" b="1" dirty="0">
                <a:solidFill>
                  <a:srgbClr val="003399"/>
                </a:solidFill>
                <a:highlight>
                  <a:srgbClr val="00FF00"/>
                </a:highlight>
                <a:ea typeface="華康中黑體" pitchFamily="49" charset="-120"/>
              </a:rPr>
              <a:t>: </a:t>
            </a:r>
            <a:r>
              <a:rPr lang="zh-TW" altLang="en-US" b="1" dirty="0">
                <a:solidFill>
                  <a:srgbClr val="003399"/>
                </a:solidFill>
                <a:highlight>
                  <a:srgbClr val="00FF00"/>
                </a:highlight>
                <a:ea typeface="華康中黑體" pitchFamily="49" charset="-120"/>
              </a:rPr>
              <a:t>市場性 </a:t>
            </a:r>
            <a:r>
              <a:rPr lang="en-US" altLang="zh-TW" b="1" dirty="0">
                <a:solidFill>
                  <a:srgbClr val="003399"/>
                </a:solidFill>
                <a:highlight>
                  <a:srgbClr val="00FF00"/>
                </a:highlight>
                <a:ea typeface="華康中黑體" pitchFamily="49" charset="-120"/>
              </a:rPr>
              <a:t>(Market):</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Customer</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Surplus</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a:t>
            </a:r>
            <a:r>
              <a:rPr lang="zh-TW" altLang="en-US" b="1" dirty="0">
                <a:solidFill>
                  <a:srgbClr val="003399"/>
                </a:solidFill>
                <a:highlight>
                  <a:srgbClr val="00FF00"/>
                </a:highlight>
                <a:ea typeface="華康中黑體" pitchFamily="49" charset="-120"/>
              </a:rPr>
              <a:t>消費者剩餘</a:t>
            </a:r>
            <a:r>
              <a:rPr lang="en-US" altLang="zh-TW" b="1" dirty="0">
                <a:solidFill>
                  <a:srgbClr val="003399"/>
                </a:solidFill>
                <a:highlight>
                  <a:srgbClr val="00FF00"/>
                </a:highlight>
                <a:ea typeface="華康中黑體" pitchFamily="49" charset="-120"/>
              </a:rPr>
              <a:t>)</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 </a:t>
            </a:r>
            <a:r>
              <a:rPr lang="zh-TW" altLang="en-US" b="1" dirty="0">
                <a:solidFill>
                  <a:srgbClr val="003399"/>
                </a:solidFill>
                <a:highlight>
                  <a:srgbClr val="00FF00"/>
                </a:highlight>
                <a:ea typeface="華康中黑體" pitchFamily="49" charset="-120"/>
              </a:rPr>
              <a:t>在虛擬的環境</a:t>
            </a:r>
          </a:p>
        </p:txBody>
      </p:sp>
    </p:spTree>
    <p:extLst>
      <p:ext uri="{BB962C8B-B14F-4D97-AF65-F5344CB8AC3E}">
        <p14:creationId xmlns:p14="http://schemas.microsoft.com/office/powerpoint/2010/main" val="1541169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Line 2">
            <a:extLst>
              <a:ext uri="{FF2B5EF4-FFF2-40B4-BE49-F238E27FC236}">
                <a16:creationId xmlns:a16="http://schemas.microsoft.com/office/drawing/2014/main" id="{CC27E554-C6B2-2F68-61D9-2AB7159DD5CA}"/>
              </a:ext>
            </a:extLst>
          </p:cNvPr>
          <p:cNvSpPr>
            <a:spLocks noChangeShapeType="1"/>
          </p:cNvSpPr>
          <p:nvPr/>
        </p:nvSpPr>
        <p:spPr bwMode="auto">
          <a:xfrm flipV="1">
            <a:off x="2209800" y="817563"/>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8131" name="Line 3">
            <a:extLst>
              <a:ext uri="{FF2B5EF4-FFF2-40B4-BE49-F238E27FC236}">
                <a16:creationId xmlns:a16="http://schemas.microsoft.com/office/drawing/2014/main" id="{0FC4E1F4-36A5-A62A-55AE-9DE02F202482}"/>
              </a:ext>
            </a:extLst>
          </p:cNvPr>
          <p:cNvSpPr>
            <a:spLocks noChangeShapeType="1"/>
          </p:cNvSpPr>
          <p:nvPr/>
        </p:nvSpPr>
        <p:spPr bwMode="auto">
          <a:xfrm flipV="1">
            <a:off x="2209800" y="6075363"/>
            <a:ext cx="6934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8132" name="Text Box 4">
            <a:extLst>
              <a:ext uri="{FF2B5EF4-FFF2-40B4-BE49-F238E27FC236}">
                <a16:creationId xmlns:a16="http://schemas.microsoft.com/office/drawing/2014/main" id="{B107241D-C404-6ED6-284B-D62798614499}"/>
              </a:ext>
            </a:extLst>
          </p:cNvPr>
          <p:cNvSpPr txBox="1">
            <a:spLocks noChangeArrowheads="1"/>
          </p:cNvSpPr>
          <p:nvPr/>
        </p:nvSpPr>
        <p:spPr bwMode="auto">
          <a:xfrm>
            <a:off x="9144000" y="6075364"/>
            <a:ext cx="1219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Volume</a:t>
            </a:r>
            <a:endParaRPr lang="en-US" altLang="zh-TW" sz="1600">
              <a:solidFill>
                <a:schemeClr val="tx1"/>
              </a:solidFill>
              <a:latin typeface="Tahoma" panose="020B0604030504040204" pitchFamily="34" charset="0"/>
              <a:ea typeface="新細明體" panose="02020500000000000000" pitchFamily="18" charset="-120"/>
            </a:endParaRPr>
          </a:p>
        </p:txBody>
      </p:sp>
      <p:sp>
        <p:nvSpPr>
          <p:cNvPr id="48133" name="Text Box 5">
            <a:extLst>
              <a:ext uri="{FF2B5EF4-FFF2-40B4-BE49-F238E27FC236}">
                <a16:creationId xmlns:a16="http://schemas.microsoft.com/office/drawing/2014/main" id="{6558AF99-E15F-A81D-5D5D-9F2A1B4C5841}"/>
              </a:ext>
            </a:extLst>
          </p:cNvPr>
          <p:cNvSpPr txBox="1">
            <a:spLocks noChangeArrowheads="1"/>
          </p:cNvSpPr>
          <p:nvPr/>
        </p:nvSpPr>
        <p:spPr bwMode="auto">
          <a:xfrm>
            <a:off x="1524000" y="1219200"/>
            <a:ext cx="129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Price</a:t>
            </a:r>
          </a:p>
        </p:txBody>
      </p:sp>
      <p:sp>
        <p:nvSpPr>
          <p:cNvPr id="48134" name="Freeform 6">
            <a:extLst>
              <a:ext uri="{FF2B5EF4-FFF2-40B4-BE49-F238E27FC236}">
                <a16:creationId xmlns:a16="http://schemas.microsoft.com/office/drawing/2014/main" id="{FA94B69E-D55A-4F7B-8483-9EE6D36B751A}"/>
              </a:ext>
            </a:extLst>
          </p:cNvPr>
          <p:cNvSpPr>
            <a:spLocks/>
          </p:cNvSpPr>
          <p:nvPr/>
        </p:nvSpPr>
        <p:spPr bwMode="auto">
          <a:xfrm>
            <a:off x="2133600" y="1884363"/>
            <a:ext cx="6400800" cy="3048000"/>
          </a:xfrm>
          <a:custGeom>
            <a:avLst/>
            <a:gdLst>
              <a:gd name="T0" fmla="*/ 0 w 4224"/>
              <a:gd name="T1" fmla="*/ 2147483646 h 2208"/>
              <a:gd name="T2" fmla="*/ 2147483646 w 4224"/>
              <a:gd name="T3" fmla="*/ 2147483646 h 2208"/>
              <a:gd name="T4" fmla="*/ 2147483646 w 4224"/>
              <a:gd name="T5" fmla="*/ 0 h 2208"/>
              <a:gd name="T6" fmla="*/ 0 60000 65536"/>
              <a:gd name="T7" fmla="*/ 0 60000 65536"/>
              <a:gd name="T8" fmla="*/ 0 60000 65536"/>
              <a:gd name="T9" fmla="*/ 0 w 4224"/>
              <a:gd name="T10" fmla="*/ 0 h 2208"/>
              <a:gd name="T11" fmla="*/ 4224 w 4224"/>
              <a:gd name="T12" fmla="*/ 2208 h 2208"/>
            </a:gdLst>
            <a:ahLst/>
            <a:cxnLst>
              <a:cxn ang="T6">
                <a:pos x="T0" y="T1"/>
              </a:cxn>
              <a:cxn ang="T7">
                <a:pos x="T2" y="T3"/>
              </a:cxn>
              <a:cxn ang="T8">
                <a:pos x="T4" y="T5"/>
              </a:cxn>
            </a:cxnLst>
            <a:rect l="T9" t="T10" r="T11" b="T12"/>
            <a:pathLst>
              <a:path w="4224" h="2208">
                <a:moveTo>
                  <a:pt x="0" y="2208"/>
                </a:moveTo>
                <a:cubicBezTo>
                  <a:pt x="872" y="2008"/>
                  <a:pt x="1744" y="1808"/>
                  <a:pt x="2448" y="1440"/>
                </a:cubicBezTo>
                <a:cubicBezTo>
                  <a:pt x="3152" y="1072"/>
                  <a:pt x="3688" y="536"/>
                  <a:pt x="4224" y="0"/>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48135" name="Freeform 7">
            <a:extLst>
              <a:ext uri="{FF2B5EF4-FFF2-40B4-BE49-F238E27FC236}">
                <a16:creationId xmlns:a16="http://schemas.microsoft.com/office/drawing/2014/main" id="{77DD5820-E94C-AA46-EEFA-D63545937320}"/>
              </a:ext>
            </a:extLst>
          </p:cNvPr>
          <p:cNvSpPr>
            <a:spLocks/>
          </p:cNvSpPr>
          <p:nvPr/>
        </p:nvSpPr>
        <p:spPr bwMode="auto">
          <a:xfrm>
            <a:off x="2895600" y="1274763"/>
            <a:ext cx="5715000" cy="3962400"/>
          </a:xfrm>
          <a:custGeom>
            <a:avLst/>
            <a:gdLst>
              <a:gd name="T0" fmla="*/ 0 w 3600"/>
              <a:gd name="T1" fmla="*/ 0 h 2496"/>
              <a:gd name="T2" fmla="*/ 2147483646 w 3600"/>
              <a:gd name="T3" fmla="*/ 2147483646 h 2496"/>
              <a:gd name="T4" fmla="*/ 2147483646 w 3600"/>
              <a:gd name="T5" fmla="*/ 2147483646 h 2496"/>
              <a:gd name="T6" fmla="*/ 0 60000 65536"/>
              <a:gd name="T7" fmla="*/ 0 60000 65536"/>
              <a:gd name="T8" fmla="*/ 0 60000 65536"/>
              <a:gd name="T9" fmla="*/ 0 w 3600"/>
              <a:gd name="T10" fmla="*/ 0 h 2496"/>
              <a:gd name="T11" fmla="*/ 3600 w 3600"/>
              <a:gd name="T12" fmla="*/ 2496 h 2496"/>
            </a:gdLst>
            <a:ahLst/>
            <a:cxnLst>
              <a:cxn ang="T6">
                <a:pos x="T0" y="T1"/>
              </a:cxn>
              <a:cxn ang="T7">
                <a:pos x="T2" y="T3"/>
              </a:cxn>
              <a:cxn ang="T8">
                <a:pos x="T4" y="T5"/>
              </a:cxn>
            </a:cxnLst>
            <a:rect l="T9" t="T10" r="T11" b="T12"/>
            <a:pathLst>
              <a:path w="3600" h="2496">
                <a:moveTo>
                  <a:pt x="0" y="0"/>
                </a:moveTo>
                <a:cubicBezTo>
                  <a:pt x="308" y="312"/>
                  <a:pt x="1248" y="1456"/>
                  <a:pt x="1848" y="1872"/>
                </a:cubicBezTo>
                <a:cubicBezTo>
                  <a:pt x="2448" y="2288"/>
                  <a:pt x="3235" y="2366"/>
                  <a:pt x="3600" y="2496"/>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48136" name="Freeform 8">
            <a:extLst>
              <a:ext uri="{FF2B5EF4-FFF2-40B4-BE49-F238E27FC236}">
                <a16:creationId xmlns:a16="http://schemas.microsoft.com/office/drawing/2014/main" id="{587298E4-6352-92BF-A7A3-31EA489F7F2B}"/>
              </a:ext>
            </a:extLst>
          </p:cNvPr>
          <p:cNvSpPr>
            <a:spLocks/>
          </p:cNvSpPr>
          <p:nvPr/>
        </p:nvSpPr>
        <p:spPr bwMode="auto">
          <a:xfrm>
            <a:off x="4114800" y="1046163"/>
            <a:ext cx="4495800" cy="3200400"/>
          </a:xfrm>
          <a:custGeom>
            <a:avLst/>
            <a:gdLst>
              <a:gd name="T0" fmla="*/ 0 w 2832"/>
              <a:gd name="T1" fmla="*/ 0 h 2016"/>
              <a:gd name="T2" fmla="*/ 2147483646 w 2832"/>
              <a:gd name="T3" fmla="*/ 2147483646 h 2016"/>
              <a:gd name="T4" fmla="*/ 2147483646 w 2832"/>
              <a:gd name="T5" fmla="*/ 2147483646 h 2016"/>
              <a:gd name="T6" fmla="*/ 0 60000 65536"/>
              <a:gd name="T7" fmla="*/ 0 60000 65536"/>
              <a:gd name="T8" fmla="*/ 0 60000 65536"/>
              <a:gd name="T9" fmla="*/ 0 w 2832"/>
              <a:gd name="T10" fmla="*/ 0 h 2016"/>
              <a:gd name="T11" fmla="*/ 2832 w 2832"/>
              <a:gd name="T12" fmla="*/ 2016 h 2016"/>
            </a:gdLst>
            <a:ahLst/>
            <a:cxnLst>
              <a:cxn ang="T6">
                <a:pos x="T0" y="T1"/>
              </a:cxn>
              <a:cxn ang="T7">
                <a:pos x="T2" y="T3"/>
              </a:cxn>
              <a:cxn ang="T8">
                <a:pos x="T4" y="T5"/>
              </a:cxn>
            </a:cxnLst>
            <a:rect l="T9" t="T10" r="T11" b="T12"/>
            <a:pathLst>
              <a:path w="2832" h="2016">
                <a:moveTo>
                  <a:pt x="0" y="0"/>
                </a:moveTo>
                <a:cubicBezTo>
                  <a:pt x="388" y="624"/>
                  <a:pt x="776" y="1248"/>
                  <a:pt x="1248" y="1584"/>
                </a:cubicBezTo>
                <a:cubicBezTo>
                  <a:pt x="1720" y="1920"/>
                  <a:pt x="2276" y="1968"/>
                  <a:pt x="2832" y="2016"/>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48137" name="AutoShape 9">
            <a:extLst>
              <a:ext uri="{FF2B5EF4-FFF2-40B4-BE49-F238E27FC236}">
                <a16:creationId xmlns:a16="http://schemas.microsoft.com/office/drawing/2014/main" id="{CF2AD175-76F5-E082-1C2C-70BDE109741E}"/>
              </a:ext>
            </a:extLst>
          </p:cNvPr>
          <p:cNvSpPr>
            <a:spLocks noChangeArrowheads="1"/>
          </p:cNvSpPr>
          <p:nvPr/>
        </p:nvSpPr>
        <p:spPr bwMode="auto">
          <a:xfrm>
            <a:off x="3733800" y="1655763"/>
            <a:ext cx="838200" cy="685800"/>
          </a:xfrm>
          <a:prstGeom prst="rightArrow">
            <a:avLst>
              <a:gd name="adj1" fmla="val 50000"/>
              <a:gd name="adj2" fmla="val 30556"/>
            </a:avLst>
          </a:prstGeom>
          <a:solidFill>
            <a:schemeClr val="folHlink"/>
          </a:solidFill>
          <a:ln w="9525">
            <a:solidFill>
              <a:schemeClr val="tx1"/>
            </a:solidFill>
            <a:miter lim="800000"/>
            <a:headEnd/>
            <a:tailEnd/>
          </a:ln>
        </p:spPr>
        <p:txBody>
          <a:bodyPr wrap="none" anchor="ct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48138" name="AutoShape 10">
            <a:extLst>
              <a:ext uri="{FF2B5EF4-FFF2-40B4-BE49-F238E27FC236}">
                <a16:creationId xmlns:a16="http://schemas.microsoft.com/office/drawing/2014/main" id="{98A4791C-B213-C6D4-E0BB-CBE10655FAC3}"/>
              </a:ext>
            </a:extLst>
          </p:cNvPr>
          <p:cNvSpPr>
            <a:spLocks noChangeArrowheads="1"/>
          </p:cNvSpPr>
          <p:nvPr/>
        </p:nvSpPr>
        <p:spPr bwMode="auto">
          <a:xfrm>
            <a:off x="7162800" y="1960563"/>
            <a:ext cx="533400" cy="762000"/>
          </a:xfrm>
          <a:prstGeom prst="rightArrow">
            <a:avLst>
              <a:gd name="adj1" fmla="val 50000"/>
              <a:gd name="adj2" fmla="val 25000"/>
            </a:avLst>
          </a:prstGeom>
          <a:solidFill>
            <a:schemeClr val="folHlink"/>
          </a:solidFill>
          <a:ln w="9525">
            <a:solidFill>
              <a:schemeClr val="tx1"/>
            </a:solidFill>
            <a:miter lim="800000"/>
            <a:headEnd/>
            <a:tailEnd/>
          </a:ln>
        </p:spPr>
        <p:txBody>
          <a:bodyPr wrap="none" anchor="ct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48139" name="Line 11">
            <a:extLst>
              <a:ext uri="{FF2B5EF4-FFF2-40B4-BE49-F238E27FC236}">
                <a16:creationId xmlns:a16="http://schemas.microsoft.com/office/drawing/2014/main" id="{33040C09-8671-C6DE-F3E2-A4EF4929D72B}"/>
              </a:ext>
            </a:extLst>
          </p:cNvPr>
          <p:cNvSpPr>
            <a:spLocks noChangeShapeType="1"/>
          </p:cNvSpPr>
          <p:nvPr/>
        </p:nvSpPr>
        <p:spPr bwMode="auto">
          <a:xfrm>
            <a:off x="4953000" y="3636963"/>
            <a:ext cx="0" cy="24384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8140" name="Line 12">
            <a:extLst>
              <a:ext uri="{FF2B5EF4-FFF2-40B4-BE49-F238E27FC236}">
                <a16:creationId xmlns:a16="http://schemas.microsoft.com/office/drawing/2014/main" id="{59641329-9B88-5BA7-226A-06051E3A4A41}"/>
              </a:ext>
            </a:extLst>
          </p:cNvPr>
          <p:cNvSpPr>
            <a:spLocks noChangeShapeType="1"/>
          </p:cNvSpPr>
          <p:nvPr/>
        </p:nvSpPr>
        <p:spPr bwMode="auto">
          <a:xfrm>
            <a:off x="6248400" y="3713163"/>
            <a:ext cx="0" cy="23622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8141" name="AutoShape 13">
            <a:extLst>
              <a:ext uri="{FF2B5EF4-FFF2-40B4-BE49-F238E27FC236}">
                <a16:creationId xmlns:a16="http://schemas.microsoft.com/office/drawing/2014/main" id="{3979BAB2-9109-2299-8950-B80FB1C8E45E}"/>
              </a:ext>
            </a:extLst>
          </p:cNvPr>
          <p:cNvSpPr>
            <a:spLocks noChangeArrowheads="1"/>
          </p:cNvSpPr>
          <p:nvPr/>
        </p:nvSpPr>
        <p:spPr bwMode="auto">
          <a:xfrm>
            <a:off x="5029200" y="4627563"/>
            <a:ext cx="1219200" cy="685800"/>
          </a:xfrm>
          <a:prstGeom prst="rightArrow">
            <a:avLst>
              <a:gd name="adj1" fmla="val 50000"/>
              <a:gd name="adj2" fmla="val 44444"/>
            </a:avLst>
          </a:prstGeom>
          <a:solidFill>
            <a:schemeClr val="folHlink"/>
          </a:solidFill>
          <a:ln w="9525">
            <a:solidFill>
              <a:schemeClr val="tx1"/>
            </a:solidFill>
            <a:miter lim="800000"/>
            <a:headEnd/>
            <a:tailEnd/>
          </a:ln>
        </p:spPr>
        <p:txBody>
          <a:bodyPr wrap="none" anchor="ct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48142" name="Freeform 14">
            <a:extLst>
              <a:ext uri="{FF2B5EF4-FFF2-40B4-BE49-F238E27FC236}">
                <a16:creationId xmlns:a16="http://schemas.microsoft.com/office/drawing/2014/main" id="{EB1FE067-AF4B-9C37-387A-A820E9B43F64}"/>
              </a:ext>
            </a:extLst>
          </p:cNvPr>
          <p:cNvSpPr>
            <a:spLocks/>
          </p:cNvSpPr>
          <p:nvPr/>
        </p:nvSpPr>
        <p:spPr bwMode="auto">
          <a:xfrm>
            <a:off x="2209800" y="1503363"/>
            <a:ext cx="5638800" cy="2743200"/>
          </a:xfrm>
          <a:custGeom>
            <a:avLst/>
            <a:gdLst>
              <a:gd name="T0" fmla="*/ 0 w 4224"/>
              <a:gd name="T1" fmla="*/ 2147483646 h 2208"/>
              <a:gd name="T2" fmla="*/ 2147483646 w 4224"/>
              <a:gd name="T3" fmla="*/ 2147483646 h 2208"/>
              <a:gd name="T4" fmla="*/ 2147483646 w 4224"/>
              <a:gd name="T5" fmla="*/ 0 h 2208"/>
              <a:gd name="T6" fmla="*/ 0 60000 65536"/>
              <a:gd name="T7" fmla="*/ 0 60000 65536"/>
              <a:gd name="T8" fmla="*/ 0 60000 65536"/>
              <a:gd name="T9" fmla="*/ 0 w 4224"/>
              <a:gd name="T10" fmla="*/ 0 h 2208"/>
              <a:gd name="T11" fmla="*/ 4224 w 4224"/>
              <a:gd name="T12" fmla="*/ 2208 h 2208"/>
            </a:gdLst>
            <a:ahLst/>
            <a:cxnLst>
              <a:cxn ang="T6">
                <a:pos x="T0" y="T1"/>
              </a:cxn>
              <a:cxn ang="T7">
                <a:pos x="T2" y="T3"/>
              </a:cxn>
              <a:cxn ang="T8">
                <a:pos x="T4" y="T5"/>
              </a:cxn>
            </a:cxnLst>
            <a:rect l="T9" t="T10" r="T11" b="T12"/>
            <a:pathLst>
              <a:path w="4224" h="2208">
                <a:moveTo>
                  <a:pt x="0" y="2208"/>
                </a:moveTo>
                <a:cubicBezTo>
                  <a:pt x="872" y="2008"/>
                  <a:pt x="1744" y="1808"/>
                  <a:pt x="2448" y="1440"/>
                </a:cubicBezTo>
                <a:cubicBezTo>
                  <a:pt x="3152" y="1072"/>
                  <a:pt x="3688" y="536"/>
                  <a:pt x="4224" y="0"/>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48143" name="Text Box 15">
            <a:extLst>
              <a:ext uri="{FF2B5EF4-FFF2-40B4-BE49-F238E27FC236}">
                <a16:creationId xmlns:a16="http://schemas.microsoft.com/office/drawing/2014/main" id="{8E83B590-B0E5-FB3A-290F-51683872707E}"/>
              </a:ext>
            </a:extLst>
          </p:cNvPr>
          <p:cNvSpPr txBox="1">
            <a:spLocks noChangeArrowheads="1"/>
          </p:cNvSpPr>
          <p:nvPr/>
        </p:nvSpPr>
        <p:spPr bwMode="auto">
          <a:xfrm>
            <a:off x="5029200" y="5389563"/>
            <a:ext cx="1371600" cy="62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60000"/>
              </a:lnSpc>
              <a:spcBef>
                <a:spcPct val="50000"/>
              </a:spcBef>
              <a:buClrTx/>
              <a:buSzTx/>
              <a:buFontTx/>
              <a:buNone/>
            </a:pPr>
            <a:r>
              <a:rPr lang="en-US" altLang="zh-TW" sz="2000" b="1">
                <a:solidFill>
                  <a:schemeClr val="tx1"/>
                </a:solidFill>
                <a:latin typeface="Tahoma" panose="020B0604030504040204" pitchFamily="34" charset="0"/>
                <a:ea typeface="新細明體" panose="02020500000000000000" pitchFamily="18" charset="-120"/>
              </a:rPr>
              <a:t>Markets</a:t>
            </a:r>
          </a:p>
          <a:p>
            <a:pPr eaLnBrk="1" hangingPunct="1">
              <a:lnSpc>
                <a:spcPct val="60000"/>
              </a:lnSpc>
              <a:spcBef>
                <a:spcPct val="50000"/>
              </a:spcBef>
              <a:buClrTx/>
              <a:buSzTx/>
              <a:buFontTx/>
              <a:buNone/>
            </a:pPr>
            <a:r>
              <a:rPr lang="en-US" altLang="zh-TW" sz="2000" b="1">
                <a:solidFill>
                  <a:schemeClr val="tx1"/>
                </a:solidFill>
                <a:latin typeface="Tahoma" panose="020B0604030504040204" pitchFamily="34" charset="0"/>
                <a:ea typeface="新細明體" panose="02020500000000000000" pitchFamily="18" charset="-120"/>
              </a:rPr>
              <a:t>Expand</a:t>
            </a:r>
          </a:p>
        </p:txBody>
      </p:sp>
      <p:sp>
        <p:nvSpPr>
          <p:cNvPr id="48144" name="Text Box 16">
            <a:extLst>
              <a:ext uri="{FF2B5EF4-FFF2-40B4-BE49-F238E27FC236}">
                <a16:creationId xmlns:a16="http://schemas.microsoft.com/office/drawing/2014/main" id="{6FFFB0FD-B6F6-5621-4480-F3C14E3F3EDE}"/>
              </a:ext>
            </a:extLst>
          </p:cNvPr>
          <p:cNvSpPr txBox="1">
            <a:spLocks noChangeArrowheads="1"/>
          </p:cNvSpPr>
          <p:nvPr/>
        </p:nvSpPr>
        <p:spPr bwMode="auto">
          <a:xfrm>
            <a:off x="4038600" y="6151564"/>
            <a:ext cx="1524000" cy="64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50000"/>
              </a:lnSpc>
              <a:spcBef>
                <a:spcPct val="35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Standard</a:t>
            </a:r>
          </a:p>
          <a:p>
            <a:pPr eaLnBrk="1" hangingPunct="1">
              <a:lnSpc>
                <a:spcPct val="50000"/>
              </a:lnSpc>
              <a:spcBef>
                <a:spcPct val="35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market </a:t>
            </a:r>
          </a:p>
          <a:p>
            <a:pPr eaLnBrk="1" hangingPunct="1">
              <a:lnSpc>
                <a:spcPct val="50000"/>
              </a:lnSpc>
              <a:spcBef>
                <a:spcPct val="35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volume</a:t>
            </a:r>
          </a:p>
        </p:txBody>
      </p:sp>
      <p:sp>
        <p:nvSpPr>
          <p:cNvPr id="48145" name="Text Box 17">
            <a:extLst>
              <a:ext uri="{FF2B5EF4-FFF2-40B4-BE49-F238E27FC236}">
                <a16:creationId xmlns:a16="http://schemas.microsoft.com/office/drawing/2014/main" id="{EA0C491C-E508-A54F-FFE8-59798035FCEB}"/>
              </a:ext>
            </a:extLst>
          </p:cNvPr>
          <p:cNvSpPr txBox="1">
            <a:spLocks noChangeArrowheads="1"/>
          </p:cNvSpPr>
          <p:nvPr/>
        </p:nvSpPr>
        <p:spPr bwMode="auto">
          <a:xfrm>
            <a:off x="6553200" y="6153151"/>
            <a:ext cx="1905000" cy="72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40000"/>
              </a:lnSpc>
              <a:spcBef>
                <a:spcPct val="30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Virtual</a:t>
            </a:r>
          </a:p>
          <a:p>
            <a:pPr eaLnBrk="1" hangingPunct="1">
              <a:lnSpc>
                <a:spcPct val="40000"/>
              </a:lnSpc>
              <a:spcBef>
                <a:spcPct val="30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community</a:t>
            </a:r>
          </a:p>
          <a:p>
            <a:pPr eaLnBrk="1" hangingPunct="1">
              <a:lnSpc>
                <a:spcPct val="40000"/>
              </a:lnSpc>
              <a:spcBef>
                <a:spcPct val="30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market</a:t>
            </a:r>
          </a:p>
          <a:p>
            <a:pPr eaLnBrk="1" hangingPunct="1">
              <a:lnSpc>
                <a:spcPct val="40000"/>
              </a:lnSpc>
              <a:spcBef>
                <a:spcPct val="30000"/>
              </a:spcBef>
              <a:buClrTx/>
              <a:buSzTx/>
              <a:buFontTx/>
              <a:buNone/>
            </a:pPr>
            <a:r>
              <a:rPr lang="en-US" altLang="zh-TW" sz="1600" b="1">
                <a:solidFill>
                  <a:schemeClr val="tx1"/>
                </a:solidFill>
                <a:latin typeface="Tahoma" panose="020B0604030504040204" pitchFamily="34" charset="0"/>
                <a:ea typeface="新細明體" panose="02020500000000000000" pitchFamily="18" charset="-120"/>
              </a:rPr>
              <a:t>volume</a:t>
            </a:r>
          </a:p>
        </p:txBody>
      </p:sp>
      <p:sp>
        <p:nvSpPr>
          <p:cNvPr id="48146" name="Text Box 18">
            <a:extLst>
              <a:ext uri="{FF2B5EF4-FFF2-40B4-BE49-F238E27FC236}">
                <a16:creationId xmlns:a16="http://schemas.microsoft.com/office/drawing/2014/main" id="{E370D3DC-3BB5-FC1C-E90C-C8C9F54FF0B6}"/>
              </a:ext>
            </a:extLst>
          </p:cNvPr>
          <p:cNvSpPr txBox="1">
            <a:spLocks noChangeArrowheads="1"/>
          </p:cNvSpPr>
          <p:nvPr/>
        </p:nvSpPr>
        <p:spPr bwMode="auto">
          <a:xfrm>
            <a:off x="8915400" y="4953000"/>
            <a:ext cx="12954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3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Standard</a:t>
            </a:r>
          </a:p>
          <a:p>
            <a:pPr eaLnBrk="1" hangingPunct="1">
              <a:spcBef>
                <a:spcPct val="30000"/>
              </a:spcBef>
              <a:buClrTx/>
              <a:buSzTx/>
              <a:buFontTx/>
              <a:buNone/>
            </a:pPr>
            <a:r>
              <a:rPr lang="en-US" altLang="zh-TW" sz="2000" b="1">
                <a:solidFill>
                  <a:schemeClr val="tx1"/>
                </a:solidFill>
                <a:latin typeface="Tahoma" panose="020B0604030504040204" pitchFamily="34" charset="0"/>
                <a:ea typeface="新細明體" panose="02020500000000000000" pitchFamily="18" charset="-120"/>
              </a:rPr>
              <a:t>demand</a:t>
            </a:r>
          </a:p>
        </p:txBody>
      </p:sp>
      <p:sp>
        <p:nvSpPr>
          <p:cNvPr id="61459" name="Text Box 19">
            <a:extLst>
              <a:ext uri="{FF2B5EF4-FFF2-40B4-BE49-F238E27FC236}">
                <a16:creationId xmlns:a16="http://schemas.microsoft.com/office/drawing/2014/main" id="{EC2D8DF5-1446-46F8-0955-3C3765C593AD}"/>
              </a:ext>
            </a:extLst>
          </p:cNvPr>
          <p:cNvSpPr txBox="1">
            <a:spLocks noChangeArrowheads="1"/>
          </p:cNvSpPr>
          <p:nvPr/>
        </p:nvSpPr>
        <p:spPr bwMode="auto">
          <a:xfrm>
            <a:off x="8686800" y="4017964"/>
            <a:ext cx="1447800" cy="611187"/>
          </a:xfrm>
          <a:prstGeom prst="rect">
            <a:avLst/>
          </a:prstGeom>
          <a:noFill/>
          <a:ln>
            <a:noFill/>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60000"/>
              </a:lnSpc>
              <a:buClrTx/>
              <a:buSzTx/>
              <a:buFontTx/>
              <a:buNone/>
              <a:defRPr/>
            </a:pPr>
            <a:r>
              <a:rPr lang="en-US" altLang="zh-TW" sz="1600" b="1" dirty="0">
                <a:solidFill>
                  <a:schemeClr val="tx1"/>
                </a:solidFill>
                <a:highlight>
                  <a:srgbClr val="FFFF00"/>
                </a:highlight>
                <a:latin typeface="Tahoma" panose="020B0604030504040204" pitchFamily="34" charset="0"/>
                <a:ea typeface="新細明體" panose="02020500000000000000" pitchFamily="18" charset="-120"/>
              </a:rPr>
              <a:t>Virtual</a:t>
            </a:r>
          </a:p>
          <a:p>
            <a:pPr eaLnBrk="1" hangingPunct="1">
              <a:lnSpc>
                <a:spcPct val="65000"/>
              </a:lnSpc>
              <a:buClrTx/>
              <a:buSzTx/>
              <a:buFontTx/>
              <a:buNone/>
              <a:defRPr/>
            </a:pPr>
            <a:r>
              <a:rPr lang="en-US" altLang="zh-TW" sz="1600" b="1" dirty="0">
                <a:solidFill>
                  <a:schemeClr val="tx1"/>
                </a:solidFill>
                <a:highlight>
                  <a:srgbClr val="FFFF00"/>
                </a:highlight>
                <a:latin typeface="Tahoma" panose="020B0604030504040204" pitchFamily="34" charset="0"/>
                <a:ea typeface="新細明體" panose="02020500000000000000" pitchFamily="18" charset="-120"/>
              </a:rPr>
              <a:t>community demand</a:t>
            </a:r>
            <a:endParaRPr lang="en-US" altLang="zh-TW" sz="1100" dirty="0">
              <a:solidFill>
                <a:schemeClr val="tx1"/>
              </a:solidFill>
              <a:highlight>
                <a:srgbClr val="FFFF00"/>
              </a:highlight>
              <a:latin typeface="Tahoma" panose="020B0604030504040204" pitchFamily="34" charset="0"/>
              <a:ea typeface="新細明體" panose="02020500000000000000" pitchFamily="18" charset="-120"/>
            </a:endParaRPr>
          </a:p>
        </p:txBody>
      </p:sp>
      <p:sp>
        <p:nvSpPr>
          <p:cNvPr id="48148" name="Text Box 20">
            <a:extLst>
              <a:ext uri="{FF2B5EF4-FFF2-40B4-BE49-F238E27FC236}">
                <a16:creationId xmlns:a16="http://schemas.microsoft.com/office/drawing/2014/main" id="{DC4E32D2-5536-E4C3-37D6-E8E0A4ECBDF2}"/>
              </a:ext>
            </a:extLst>
          </p:cNvPr>
          <p:cNvSpPr txBox="1">
            <a:spLocks noChangeArrowheads="1"/>
          </p:cNvSpPr>
          <p:nvPr/>
        </p:nvSpPr>
        <p:spPr bwMode="auto">
          <a:xfrm>
            <a:off x="8077200" y="2438401"/>
            <a:ext cx="2133600" cy="117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60000"/>
              </a:lnSpc>
              <a:spcBef>
                <a:spcPct val="4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Lower marketing/</a:t>
            </a:r>
          </a:p>
          <a:p>
            <a:pPr eaLnBrk="1" hangingPunct="1">
              <a:lnSpc>
                <a:spcPct val="60000"/>
              </a:lnSpc>
              <a:spcBef>
                <a:spcPct val="4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distribution  costs</a:t>
            </a:r>
          </a:p>
          <a:p>
            <a:pPr eaLnBrk="1" hangingPunct="1">
              <a:lnSpc>
                <a:spcPct val="70000"/>
              </a:lnSpc>
              <a:spcBef>
                <a:spcPct val="4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expand  supply</a:t>
            </a:r>
            <a:endParaRPr lang="en-US" altLang="zh-TW" sz="1200">
              <a:solidFill>
                <a:schemeClr val="tx1"/>
              </a:solidFill>
              <a:latin typeface="Tahoma" panose="020B0604030504040204" pitchFamily="34" charset="0"/>
              <a:ea typeface="新細明體" panose="02020500000000000000" pitchFamily="18" charset="-120"/>
            </a:endParaRPr>
          </a:p>
        </p:txBody>
      </p:sp>
      <p:sp>
        <p:nvSpPr>
          <p:cNvPr id="48149" name="Line 21">
            <a:extLst>
              <a:ext uri="{FF2B5EF4-FFF2-40B4-BE49-F238E27FC236}">
                <a16:creationId xmlns:a16="http://schemas.microsoft.com/office/drawing/2014/main" id="{9001405F-6A5D-D268-9C97-4F6F9F58C404}"/>
              </a:ext>
            </a:extLst>
          </p:cNvPr>
          <p:cNvSpPr>
            <a:spLocks noChangeShapeType="1"/>
          </p:cNvSpPr>
          <p:nvPr/>
        </p:nvSpPr>
        <p:spPr bwMode="auto">
          <a:xfrm>
            <a:off x="8305800" y="4246563"/>
            <a:ext cx="457200" cy="0"/>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8150" name="Line 22">
            <a:extLst>
              <a:ext uri="{FF2B5EF4-FFF2-40B4-BE49-F238E27FC236}">
                <a16:creationId xmlns:a16="http://schemas.microsoft.com/office/drawing/2014/main" id="{4D1BFDCE-2ECA-35BE-F269-AF36B5D37BBE}"/>
              </a:ext>
            </a:extLst>
          </p:cNvPr>
          <p:cNvSpPr>
            <a:spLocks noChangeShapeType="1"/>
          </p:cNvSpPr>
          <p:nvPr/>
        </p:nvSpPr>
        <p:spPr bwMode="auto">
          <a:xfrm flipV="1">
            <a:off x="8382000" y="1731963"/>
            <a:ext cx="381000" cy="304800"/>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8151" name="Line 23">
            <a:extLst>
              <a:ext uri="{FF2B5EF4-FFF2-40B4-BE49-F238E27FC236}">
                <a16:creationId xmlns:a16="http://schemas.microsoft.com/office/drawing/2014/main" id="{7D714750-A357-9328-2D9B-D18223CC26AF}"/>
              </a:ext>
            </a:extLst>
          </p:cNvPr>
          <p:cNvSpPr>
            <a:spLocks noChangeShapeType="1"/>
          </p:cNvSpPr>
          <p:nvPr/>
        </p:nvSpPr>
        <p:spPr bwMode="auto">
          <a:xfrm flipV="1">
            <a:off x="7772400" y="1350963"/>
            <a:ext cx="381000" cy="228600"/>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61464" name="Text Box 24">
            <a:extLst>
              <a:ext uri="{FF2B5EF4-FFF2-40B4-BE49-F238E27FC236}">
                <a16:creationId xmlns:a16="http://schemas.microsoft.com/office/drawing/2014/main" id="{067A1CED-DD25-FDF7-8938-2B77B530C84C}"/>
              </a:ext>
            </a:extLst>
          </p:cNvPr>
          <p:cNvSpPr txBox="1">
            <a:spLocks noChangeArrowheads="1"/>
          </p:cNvSpPr>
          <p:nvPr/>
        </p:nvSpPr>
        <p:spPr bwMode="auto">
          <a:xfrm>
            <a:off x="8839200" y="1274763"/>
            <a:ext cx="1600200" cy="862012"/>
          </a:xfrm>
          <a:prstGeom prst="rect">
            <a:avLst/>
          </a:prstGeom>
          <a:noFill/>
          <a:ln>
            <a:noFill/>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70000"/>
              </a:lnSpc>
              <a:spcBef>
                <a:spcPct val="35000"/>
              </a:spcBef>
              <a:buClrTx/>
              <a:buSzTx/>
              <a:buFontTx/>
              <a:buNone/>
              <a:defRPr/>
            </a:pPr>
            <a:r>
              <a:rPr lang="en-US" altLang="zh-TW" sz="1800" b="1" dirty="0">
                <a:solidFill>
                  <a:schemeClr val="tx1"/>
                </a:solidFill>
                <a:highlight>
                  <a:srgbClr val="FFFF00"/>
                </a:highlight>
                <a:latin typeface="Tahoma" panose="020B0604030504040204" pitchFamily="34" charset="0"/>
                <a:ea typeface="新細明體" panose="02020500000000000000" pitchFamily="18" charset="-120"/>
              </a:rPr>
              <a:t>Virtual</a:t>
            </a:r>
          </a:p>
          <a:p>
            <a:pPr eaLnBrk="1" hangingPunct="1">
              <a:lnSpc>
                <a:spcPct val="70000"/>
              </a:lnSpc>
              <a:spcBef>
                <a:spcPct val="35000"/>
              </a:spcBef>
              <a:buClrTx/>
              <a:buSzTx/>
              <a:buFontTx/>
              <a:buNone/>
              <a:defRPr/>
            </a:pPr>
            <a:r>
              <a:rPr lang="en-US" altLang="zh-TW" sz="1800" b="1" dirty="0">
                <a:solidFill>
                  <a:schemeClr val="tx1"/>
                </a:solidFill>
                <a:highlight>
                  <a:srgbClr val="FFFF00"/>
                </a:highlight>
                <a:latin typeface="Tahoma" panose="020B0604030504040204" pitchFamily="34" charset="0"/>
                <a:ea typeface="新細明體" panose="02020500000000000000" pitchFamily="18" charset="-120"/>
              </a:rPr>
              <a:t>community </a:t>
            </a:r>
          </a:p>
          <a:p>
            <a:pPr eaLnBrk="1" hangingPunct="1">
              <a:lnSpc>
                <a:spcPct val="70000"/>
              </a:lnSpc>
              <a:spcBef>
                <a:spcPct val="35000"/>
              </a:spcBef>
              <a:buClrTx/>
              <a:buSzTx/>
              <a:buFontTx/>
              <a:buNone/>
              <a:defRPr/>
            </a:pPr>
            <a:r>
              <a:rPr lang="en-US" altLang="zh-TW" sz="1800" b="1" dirty="0">
                <a:solidFill>
                  <a:schemeClr val="tx1"/>
                </a:solidFill>
                <a:highlight>
                  <a:srgbClr val="FFFF00"/>
                </a:highlight>
                <a:latin typeface="Tahoma" panose="020B0604030504040204" pitchFamily="34" charset="0"/>
                <a:ea typeface="新細明體" panose="02020500000000000000" pitchFamily="18" charset="-120"/>
              </a:rPr>
              <a:t>supply</a:t>
            </a:r>
          </a:p>
        </p:txBody>
      </p:sp>
      <p:sp>
        <p:nvSpPr>
          <p:cNvPr id="48153" name="Text Box 25">
            <a:extLst>
              <a:ext uri="{FF2B5EF4-FFF2-40B4-BE49-F238E27FC236}">
                <a16:creationId xmlns:a16="http://schemas.microsoft.com/office/drawing/2014/main" id="{005025EF-BC30-24F2-4D0A-D3C400A6B42A}"/>
              </a:ext>
            </a:extLst>
          </p:cNvPr>
          <p:cNvSpPr txBox="1">
            <a:spLocks noChangeArrowheads="1"/>
          </p:cNvSpPr>
          <p:nvPr/>
        </p:nvSpPr>
        <p:spPr bwMode="auto">
          <a:xfrm>
            <a:off x="7158038" y="892176"/>
            <a:ext cx="15240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70000"/>
              </a:lnSpc>
              <a:spcBef>
                <a:spcPct val="5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Standard</a:t>
            </a:r>
          </a:p>
          <a:p>
            <a:pPr eaLnBrk="1" hangingPunct="1">
              <a:lnSpc>
                <a:spcPct val="70000"/>
              </a:lnSpc>
              <a:spcBef>
                <a:spcPct val="5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supply</a:t>
            </a:r>
            <a:endParaRPr lang="en-US" altLang="zh-TW" sz="1200">
              <a:solidFill>
                <a:schemeClr val="tx1"/>
              </a:solidFill>
              <a:latin typeface="Tahoma" panose="020B0604030504040204" pitchFamily="34" charset="0"/>
              <a:ea typeface="新細明體" panose="02020500000000000000" pitchFamily="18" charset="-120"/>
            </a:endParaRPr>
          </a:p>
        </p:txBody>
      </p:sp>
      <p:sp>
        <p:nvSpPr>
          <p:cNvPr id="48154" name="Text Box 26">
            <a:extLst>
              <a:ext uri="{FF2B5EF4-FFF2-40B4-BE49-F238E27FC236}">
                <a16:creationId xmlns:a16="http://schemas.microsoft.com/office/drawing/2014/main" id="{073124D8-74E3-7DF5-3A51-33B96D6CBCFC}"/>
              </a:ext>
            </a:extLst>
          </p:cNvPr>
          <p:cNvSpPr txBox="1">
            <a:spLocks noChangeArrowheads="1"/>
          </p:cNvSpPr>
          <p:nvPr/>
        </p:nvSpPr>
        <p:spPr bwMode="auto">
          <a:xfrm>
            <a:off x="4876800" y="1350963"/>
            <a:ext cx="2438400"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lnSpc>
                <a:spcPct val="90000"/>
              </a:lnSpc>
              <a:spcBef>
                <a:spcPct val="30000"/>
              </a:spcBef>
              <a:buClrTx/>
              <a:buSzTx/>
              <a:buFontTx/>
              <a:buNone/>
            </a:pPr>
            <a:r>
              <a:rPr lang="en-US" altLang="zh-TW" sz="1800" b="1">
                <a:solidFill>
                  <a:schemeClr val="tx1"/>
                </a:solidFill>
                <a:latin typeface="Tahoma" panose="020B0604030504040204" pitchFamily="34" charset="0"/>
                <a:ea typeface="新細明體" panose="02020500000000000000" pitchFamily="18" charset="-120"/>
              </a:rPr>
              <a:t>Lower transaction</a:t>
            </a:r>
          </a:p>
          <a:p>
            <a:pPr eaLnBrk="1" hangingPunct="1">
              <a:lnSpc>
                <a:spcPct val="90000"/>
              </a:lnSpc>
              <a:buClrTx/>
              <a:buSzTx/>
              <a:buFontTx/>
              <a:buNone/>
            </a:pPr>
            <a:r>
              <a:rPr lang="en-US" altLang="zh-TW" sz="1800" b="1">
                <a:solidFill>
                  <a:schemeClr val="tx1"/>
                </a:solidFill>
                <a:latin typeface="Tahoma" panose="020B0604030504040204" pitchFamily="34" charset="0"/>
                <a:ea typeface="新細明體" panose="02020500000000000000" pitchFamily="18" charset="-120"/>
              </a:rPr>
              <a:t>costs expand demand</a:t>
            </a:r>
          </a:p>
        </p:txBody>
      </p:sp>
      <p:sp>
        <p:nvSpPr>
          <p:cNvPr id="48155" name="Text Box 27">
            <a:extLst>
              <a:ext uri="{FF2B5EF4-FFF2-40B4-BE49-F238E27FC236}">
                <a16:creationId xmlns:a16="http://schemas.microsoft.com/office/drawing/2014/main" id="{3238A9D4-C5CF-7639-D3FA-BE37F01FDB19}"/>
              </a:ext>
            </a:extLst>
          </p:cNvPr>
          <p:cNvSpPr txBox="1">
            <a:spLocks noChangeArrowheads="1"/>
          </p:cNvSpPr>
          <p:nvPr/>
        </p:nvSpPr>
        <p:spPr bwMode="auto">
          <a:xfrm>
            <a:off x="3962400" y="1808164"/>
            <a:ext cx="30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2000" b="1" dirty="0">
                <a:solidFill>
                  <a:schemeClr val="tx1"/>
                </a:solidFill>
                <a:highlight>
                  <a:srgbClr val="FFFF00"/>
                </a:highlight>
                <a:latin typeface="Tahoma" panose="020B0604030504040204" pitchFamily="34" charset="0"/>
                <a:ea typeface="新細明體" panose="02020500000000000000" pitchFamily="18" charset="-120"/>
              </a:rPr>
              <a:t>2</a:t>
            </a:r>
            <a:endParaRPr lang="en-US" altLang="zh-TW" sz="1200" dirty="0">
              <a:solidFill>
                <a:schemeClr val="tx1"/>
              </a:solidFill>
              <a:highlight>
                <a:srgbClr val="FFFF00"/>
              </a:highlight>
              <a:latin typeface="Tahoma" panose="020B0604030504040204" pitchFamily="34" charset="0"/>
              <a:ea typeface="新細明體" panose="02020500000000000000" pitchFamily="18" charset="-120"/>
            </a:endParaRPr>
          </a:p>
        </p:txBody>
      </p:sp>
      <p:sp>
        <p:nvSpPr>
          <p:cNvPr id="48156" name="Text Box 28">
            <a:extLst>
              <a:ext uri="{FF2B5EF4-FFF2-40B4-BE49-F238E27FC236}">
                <a16:creationId xmlns:a16="http://schemas.microsoft.com/office/drawing/2014/main" id="{21051201-F19A-5006-C07B-E37EAB15ADC6}"/>
              </a:ext>
            </a:extLst>
          </p:cNvPr>
          <p:cNvSpPr txBox="1">
            <a:spLocks noChangeArrowheads="1"/>
          </p:cNvSpPr>
          <p:nvPr/>
        </p:nvSpPr>
        <p:spPr bwMode="auto">
          <a:xfrm>
            <a:off x="7239000" y="2112964"/>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2000" b="1" dirty="0">
                <a:solidFill>
                  <a:schemeClr val="tx1"/>
                </a:solidFill>
                <a:highlight>
                  <a:srgbClr val="FFFF00"/>
                </a:highlight>
                <a:latin typeface="Tahoma" panose="020B0604030504040204" pitchFamily="34" charset="0"/>
                <a:ea typeface="新細明體" panose="02020500000000000000" pitchFamily="18" charset="-120"/>
              </a:rPr>
              <a:t>1</a:t>
            </a:r>
            <a:endParaRPr lang="en-US" altLang="zh-TW" sz="1200" dirty="0">
              <a:solidFill>
                <a:schemeClr val="tx1"/>
              </a:solidFill>
              <a:highlight>
                <a:srgbClr val="FFFF00"/>
              </a:highlight>
              <a:latin typeface="Tahoma" panose="020B0604030504040204" pitchFamily="34" charset="0"/>
              <a:ea typeface="新細明體" panose="02020500000000000000" pitchFamily="18" charset="-120"/>
            </a:endParaRPr>
          </a:p>
        </p:txBody>
      </p:sp>
      <p:sp>
        <p:nvSpPr>
          <p:cNvPr id="48157" name="Text Box 29">
            <a:extLst>
              <a:ext uri="{FF2B5EF4-FFF2-40B4-BE49-F238E27FC236}">
                <a16:creationId xmlns:a16="http://schemas.microsoft.com/office/drawing/2014/main" id="{85E26F03-6B7B-0B65-EC41-08BDEAD6DC95}"/>
              </a:ext>
            </a:extLst>
          </p:cNvPr>
          <p:cNvSpPr txBox="1">
            <a:spLocks noChangeArrowheads="1"/>
          </p:cNvSpPr>
          <p:nvPr/>
        </p:nvSpPr>
        <p:spPr bwMode="auto">
          <a:xfrm>
            <a:off x="5181600" y="4779964"/>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pPr>
            <a:r>
              <a:rPr lang="en-US" altLang="zh-TW" sz="2000" b="1" dirty="0">
                <a:solidFill>
                  <a:schemeClr val="tx1"/>
                </a:solidFill>
                <a:highlight>
                  <a:srgbClr val="FFFF00"/>
                </a:highlight>
                <a:latin typeface="Tahoma" panose="020B0604030504040204" pitchFamily="34" charset="0"/>
                <a:ea typeface="新細明體" panose="02020500000000000000" pitchFamily="18" charset="-120"/>
              </a:rPr>
              <a:t>3</a:t>
            </a:r>
            <a:endParaRPr lang="en-US" altLang="zh-TW" sz="1200" dirty="0">
              <a:solidFill>
                <a:schemeClr val="tx1"/>
              </a:solidFill>
              <a:highlight>
                <a:srgbClr val="FFFF00"/>
              </a:highlight>
              <a:latin typeface="Tahoma" panose="020B0604030504040204" pitchFamily="34" charset="0"/>
              <a:ea typeface="新細明體" panose="02020500000000000000" pitchFamily="18" charset="-120"/>
            </a:endParaRPr>
          </a:p>
        </p:txBody>
      </p:sp>
      <p:sp>
        <p:nvSpPr>
          <p:cNvPr id="48158" name="Freeform 30">
            <a:extLst>
              <a:ext uri="{FF2B5EF4-FFF2-40B4-BE49-F238E27FC236}">
                <a16:creationId xmlns:a16="http://schemas.microsoft.com/office/drawing/2014/main" id="{88D4D4AB-EC25-4AA8-8A07-8F1743D3FFB0}"/>
              </a:ext>
            </a:extLst>
          </p:cNvPr>
          <p:cNvSpPr>
            <a:spLocks/>
          </p:cNvSpPr>
          <p:nvPr/>
        </p:nvSpPr>
        <p:spPr bwMode="auto">
          <a:xfrm>
            <a:off x="8458200" y="5160963"/>
            <a:ext cx="457200" cy="152400"/>
          </a:xfrm>
          <a:custGeom>
            <a:avLst/>
            <a:gdLst>
              <a:gd name="T0" fmla="*/ 0 w 288"/>
              <a:gd name="T1" fmla="*/ 0 h 84"/>
              <a:gd name="T2" fmla="*/ 2147483646 w 288"/>
              <a:gd name="T3" fmla="*/ 2147483646 h 84"/>
              <a:gd name="T4" fmla="*/ 2147483646 w 288"/>
              <a:gd name="T5" fmla="*/ 2147483646 h 84"/>
              <a:gd name="T6" fmla="*/ 0 60000 65536"/>
              <a:gd name="T7" fmla="*/ 0 60000 65536"/>
              <a:gd name="T8" fmla="*/ 0 60000 65536"/>
              <a:gd name="T9" fmla="*/ 0 w 288"/>
              <a:gd name="T10" fmla="*/ 0 h 84"/>
              <a:gd name="T11" fmla="*/ 288 w 288"/>
              <a:gd name="T12" fmla="*/ 84 h 84"/>
            </a:gdLst>
            <a:ahLst/>
            <a:cxnLst>
              <a:cxn ang="T6">
                <a:pos x="T0" y="T1"/>
              </a:cxn>
              <a:cxn ang="T7">
                <a:pos x="T2" y="T3"/>
              </a:cxn>
              <a:cxn ang="T8">
                <a:pos x="T4" y="T5"/>
              </a:cxn>
            </a:cxnLst>
            <a:rect l="T9" t="T10" r="T11" b="T12"/>
            <a:pathLst>
              <a:path w="288" h="84">
                <a:moveTo>
                  <a:pt x="0" y="0"/>
                </a:moveTo>
                <a:lnTo>
                  <a:pt x="192" y="84"/>
                </a:lnTo>
                <a:lnTo>
                  <a:pt x="288" y="61"/>
                </a:lnTo>
              </a:path>
            </a:pathLst>
          </a:custGeom>
          <a:noFill/>
          <a:ln w="476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33" name="Rectangle 2">
            <a:extLst>
              <a:ext uri="{FF2B5EF4-FFF2-40B4-BE49-F238E27FC236}">
                <a16:creationId xmlns:a16="http://schemas.microsoft.com/office/drawing/2014/main" id="{C631E055-FDDF-D381-C9F7-0292A5CBEAC1}"/>
              </a:ext>
            </a:extLst>
          </p:cNvPr>
          <p:cNvSpPr txBox="1">
            <a:spLocks noChangeArrowheads="1"/>
          </p:cNvSpPr>
          <p:nvPr/>
        </p:nvSpPr>
        <p:spPr bwMode="auto">
          <a:xfrm>
            <a:off x="0" y="1"/>
            <a:ext cx="12109142"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48161" name="文字方塊 1">
            <a:extLst>
              <a:ext uri="{FF2B5EF4-FFF2-40B4-BE49-F238E27FC236}">
                <a16:creationId xmlns:a16="http://schemas.microsoft.com/office/drawing/2014/main" id="{192F5F80-3BFD-1633-3A1C-EA00752003F6}"/>
              </a:ext>
            </a:extLst>
          </p:cNvPr>
          <p:cNvSpPr txBox="1">
            <a:spLocks noChangeArrowheads="1"/>
          </p:cNvSpPr>
          <p:nvPr/>
        </p:nvSpPr>
        <p:spPr bwMode="auto">
          <a:xfrm flipH="1">
            <a:off x="6078539" y="3130550"/>
            <a:ext cx="1873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4400">
                <a:solidFill>
                  <a:srgbClr val="C00000"/>
                </a:solidFill>
                <a:latin typeface="Tahoma" panose="020B0604030504040204" pitchFamily="34" charset="0"/>
                <a:ea typeface="新細明體" panose="02020500000000000000" pitchFamily="18" charset="-120"/>
              </a:rPr>
              <a:t>.</a:t>
            </a:r>
            <a:endParaRPr lang="zh-TW" altLang="en-US" sz="4400">
              <a:solidFill>
                <a:srgbClr val="C00000"/>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0446B576-14C8-6450-51FD-104374306340}"/>
              </a:ext>
            </a:extLst>
          </p:cNvPr>
          <p:cNvSpPr txBox="1"/>
          <p:nvPr/>
        </p:nvSpPr>
        <p:spPr>
          <a:xfrm>
            <a:off x="551765" y="28157"/>
            <a:ext cx="10403280" cy="369332"/>
          </a:xfrm>
          <a:prstGeom prst="rect">
            <a:avLst/>
          </a:prstGeom>
          <a:noFill/>
        </p:spPr>
        <p:txBody>
          <a:bodyPr wrap="square" rtlCol="0">
            <a:spAutoFit/>
          </a:bodyPr>
          <a:lstStyle/>
          <a:p>
            <a:r>
              <a:rPr lang="zh-TW" altLang="en-US" b="1" dirty="0">
                <a:solidFill>
                  <a:srgbClr val="003399"/>
                </a:solidFill>
                <a:highlight>
                  <a:srgbClr val="00FF00"/>
                </a:highlight>
                <a:ea typeface="華康中黑體" pitchFamily="49" charset="-120"/>
              </a:rPr>
              <a:t>全球可及性的商業意涵  </a:t>
            </a:r>
            <a:r>
              <a:rPr lang="en-US" altLang="zh-TW" b="1" dirty="0">
                <a:solidFill>
                  <a:srgbClr val="003399"/>
                </a:solidFill>
                <a:highlight>
                  <a:srgbClr val="00FF00"/>
                </a:highlight>
                <a:ea typeface="華康中黑體" pitchFamily="49" charset="-120"/>
              </a:rPr>
              <a:t>:  </a:t>
            </a:r>
            <a:r>
              <a:rPr lang="zh-TW" altLang="en-US" b="1" dirty="0">
                <a:solidFill>
                  <a:srgbClr val="003399"/>
                </a:solidFill>
                <a:highlight>
                  <a:srgbClr val="00FF00"/>
                </a:highlight>
                <a:ea typeface="華康中黑體" pitchFamily="49" charset="-120"/>
              </a:rPr>
              <a:t>市場性 </a:t>
            </a:r>
            <a:r>
              <a:rPr lang="en-US" altLang="zh-TW" b="1" dirty="0">
                <a:solidFill>
                  <a:srgbClr val="003399"/>
                </a:solidFill>
                <a:highlight>
                  <a:srgbClr val="00FF00"/>
                </a:highlight>
                <a:ea typeface="華康中黑體" pitchFamily="49" charset="-120"/>
              </a:rPr>
              <a:t>(Market):</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Customer</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Surplus</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a:t>
            </a:r>
            <a:r>
              <a:rPr lang="zh-TW" altLang="en-US" b="1" dirty="0">
                <a:solidFill>
                  <a:srgbClr val="003399"/>
                </a:solidFill>
                <a:highlight>
                  <a:srgbClr val="00FF00"/>
                </a:highlight>
                <a:ea typeface="華康中黑體" pitchFamily="49" charset="-120"/>
              </a:rPr>
              <a:t>消費者剩餘</a:t>
            </a:r>
            <a:r>
              <a:rPr lang="en-US" altLang="zh-TW" b="1" dirty="0">
                <a:solidFill>
                  <a:srgbClr val="003399"/>
                </a:solidFill>
                <a:highlight>
                  <a:srgbClr val="00FF00"/>
                </a:highlight>
                <a:ea typeface="華康中黑體" pitchFamily="49" charset="-120"/>
              </a:rPr>
              <a:t>)</a:t>
            </a:r>
            <a:r>
              <a:rPr lang="zh-TW" altLang="en-US" b="1" dirty="0">
                <a:solidFill>
                  <a:srgbClr val="003399"/>
                </a:solidFill>
                <a:highlight>
                  <a:srgbClr val="00FF00"/>
                </a:highlight>
                <a:ea typeface="華康中黑體" pitchFamily="49" charset="-120"/>
              </a:rPr>
              <a:t> </a:t>
            </a:r>
            <a:r>
              <a:rPr lang="en-US" altLang="zh-TW" b="1" dirty="0">
                <a:solidFill>
                  <a:srgbClr val="003399"/>
                </a:solidFill>
                <a:highlight>
                  <a:srgbClr val="00FF00"/>
                </a:highlight>
                <a:ea typeface="華康中黑體" pitchFamily="49" charset="-120"/>
              </a:rPr>
              <a:t>- </a:t>
            </a:r>
            <a:r>
              <a:rPr lang="zh-TW" altLang="en-US" b="1" dirty="0">
                <a:solidFill>
                  <a:srgbClr val="003399"/>
                </a:solidFill>
                <a:highlight>
                  <a:srgbClr val="00FF00"/>
                </a:highlight>
                <a:ea typeface="華康中黑體" pitchFamily="49" charset="-120"/>
              </a:rPr>
              <a:t>在虛擬的環境</a:t>
            </a:r>
          </a:p>
        </p:txBody>
      </p:sp>
    </p:spTree>
    <p:extLst>
      <p:ext uri="{BB962C8B-B14F-4D97-AF65-F5344CB8AC3E}">
        <p14:creationId xmlns:p14="http://schemas.microsoft.com/office/powerpoint/2010/main" val="1531906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4088" y="-23188"/>
            <a:ext cx="10515600" cy="764333"/>
          </a:xfrm>
        </p:spPr>
        <p:txBody>
          <a:bodyPr>
            <a:normAutofit/>
          </a:bodyPr>
          <a:lstStyle/>
          <a:p>
            <a:r>
              <a:rPr lang="zh-TW" altLang="en-US" sz="2400" b="1" dirty="0">
                <a:solidFill>
                  <a:srgbClr val="003399"/>
                </a:solidFill>
              </a:rPr>
              <a:t>電子商務的特性 </a:t>
            </a:r>
            <a:r>
              <a:rPr lang="en-US" altLang="zh-TW" sz="2400" b="1" dirty="0">
                <a:solidFill>
                  <a:srgbClr val="003399"/>
                </a:solidFill>
              </a:rPr>
              <a:t>(</a:t>
            </a:r>
            <a:r>
              <a:rPr lang="zh-TW" altLang="en-US" sz="2400" b="1" dirty="0">
                <a:solidFill>
                  <a:srgbClr val="003399"/>
                </a:solidFill>
              </a:rPr>
              <a:t>續</a:t>
            </a:r>
            <a:r>
              <a:rPr lang="en-US" altLang="zh-TW" sz="2400" b="1" dirty="0">
                <a:solidFill>
                  <a:srgbClr val="003399"/>
                </a:solidFill>
              </a:rPr>
              <a:t>)  </a:t>
            </a:r>
            <a:r>
              <a:rPr lang="en-US" altLang="zh-TW" sz="2400" dirty="0"/>
              <a:t>Characteristics of e-commerce (continued)</a:t>
            </a:r>
            <a:endParaRPr lang="zh-TW" altLang="en-US" sz="2400" b="1" dirty="0">
              <a:solidFill>
                <a:srgbClr val="003399"/>
              </a:solidFill>
            </a:endParaRPr>
          </a:p>
        </p:txBody>
      </p:sp>
      <p:sp>
        <p:nvSpPr>
          <p:cNvPr id="3" name="內容版面配置區 2"/>
          <p:cNvSpPr>
            <a:spLocks noGrp="1"/>
          </p:cNvSpPr>
          <p:nvPr>
            <p:ph idx="1"/>
          </p:nvPr>
        </p:nvSpPr>
        <p:spPr>
          <a:xfrm>
            <a:off x="339365" y="558583"/>
            <a:ext cx="11345383" cy="6077888"/>
          </a:xfrm>
        </p:spPr>
        <p:txBody>
          <a:bodyPr>
            <a:normAutofit/>
          </a:bodyPr>
          <a:lstStyle/>
          <a:p>
            <a:pPr marL="0" indent="0">
              <a:buNone/>
            </a:pPr>
            <a:r>
              <a:rPr lang="en-US" altLang="zh-TW" sz="2400" b="1" dirty="0">
                <a:solidFill>
                  <a:srgbClr val="003399"/>
                </a:solidFill>
                <a:ea typeface="華康中黑體" pitchFamily="49" charset="-120"/>
              </a:rPr>
              <a:t>    </a:t>
            </a:r>
            <a:r>
              <a:rPr lang="zh-TW" altLang="en-US" sz="2400" b="1" dirty="0">
                <a:solidFill>
                  <a:srgbClr val="003399"/>
                </a:solidFill>
                <a:ea typeface="華康中黑體" pitchFamily="49" charset="-120"/>
              </a:rPr>
              <a:t>    </a:t>
            </a:r>
            <a:endParaRPr lang="en-US" altLang="zh-TW" b="1" dirty="0">
              <a:solidFill>
                <a:srgbClr val="003399"/>
              </a:solidFill>
              <a:ea typeface="新細明體" panose="02020500000000000000" pitchFamily="18" charset="-120"/>
            </a:endParaRPr>
          </a:p>
          <a:p>
            <a:pPr marL="0" indent="0">
              <a:buNone/>
            </a:pPr>
            <a:r>
              <a:rPr lang="en-US" altLang="zh-TW" sz="1800" b="1" dirty="0">
                <a:solidFill>
                  <a:srgbClr val="003399"/>
                </a:solidFill>
                <a:highlight>
                  <a:srgbClr val="FFFF00"/>
                </a:highlight>
                <a:ea typeface="華康中黑體" pitchFamily="49" charset="-120"/>
              </a:rPr>
              <a:t>3</a:t>
            </a:r>
            <a:r>
              <a:rPr lang="en-US" altLang="zh-TW" sz="1800" b="1" dirty="0">
                <a:solidFill>
                  <a:srgbClr val="003399"/>
                </a:solidFill>
                <a:ea typeface="華康中黑體" pitchFamily="49" charset="-120"/>
              </a:rPr>
              <a:t>.</a:t>
            </a:r>
            <a:r>
              <a:rPr lang="zh-TW" altLang="en-US" sz="1800" b="1" dirty="0">
                <a:solidFill>
                  <a:srgbClr val="003399"/>
                </a:solidFill>
                <a:ea typeface="華康中黑體" pitchFamily="49" charset="-120"/>
              </a:rPr>
              <a:t> </a:t>
            </a:r>
            <a:r>
              <a:rPr lang="zh-TW" altLang="en-US" sz="1800" b="1" dirty="0">
                <a:solidFill>
                  <a:srgbClr val="003399"/>
                </a:solidFill>
                <a:highlight>
                  <a:srgbClr val="FFFF00"/>
                </a:highlight>
                <a:ea typeface="華康中黑體" pitchFamily="49" charset="-120"/>
              </a:rPr>
              <a:t>通用標準  </a:t>
            </a:r>
            <a:r>
              <a:rPr lang="en-US" altLang="zh-TW" sz="1800" b="1" dirty="0">
                <a:solidFill>
                  <a:srgbClr val="003399"/>
                </a:solidFill>
                <a:ea typeface="華康中黑體" pitchFamily="49" charset="-120"/>
              </a:rPr>
              <a:t>(Universal Standards)</a:t>
            </a:r>
          </a:p>
          <a:p>
            <a:pPr marL="0" indent="0">
              <a:buNone/>
            </a:pPr>
            <a:endParaRPr lang="en-US" altLang="zh-TW" dirty="0">
              <a:solidFill>
                <a:srgbClr val="003399"/>
              </a:solidFill>
            </a:endParaRPr>
          </a:p>
          <a:p>
            <a:pPr marL="0" lvl="1" indent="0">
              <a:spcBef>
                <a:spcPts val="0"/>
              </a:spcBef>
              <a:buNone/>
            </a:pPr>
            <a:r>
              <a:rPr lang="zh-TW" altLang="en-US" sz="2100" b="1" dirty="0">
                <a:solidFill>
                  <a:srgbClr val="003399"/>
                </a:solidFill>
                <a:ea typeface="華康中黑體" pitchFamily="49" charset="-120"/>
              </a:rPr>
              <a:t>        </a:t>
            </a:r>
            <a:r>
              <a:rPr lang="zh-TW" altLang="en-US" sz="1600" b="1" dirty="0">
                <a:solidFill>
                  <a:srgbClr val="003399"/>
                </a:solidFill>
                <a:ea typeface="華康中黑體" pitchFamily="49" charset="-120"/>
              </a:rPr>
              <a:t>泛指在</a:t>
            </a:r>
            <a:r>
              <a:rPr lang="zh-TW" altLang="en-US" sz="1600" b="1" dirty="0">
                <a:solidFill>
                  <a:srgbClr val="003399"/>
                </a:solidFill>
                <a:highlight>
                  <a:srgbClr val="FFFF00"/>
                </a:highlight>
                <a:ea typeface="華康中黑體" pitchFamily="49" charset="-120"/>
              </a:rPr>
              <a:t>電子商務</a:t>
            </a:r>
            <a:r>
              <a:rPr lang="zh-TW" altLang="en-US" sz="1600" b="1" dirty="0">
                <a:solidFill>
                  <a:srgbClr val="003399"/>
                </a:solidFill>
                <a:ea typeface="華康中黑體" pitchFamily="49" charset="-120"/>
              </a:rPr>
              <a:t>執行時，必須要有的</a:t>
            </a:r>
            <a:r>
              <a:rPr lang="zh-TW" altLang="en-US" sz="1600" b="1" dirty="0">
                <a:solidFill>
                  <a:srgbClr val="003399"/>
                </a:solidFill>
                <a:highlight>
                  <a:srgbClr val="FFFF00"/>
                </a:highlight>
                <a:ea typeface="華康中黑體" pitchFamily="49" charset="-120"/>
              </a:rPr>
              <a:t>科技標準</a:t>
            </a:r>
            <a:r>
              <a:rPr lang="zh-TW" altLang="en-US" sz="1600" b="1" dirty="0">
                <a:solidFill>
                  <a:srgbClr val="003399"/>
                </a:solidFill>
                <a:ea typeface="華康中黑體" pitchFamily="49" charset="-120"/>
              </a:rPr>
              <a:t>，讓全世界各國的企業、不同的系統平台、操作介面與執行工具，都能依循與採用，藉此</a:t>
            </a:r>
            <a:r>
              <a:rPr lang="zh-TW" altLang="en-US" sz="1600" b="1" dirty="0">
                <a:solidFill>
                  <a:srgbClr val="003399"/>
                </a:solidFill>
                <a:highlight>
                  <a:srgbClr val="FFFF00"/>
                </a:highlight>
                <a:ea typeface="華康中黑體" pitchFamily="49" charset="-120"/>
              </a:rPr>
              <a:t>降低企業進入不同市場時的進入成本</a:t>
            </a:r>
            <a:r>
              <a:rPr lang="zh-TW" altLang="zh-TW"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marL="457200" lvl="1" indent="0">
              <a:buNone/>
            </a:pPr>
            <a:endParaRPr lang="en-US" altLang="zh-TW" sz="2200" b="1" dirty="0">
              <a:solidFill>
                <a:srgbClr val="003399"/>
              </a:solidFill>
              <a:ea typeface="新細明體" panose="02020500000000000000" pitchFamily="18" charset="-120"/>
            </a:endParaRPr>
          </a:p>
          <a:p>
            <a:pPr indent="0">
              <a:buNone/>
              <a:defRPr/>
            </a:pPr>
            <a:r>
              <a:rPr lang="en-US" altLang="zh-TW" sz="1800" b="1" dirty="0">
                <a:solidFill>
                  <a:srgbClr val="003399"/>
                </a:solidFill>
              </a:rPr>
              <a:t>The universal technical of the Internet and e-commerce</a:t>
            </a:r>
            <a:r>
              <a:rPr lang="zh-TW" altLang="en-US" sz="1800" b="1" dirty="0">
                <a:solidFill>
                  <a:srgbClr val="003399"/>
                </a:solidFill>
              </a:rPr>
              <a:t> </a:t>
            </a:r>
            <a:r>
              <a:rPr lang="en-US" altLang="zh-TW" sz="1800" b="1" dirty="0">
                <a:solidFill>
                  <a:srgbClr val="003399"/>
                </a:solidFill>
              </a:rPr>
              <a:t>greatly lower market entry cost</a:t>
            </a:r>
            <a:r>
              <a:rPr lang="en-US" altLang="zh-TW" sz="2000" dirty="0">
                <a:solidFill>
                  <a:srgbClr val="003399"/>
                </a:solidFill>
              </a:rPr>
              <a:t>.                        </a:t>
            </a:r>
            <a:r>
              <a:rPr lang="en-US" altLang="zh-TW" sz="1800" b="1" dirty="0">
                <a:solidFill>
                  <a:srgbClr val="003399"/>
                </a:solidFill>
              </a:rPr>
              <a:t>                                                                                                                                                             </a:t>
            </a:r>
            <a:r>
              <a:rPr lang="zh-TW" altLang="en-US" sz="1600" b="1" dirty="0">
                <a:solidFill>
                  <a:srgbClr val="003399"/>
                </a:solidFill>
                <a:highlight>
                  <a:srgbClr val="FFFF00"/>
                </a:highlight>
              </a:rPr>
              <a:t>全球性標準的特性，對商家而言，大幅降低了進入市場成本 </a:t>
            </a:r>
            <a:r>
              <a:rPr lang="en-US" altLang="zh-TW" sz="1600" b="1" dirty="0">
                <a:solidFill>
                  <a:srgbClr val="003399"/>
                </a:solidFill>
              </a:rPr>
              <a:t>(market entry cost);</a:t>
            </a:r>
            <a:r>
              <a:rPr lang="zh-TW" altLang="en-US" sz="1600" b="1" dirty="0">
                <a:solidFill>
                  <a:srgbClr val="003399"/>
                </a:solidFill>
              </a:rPr>
              <a:t>對消費者而言，</a:t>
            </a:r>
            <a:r>
              <a:rPr lang="zh-TW" altLang="en-US" sz="1600" b="1" dirty="0">
                <a:solidFill>
                  <a:srgbClr val="003399"/>
                </a:solidFill>
                <a:highlight>
                  <a:srgbClr val="FFFF00"/>
                </a:highlight>
              </a:rPr>
              <a:t>大幅降低了搜尋成本</a:t>
            </a:r>
            <a:r>
              <a:rPr lang="en-US" altLang="zh-TW" sz="1600" b="1" dirty="0">
                <a:solidFill>
                  <a:srgbClr val="003399"/>
                </a:solidFill>
              </a:rPr>
              <a:t>(search cost)</a:t>
            </a:r>
            <a:r>
              <a:rPr lang="zh-TW" altLang="zh-TW" sz="1600" b="1" dirty="0">
                <a:solidFill>
                  <a:srgbClr val="003399"/>
                </a:solidFill>
              </a:rPr>
              <a:t>。</a:t>
            </a:r>
            <a:endParaRPr lang="en-US" altLang="zh-TW" sz="1600" b="1" dirty="0">
              <a:solidFill>
                <a:srgbClr val="003399"/>
              </a:solidFill>
            </a:endParaRPr>
          </a:p>
          <a:p>
            <a:pPr indent="0">
              <a:buNone/>
              <a:defRPr/>
            </a:pPr>
            <a:endParaRPr lang="en-US" altLang="zh-TW" sz="2600" dirty="0">
              <a:solidFill>
                <a:srgbClr val="003399"/>
              </a:solidFill>
            </a:endParaRPr>
          </a:p>
          <a:p>
            <a:pPr>
              <a:buNone/>
              <a:defRPr/>
            </a:pPr>
            <a:r>
              <a:rPr lang="en-US" altLang="zh-TW" sz="1900" b="1" dirty="0">
                <a:solidFill>
                  <a:srgbClr val="003399"/>
                </a:solidFill>
              </a:rPr>
              <a:t>P</a:t>
            </a:r>
            <a:r>
              <a:rPr lang="en-US" altLang="zh-TW" sz="1800" b="1" dirty="0">
                <a:solidFill>
                  <a:srgbClr val="003399"/>
                </a:solidFill>
              </a:rPr>
              <a:t>.54  </a:t>
            </a:r>
            <a:r>
              <a:rPr lang="en-US" altLang="zh-TW" sz="1800" b="1" dirty="0">
                <a:solidFill>
                  <a:srgbClr val="003399"/>
                </a:solidFill>
                <a:highlight>
                  <a:srgbClr val="FFFF00"/>
                </a:highlight>
              </a:rPr>
              <a:t>One strikingly unusual feature </a:t>
            </a:r>
            <a:r>
              <a:rPr lang="en-US" altLang="zh-TW" sz="1800" b="1" dirty="0">
                <a:solidFill>
                  <a:srgbClr val="003399"/>
                </a:solidFill>
              </a:rPr>
              <a:t>of e-commerce is that the  technical standards of the Internet. </a:t>
            </a:r>
            <a:r>
              <a:rPr lang="zh-TW" altLang="en-US" sz="1800" b="1" dirty="0">
                <a:solidFill>
                  <a:srgbClr val="003399"/>
                </a:solidFill>
              </a:rPr>
              <a:t>電子商務企業一個極不尋常的特性，就是 </a:t>
            </a:r>
            <a:r>
              <a:rPr lang="en-US" altLang="zh-TW" sz="1800" b="1" dirty="0">
                <a:solidFill>
                  <a:srgbClr val="003399"/>
                </a:solidFill>
              </a:rPr>
              <a:t>Internet</a:t>
            </a:r>
            <a:r>
              <a:rPr lang="zh-TW" altLang="en-US" sz="1800" b="1" dirty="0">
                <a:solidFill>
                  <a:srgbClr val="003399"/>
                </a:solidFill>
              </a:rPr>
              <a:t> 的</a:t>
            </a:r>
            <a:r>
              <a:rPr lang="zh-TW" altLang="en-US" sz="1800" b="1" dirty="0">
                <a:solidFill>
                  <a:srgbClr val="003399"/>
                </a:solidFill>
                <a:highlight>
                  <a:srgbClr val="FFFF00"/>
                </a:highlight>
              </a:rPr>
              <a:t>技術標準是</a:t>
            </a:r>
            <a:r>
              <a:rPr lang="zh-TW" altLang="en-US" sz="1800" b="1" dirty="0">
                <a:solidFill>
                  <a:srgbClr val="003399"/>
                </a:solidFill>
                <a:highlight>
                  <a:srgbClr val="FFFF00"/>
                </a:highlight>
                <a:latin typeface="華康中黑體" pitchFamily="49" charset="-120"/>
                <a:ea typeface="華康中黑體" pitchFamily="49" charset="-120"/>
              </a:rPr>
              <a:t>全球性標準</a:t>
            </a:r>
            <a:r>
              <a:rPr lang="en-US" altLang="zh-TW" sz="1800" b="1" dirty="0">
                <a:solidFill>
                  <a:srgbClr val="003399"/>
                </a:solidFill>
                <a:latin typeface="華康中黑體" pitchFamily="49" charset="-120"/>
                <a:ea typeface="華康中黑體" pitchFamily="49" charset="-120"/>
              </a:rPr>
              <a:t>, </a:t>
            </a:r>
            <a:r>
              <a:rPr lang="en-US" altLang="zh-TW" sz="1600" b="1" dirty="0">
                <a:solidFill>
                  <a:srgbClr val="003399"/>
                </a:solidFill>
                <a:latin typeface="華康中黑體" pitchFamily="49" charset="-120"/>
                <a:ea typeface="華康中黑體" pitchFamily="49" charset="-120"/>
              </a:rPr>
              <a:t>namely Internet </a:t>
            </a:r>
            <a:r>
              <a:rPr lang="en-US" altLang="zh-TW" sz="1800" b="1" dirty="0">
                <a:solidFill>
                  <a:srgbClr val="003399"/>
                </a:solidFill>
              </a:rPr>
              <a:t>standards. </a:t>
            </a:r>
            <a:r>
              <a:rPr lang="zh-TW" altLang="zh-TW" sz="1800" b="1" dirty="0">
                <a:solidFill>
                  <a:srgbClr val="003399"/>
                </a:solidFill>
              </a:rPr>
              <a:t>相對來說，</a:t>
            </a:r>
            <a:r>
              <a:rPr lang="zh-TW" altLang="zh-TW" sz="1800" b="1" dirty="0">
                <a:solidFill>
                  <a:srgbClr val="003399"/>
                </a:solidFill>
                <a:highlight>
                  <a:srgbClr val="FFFF00"/>
                </a:highlight>
              </a:rPr>
              <a:t>在許多產業（如金融、醫療、運輸），不同國家或地區常有各自的技術標準、法規、格式</a:t>
            </a:r>
            <a:r>
              <a:rPr lang="zh-TW" altLang="zh-TW" sz="1900" b="1" dirty="0">
                <a:solidFill>
                  <a:srgbClr val="003399"/>
                </a:solidFill>
              </a:rPr>
              <a:t>。</a:t>
            </a:r>
            <a:endParaRPr lang="en-US" altLang="zh-TW" sz="1900" b="1" dirty="0">
              <a:solidFill>
                <a:srgbClr val="003399"/>
              </a:solidFill>
            </a:endParaRPr>
          </a:p>
          <a:p>
            <a:pPr>
              <a:buNone/>
              <a:defRPr/>
            </a:pPr>
            <a:endParaRPr lang="en-US" altLang="zh-TW" sz="1900" b="1" dirty="0">
              <a:solidFill>
                <a:srgbClr val="003399"/>
              </a:solidFill>
            </a:endParaRPr>
          </a:p>
          <a:p>
            <a:pPr>
              <a:buNone/>
              <a:defRPr/>
            </a:pPr>
            <a:r>
              <a:rPr lang="en-US" altLang="zh-TW" sz="1800" dirty="0"/>
              <a:t>             </a:t>
            </a:r>
            <a:r>
              <a:rPr lang="zh-TW" altLang="en-US" sz="1800" dirty="0"/>
              <a:t> 電子商務是一個</a:t>
            </a:r>
            <a:r>
              <a:rPr lang="zh-TW" altLang="en-US" sz="1800" b="1" dirty="0"/>
              <a:t>跨平台、跨企業、跨地區</a:t>
            </a:r>
            <a:r>
              <a:rPr lang="zh-TW" altLang="en-US" sz="1800" dirty="0"/>
              <a:t>的大型系統運作。要讓這麼多不同的系統（例如：銀行、物流、支付平台、電商平台、消費者裝置）</a:t>
            </a:r>
            <a:r>
              <a:rPr lang="zh-TW" altLang="en-US" sz="1800" b="1" dirty="0"/>
              <a:t>能夠彼此協同作業、</a:t>
            </a:r>
            <a:r>
              <a:rPr lang="zh-TW" altLang="en-US" sz="1800" dirty="0"/>
              <a:t>互通資料、確保安全，就必須建立起</a:t>
            </a:r>
            <a:r>
              <a:rPr lang="zh-TW" altLang="en-US" sz="1800" dirty="0">
                <a:highlight>
                  <a:srgbClr val="FFFF00"/>
                </a:highlight>
              </a:rPr>
              <a:t>通用的技術與運作標準</a:t>
            </a:r>
            <a:r>
              <a:rPr lang="zh-TW" altLang="zh-TW" sz="1800" b="1" dirty="0">
                <a:solidFill>
                  <a:srgbClr val="003399"/>
                </a:solidFill>
              </a:rPr>
              <a:t>。</a:t>
            </a:r>
            <a:r>
              <a:rPr lang="zh-TW" altLang="en-US" sz="1800" dirty="0"/>
              <a:t>例如：</a:t>
            </a:r>
            <a:endParaRPr lang="en-US" altLang="zh-TW" sz="1800" dirty="0">
              <a:solidFill>
                <a:srgbClr val="003399"/>
              </a:solidFill>
            </a:endParaRPr>
          </a:p>
          <a:p>
            <a:pPr indent="0">
              <a:buNone/>
              <a:defRPr/>
            </a:pPr>
            <a:endParaRPr lang="en-US" altLang="zh-TW" sz="2200" b="1" dirty="0">
              <a:solidFill>
                <a:srgbClr val="003399"/>
              </a:solidFill>
            </a:endParaRPr>
          </a:p>
          <a:p>
            <a:pPr indent="0">
              <a:buNone/>
              <a:defRPr/>
            </a:pPr>
            <a:endParaRPr lang="en-US" altLang="zh-TW" sz="2200" dirty="0">
              <a:solidFill>
                <a:srgbClr val="003399"/>
              </a:solidFill>
            </a:endParaRPr>
          </a:p>
          <a:p>
            <a:pPr indent="0">
              <a:buNone/>
              <a:defRPr/>
            </a:pPr>
            <a:endParaRPr lang="en-US" altLang="zh-TW" sz="1900" dirty="0">
              <a:solidFill>
                <a:srgbClr val="003399"/>
              </a:solidFill>
              <a:highlight>
                <a:srgbClr val="FFFF00"/>
              </a:highlight>
            </a:endParaRPr>
          </a:p>
        </p:txBody>
      </p:sp>
      <p:sp>
        <p:nvSpPr>
          <p:cNvPr id="5" name="投影片編號版面配置區 4"/>
          <p:cNvSpPr>
            <a:spLocks noGrp="1"/>
          </p:cNvSpPr>
          <p:nvPr>
            <p:ph type="sldNum" sz="quarter" idx="12"/>
          </p:nvPr>
        </p:nvSpPr>
        <p:spPr/>
        <p:txBody>
          <a:bodyPr/>
          <a:lstStyle/>
          <a:p>
            <a:r>
              <a:rPr lang="en-US" altLang="zh-TW"/>
              <a:t>1_</a:t>
            </a:r>
            <a:fld id="{DF49C1AB-E6DE-4E47-811A-A2F874E45F4E}" type="slidenum">
              <a:rPr lang="en-US" altLang="zh-TW" smtClean="0"/>
              <a:pPr/>
              <a:t>46</a:t>
            </a:fld>
            <a:endParaRPr lang="en-US" altLang="zh-TW" dirty="0"/>
          </a:p>
        </p:txBody>
      </p:sp>
    </p:spTree>
    <p:extLst>
      <p:ext uri="{BB962C8B-B14F-4D97-AF65-F5344CB8AC3E}">
        <p14:creationId xmlns:p14="http://schemas.microsoft.com/office/powerpoint/2010/main" val="261251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A4ACF238-8D42-4E01-8C9A-6C7C68838960}"/>
              </a:ext>
            </a:extLst>
          </p:cNvPr>
          <p:cNvSpPr>
            <a:spLocks noGrp="1" noChangeArrowheads="1"/>
          </p:cNvSpPr>
          <p:nvPr>
            <p:ph type="title" idx="4294967295"/>
          </p:nvPr>
        </p:nvSpPr>
        <p:spPr>
          <a:xfrm>
            <a:off x="0" y="0"/>
            <a:ext cx="11792048" cy="480767"/>
          </a:xfrm>
          <a:solidFill>
            <a:srgbClr val="08045C"/>
          </a:solidFill>
        </p:spPr>
        <p:txBody>
          <a:bodyPr>
            <a:normAutofit/>
          </a:bodyPr>
          <a:lstStyle/>
          <a:p>
            <a:r>
              <a:rPr lang="en-US" altLang="zh-TW" sz="2000" dirty="0">
                <a:solidFill>
                  <a:schemeClr val="bg1"/>
                </a:solidFill>
                <a:ea typeface="新細明體" panose="02020500000000000000" pitchFamily="18" charset="-120"/>
              </a:rPr>
              <a:t>Unique Features of E-commerce Technology (</a:t>
            </a:r>
            <a:r>
              <a:rPr lang="zh-TW" altLang="en-US" sz="2000" dirty="0">
                <a:solidFill>
                  <a:schemeClr val="bg1"/>
                </a:solidFill>
                <a:ea typeface="新細明體" panose="02020500000000000000" pitchFamily="18" charset="-120"/>
              </a:rPr>
              <a:t>電子商務科技的特性</a:t>
            </a:r>
            <a:r>
              <a:rPr lang="en-US" altLang="zh-TW" sz="2000" dirty="0">
                <a:solidFill>
                  <a:schemeClr val="bg1"/>
                </a:solidFill>
                <a:ea typeface="新細明體" panose="02020500000000000000" pitchFamily="18" charset="-120"/>
              </a:rPr>
              <a:t>) -  </a:t>
            </a:r>
            <a:r>
              <a:rPr lang="zh-TW" altLang="en-US" sz="2000" dirty="0">
                <a:solidFill>
                  <a:schemeClr val="bg1"/>
                </a:solidFill>
                <a:ea typeface="新細明體" panose="02020500000000000000" pitchFamily="18" charset="-120"/>
              </a:rPr>
              <a:t>各環節涉及的通用標準範圍 </a:t>
            </a:r>
            <a:r>
              <a:rPr lang="en-US" altLang="zh-TW" sz="2000" dirty="0">
                <a:solidFill>
                  <a:schemeClr val="bg1"/>
                </a:solidFill>
                <a:ea typeface="新細明體" panose="02020500000000000000" pitchFamily="18" charset="-120"/>
              </a:rPr>
              <a:t> </a:t>
            </a:r>
          </a:p>
        </p:txBody>
      </p:sp>
      <p:sp>
        <p:nvSpPr>
          <p:cNvPr id="84995" name="Rectangle 3">
            <a:extLst>
              <a:ext uri="{FF2B5EF4-FFF2-40B4-BE49-F238E27FC236}">
                <a16:creationId xmlns:a16="http://schemas.microsoft.com/office/drawing/2014/main" id="{74643A43-B399-46F6-8458-B58330CD38E8}"/>
              </a:ext>
            </a:extLst>
          </p:cNvPr>
          <p:cNvSpPr>
            <a:spLocks noGrp="1" noChangeArrowheads="1"/>
          </p:cNvSpPr>
          <p:nvPr>
            <p:ph idx="4294967295"/>
          </p:nvPr>
        </p:nvSpPr>
        <p:spPr>
          <a:xfrm>
            <a:off x="241264" y="577570"/>
            <a:ext cx="11792048" cy="5856368"/>
          </a:xfrm>
        </p:spPr>
        <p:txBody>
          <a:bodyPr>
            <a:normAutofit/>
          </a:bodyPr>
          <a:lstStyle/>
          <a:p>
            <a:pPr eaLnBrk="1" hangingPunct="1">
              <a:buFont typeface="Wingdings" panose="05000000000000000000" pitchFamily="2" charset="2"/>
              <a:buNone/>
              <a:defRPr/>
            </a:pPr>
            <a:r>
              <a:rPr lang="zh-TW" altLang="en-US" b="1" dirty="0">
                <a:ea typeface="新細明體" panose="02020500000000000000" pitchFamily="18" charset="-120"/>
              </a:rPr>
              <a:t> </a:t>
            </a:r>
            <a:endParaRPr lang="en-US" altLang="zh-TW" sz="56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zh-TW" altLang="en-US" sz="5600" b="1" dirty="0">
                <a:solidFill>
                  <a:srgbClr val="003399"/>
                </a:solidFill>
                <a:highlight>
                  <a:srgbClr val="FFFF00"/>
                </a:highlight>
                <a:ea typeface="華康中黑體" pitchFamily="49" charset="-120"/>
              </a:rPr>
              <a:t> </a:t>
            </a:r>
            <a:endParaRPr lang="en-US" altLang="zh-TW" sz="7200" dirty="0">
              <a:solidFill>
                <a:srgbClr val="003399"/>
              </a:solidFill>
            </a:endParaRPr>
          </a:p>
          <a:p>
            <a:pPr indent="0">
              <a:buNone/>
              <a:defRPr/>
            </a:pPr>
            <a:r>
              <a:rPr lang="en-US" altLang="zh-TW" sz="7200" dirty="0">
                <a:solidFill>
                  <a:srgbClr val="003399"/>
                </a:solidFill>
              </a:rPr>
              <a:t>  </a:t>
            </a:r>
            <a:endParaRPr lang="en-US" altLang="zh-TW" sz="7200" b="1" dirty="0"/>
          </a:p>
          <a:p>
            <a:pPr marL="0" indent="0">
              <a:buNone/>
              <a:defRPr/>
            </a:pPr>
            <a:r>
              <a:rPr lang="en-US" altLang="zh-TW" sz="6400" b="1" dirty="0">
                <a:solidFill>
                  <a:srgbClr val="003399"/>
                </a:solidFill>
                <a:highlight>
                  <a:srgbClr val="FFFF00"/>
                </a:highlight>
                <a:ea typeface="新細明體" panose="02020500000000000000" pitchFamily="18" charset="-120"/>
              </a:rPr>
              <a:t> </a:t>
            </a:r>
            <a:endParaRPr lang="zh-TW" altLang="en-US" sz="3200" b="1" dirty="0">
              <a:highlight>
                <a:srgbClr val="FFFF00"/>
              </a:highlight>
              <a:ea typeface="新細明體" panose="02020500000000000000" pitchFamily="18" charset="-120"/>
            </a:endParaRPr>
          </a:p>
        </p:txBody>
      </p:sp>
      <p:graphicFrame>
        <p:nvGraphicFramePr>
          <p:cNvPr id="2" name="表格 1">
            <a:extLst>
              <a:ext uri="{FF2B5EF4-FFF2-40B4-BE49-F238E27FC236}">
                <a16:creationId xmlns:a16="http://schemas.microsoft.com/office/drawing/2014/main" id="{E5052AC7-FD8B-4A70-B5DA-49F013FE280D}"/>
              </a:ext>
            </a:extLst>
          </p:cNvPr>
          <p:cNvGraphicFramePr>
            <a:graphicFrameLocks noGrp="1"/>
          </p:cNvGraphicFramePr>
          <p:nvPr>
            <p:extLst>
              <p:ext uri="{D42A27DB-BD31-4B8C-83A1-F6EECF244321}">
                <p14:modId xmlns:p14="http://schemas.microsoft.com/office/powerpoint/2010/main" val="2797304980"/>
              </p:ext>
            </p:extLst>
          </p:nvPr>
        </p:nvGraphicFramePr>
        <p:xfrm>
          <a:off x="631297" y="480767"/>
          <a:ext cx="10529454" cy="6217920"/>
        </p:xfrm>
        <a:graphic>
          <a:graphicData uri="http://schemas.openxmlformats.org/drawingml/2006/table">
            <a:tbl>
              <a:tblPr firstRow="1" bandRow="1">
                <a:tableStyleId>{5C22544A-7EE6-4342-B048-85BDC9FD1C3A}</a:tableStyleId>
              </a:tblPr>
              <a:tblGrid>
                <a:gridCol w="2777579">
                  <a:extLst>
                    <a:ext uri="{9D8B030D-6E8A-4147-A177-3AD203B41FA5}">
                      <a16:colId xmlns:a16="http://schemas.microsoft.com/office/drawing/2014/main" val="33030845"/>
                    </a:ext>
                  </a:extLst>
                </a:gridCol>
                <a:gridCol w="4676166">
                  <a:extLst>
                    <a:ext uri="{9D8B030D-6E8A-4147-A177-3AD203B41FA5}">
                      <a16:colId xmlns:a16="http://schemas.microsoft.com/office/drawing/2014/main" val="2152033545"/>
                    </a:ext>
                  </a:extLst>
                </a:gridCol>
                <a:gridCol w="3075709">
                  <a:extLst>
                    <a:ext uri="{9D8B030D-6E8A-4147-A177-3AD203B41FA5}">
                      <a16:colId xmlns:a16="http://schemas.microsoft.com/office/drawing/2014/main" val="354952503"/>
                    </a:ext>
                  </a:extLst>
                </a:gridCol>
              </a:tblGrid>
              <a:tr h="370840">
                <a:tc>
                  <a:txBody>
                    <a:bodyPr/>
                    <a:lstStyle/>
                    <a:p>
                      <a:r>
                        <a:rPr lang="en-US" altLang="zh-TW" sz="1600" dirty="0"/>
                        <a:t>1. </a:t>
                      </a:r>
                      <a:r>
                        <a:rPr lang="zh-TW" altLang="en-US" sz="1600" b="1" dirty="0"/>
                        <a:t>資訊交換（</a:t>
                      </a:r>
                      <a:r>
                        <a:rPr lang="en-US" altLang="zh-TW" sz="1600" b="1" dirty="0"/>
                        <a:t>Data Interchange</a:t>
                      </a:r>
                      <a:r>
                        <a:rPr lang="zh-TW" altLang="en-US" sz="1600" b="1" dirty="0"/>
                        <a:t>）</a:t>
                      </a:r>
                      <a:endParaRPr lang="zh-TW" altLang="en-US" sz="1600" dirty="0"/>
                    </a:p>
                  </a:txBody>
                  <a:tcPr/>
                </a:tc>
                <a:tc>
                  <a:txBody>
                    <a:bodyPr/>
                    <a:lstStyle/>
                    <a:p>
                      <a:r>
                        <a:rPr lang="zh-TW" altLang="en-US" sz="1600" b="1" dirty="0"/>
                        <a:t>標準：</a:t>
                      </a:r>
                      <a:endParaRPr lang="zh-TW" altLang="en-US" sz="1600" dirty="0"/>
                    </a:p>
                    <a:p>
                      <a:r>
                        <a:rPr lang="en-US" altLang="zh-TW" sz="1600" b="1" dirty="0"/>
                        <a:t>EDI</a:t>
                      </a:r>
                      <a:r>
                        <a:rPr lang="zh-TW" altLang="en-US" sz="1600" b="1" dirty="0"/>
                        <a:t>（</a:t>
                      </a:r>
                      <a:r>
                        <a:rPr lang="en-US" altLang="zh-TW" sz="1600" b="1" dirty="0"/>
                        <a:t>Electronic Data Interchange</a:t>
                      </a:r>
                      <a:r>
                        <a:rPr lang="zh-TW" altLang="en-US" sz="1600" b="1" dirty="0"/>
                        <a:t>）</a:t>
                      </a:r>
                      <a:r>
                        <a:rPr lang="zh-TW" altLang="en-US" sz="1600" dirty="0"/>
                        <a:t>：企業之間自動交換訂單、發票、庫存等資訊。</a:t>
                      </a:r>
                    </a:p>
                    <a:p>
                      <a:r>
                        <a:rPr lang="en-US" altLang="zh-TW" sz="1600" b="1" dirty="0"/>
                        <a:t>XML</a:t>
                      </a:r>
                      <a:r>
                        <a:rPr lang="zh-TW" altLang="en-US" sz="1600" b="1" dirty="0"/>
                        <a:t>、</a:t>
                      </a:r>
                      <a:r>
                        <a:rPr lang="en-US" altLang="zh-TW" sz="1600" b="1" dirty="0"/>
                        <a:t>JSON</a:t>
                      </a:r>
                      <a:r>
                        <a:rPr lang="zh-TW" altLang="en-US" sz="1600" b="1" dirty="0"/>
                        <a:t>、</a:t>
                      </a:r>
                      <a:r>
                        <a:rPr lang="en-US" altLang="zh-TW" sz="1600" b="1" dirty="0"/>
                        <a:t>API </a:t>
                      </a:r>
                      <a:r>
                        <a:rPr lang="zh-TW" altLang="en-US" sz="1600" b="1" dirty="0"/>
                        <a:t>標準格式</a:t>
                      </a:r>
                      <a:r>
                        <a:rPr lang="zh-TW" altLang="en-US" sz="1600" dirty="0"/>
                        <a:t>：跨平台溝通資料結構。</a:t>
                      </a:r>
                    </a:p>
                    <a:p>
                      <a:r>
                        <a:rPr lang="en-US" altLang="zh-TW" sz="1600" b="1" dirty="0"/>
                        <a:t>GS1 </a:t>
                      </a:r>
                      <a:r>
                        <a:rPr lang="zh-TW" altLang="en-US" sz="1600" b="1" dirty="0"/>
                        <a:t>條碼標準</a:t>
                      </a:r>
                      <a:r>
                        <a:rPr lang="zh-TW" altLang="en-US" sz="1600" dirty="0"/>
                        <a:t>：商品識別與掃描。</a:t>
                      </a:r>
                    </a:p>
                    <a:p>
                      <a:endParaRPr lang="zh-TW" altLang="en-US" sz="1600" dirty="0"/>
                    </a:p>
                  </a:txBody>
                  <a:tcPr/>
                </a:tc>
                <a:tc>
                  <a:txBody>
                    <a:bodyPr/>
                    <a:lstStyle/>
                    <a:p>
                      <a:r>
                        <a:rPr lang="zh-TW" altLang="en-US" dirty="0"/>
                        <a:t>目的：減少人工作業，提高準確率與處理效率。</a:t>
                      </a:r>
                    </a:p>
                  </a:txBody>
                  <a:tcPr/>
                </a:tc>
                <a:extLst>
                  <a:ext uri="{0D108BD9-81ED-4DB2-BD59-A6C34878D82A}">
                    <a16:rowId xmlns:a16="http://schemas.microsoft.com/office/drawing/2014/main" val="1222366409"/>
                  </a:ext>
                </a:extLst>
              </a:tr>
              <a:tr h="370840">
                <a:tc>
                  <a:txBody>
                    <a:bodyPr/>
                    <a:lstStyle/>
                    <a:p>
                      <a:r>
                        <a:rPr lang="en-US" altLang="zh-TW" sz="1600" dirty="0"/>
                        <a:t>2. </a:t>
                      </a:r>
                      <a:r>
                        <a:rPr lang="zh-TW" altLang="en-US" sz="1600" b="1" dirty="0"/>
                        <a:t>安全支付（</a:t>
                      </a:r>
                      <a:r>
                        <a:rPr lang="en-US" altLang="zh-TW" sz="1600" b="1" dirty="0"/>
                        <a:t>Secure Payment</a:t>
                      </a:r>
                      <a:r>
                        <a:rPr lang="zh-TW" altLang="en-US" sz="1600" b="1" dirty="0"/>
                        <a:t>）</a:t>
                      </a:r>
                      <a:endParaRPr lang="zh-TW" altLang="en-US" sz="1600" dirty="0"/>
                    </a:p>
                  </a:txBody>
                  <a:tcPr/>
                </a:tc>
                <a:tc>
                  <a:txBody>
                    <a:bodyPr/>
                    <a:lstStyle/>
                    <a:p>
                      <a:r>
                        <a:rPr lang="en-US" altLang="zh-TW" sz="1600" b="1" dirty="0"/>
                        <a:t>PCI DSS</a:t>
                      </a:r>
                      <a:r>
                        <a:rPr lang="zh-TW" altLang="en-US" sz="1600" b="1" dirty="0"/>
                        <a:t>（</a:t>
                      </a:r>
                      <a:r>
                        <a:rPr lang="en-US" altLang="zh-TW" sz="1600" b="1" dirty="0"/>
                        <a:t>Payment Card Industry Data Security Standard</a:t>
                      </a:r>
                      <a:r>
                        <a:rPr lang="zh-TW" altLang="en-US" sz="1600" b="1" dirty="0"/>
                        <a:t>）</a:t>
                      </a:r>
                      <a:r>
                        <a:rPr lang="zh-TW" altLang="en-US" sz="1600" dirty="0"/>
                        <a:t>：信用卡資料的處理與儲存安全規範。</a:t>
                      </a:r>
                    </a:p>
                    <a:p>
                      <a:r>
                        <a:rPr lang="en-US" altLang="zh-TW" sz="1600" b="1" dirty="0"/>
                        <a:t>3D Secure</a:t>
                      </a:r>
                      <a:r>
                        <a:rPr lang="zh-TW" altLang="en-US" sz="1600" b="1" dirty="0"/>
                        <a:t>（如 </a:t>
                      </a:r>
                      <a:r>
                        <a:rPr lang="en-US" altLang="zh-TW" sz="1600" b="1" dirty="0"/>
                        <a:t>Visa Secure</a:t>
                      </a:r>
                      <a:r>
                        <a:rPr lang="zh-TW" altLang="en-US" sz="1600" b="1" dirty="0"/>
                        <a:t>、</a:t>
                      </a:r>
                      <a:r>
                        <a:rPr lang="en-US" altLang="zh-TW" sz="1600" b="1" dirty="0"/>
                        <a:t>Mastercard Identity Check</a:t>
                      </a:r>
                      <a:r>
                        <a:rPr lang="zh-TW" altLang="en-US" sz="1600" b="1" dirty="0"/>
                        <a:t>）</a:t>
                      </a:r>
                      <a:r>
                        <a:rPr lang="zh-TW" altLang="en-US" sz="1600" dirty="0"/>
                        <a:t>：防止未授權交易。</a:t>
                      </a:r>
                    </a:p>
                    <a:p>
                      <a:r>
                        <a:rPr lang="zh-TW" altLang="en-US" sz="1600" b="1" dirty="0"/>
                        <a:t>加密通訊協議（如 </a:t>
                      </a:r>
                      <a:r>
                        <a:rPr lang="en-US" altLang="zh-TW" sz="1600" b="1" dirty="0"/>
                        <a:t>TLS/SSL</a:t>
                      </a:r>
                      <a:r>
                        <a:rPr lang="zh-TW" altLang="en-US" sz="1600" b="1" dirty="0"/>
                        <a:t>）</a:t>
                      </a:r>
                      <a:r>
                        <a:rPr lang="zh-TW" altLang="en-US" sz="1600" dirty="0"/>
                        <a:t>：保護交易資料不被竊取。</a:t>
                      </a:r>
                    </a:p>
                  </a:txBody>
                  <a:tcPr/>
                </a:tc>
                <a:tc>
                  <a:txBody>
                    <a:bodyPr/>
                    <a:lstStyle/>
                    <a:p>
                      <a:r>
                        <a:rPr lang="zh-TW" altLang="en-US" sz="1600" dirty="0"/>
                        <a:t>目的： 保障消費者與商家的交易安全。</a:t>
                      </a:r>
                    </a:p>
                  </a:txBody>
                  <a:tcPr/>
                </a:tc>
                <a:extLst>
                  <a:ext uri="{0D108BD9-81ED-4DB2-BD59-A6C34878D82A}">
                    <a16:rowId xmlns:a16="http://schemas.microsoft.com/office/drawing/2014/main" val="3602331663"/>
                  </a:ext>
                </a:extLst>
              </a:tr>
              <a:tr h="370840">
                <a:tc>
                  <a:txBody>
                    <a:bodyPr/>
                    <a:lstStyle/>
                    <a:p>
                      <a:r>
                        <a:rPr lang="en-US" altLang="zh-TW" sz="1600" dirty="0"/>
                        <a:t>3. </a:t>
                      </a:r>
                      <a:r>
                        <a:rPr lang="zh-TW" altLang="en-US" sz="1600" b="1" dirty="0"/>
                        <a:t>身份驗證與信任機制（</a:t>
                      </a:r>
                      <a:r>
                        <a:rPr lang="en-US" altLang="zh-TW" sz="1600" b="1" dirty="0"/>
                        <a:t>Authentication &amp; Trust</a:t>
                      </a:r>
                      <a:r>
                        <a:rPr lang="zh-TW" altLang="en-US" sz="1600" b="1" dirty="0"/>
                        <a:t>）</a:t>
                      </a:r>
                      <a:endParaRPr lang="zh-TW" altLang="en-US" sz="1600" dirty="0"/>
                    </a:p>
                  </a:txBody>
                  <a:tcPr/>
                </a:tc>
                <a:tc>
                  <a:txBody>
                    <a:bodyPr/>
                    <a:lstStyle/>
                    <a:p>
                      <a:r>
                        <a:rPr lang="zh-TW" altLang="en-US" sz="1600" b="1" dirty="0"/>
                        <a:t>標準：</a:t>
                      </a:r>
                      <a:endParaRPr lang="zh-TW" altLang="en-US" sz="1600" dirty="0"/>
                    </a:p>
                    <a:p>
                      <a:r>
                        <a:rPr lang="en-US" altLang="zh-TW" sz="1600" b="1" dirty="0"/>
                        <a:t>OAuth</a:t>
                      </a:r>
                      <a:r>
                        <a:rPr lang="zh-TW" altLang="en-US" sz="1600" b="1" dirty="0"/>
                        <a:t>、</a:t>
                      </a:r>
                      <a:r>
                        <a:rPr lang="en-US" altLang="zh-TW" sz="1600" b="1" dirty="0"/>
                        <a:t>OpenID Connect</a:t>
                      </a:r>
                      <a:r>
                        <a:rPr lang="zh-TW" altLang="en-US" sz="1600" b="1" dirty="0"/>
                        <a:t>、</a:t>
                      </a:r>
                      <a:r>
                        <a:rPr lang="en-US" altLang="zh-TW" sz="1600" b="1" dirty="0"/>
                        <a:t>SAML</a:t>
                      </a:r>
                      <a:r>
                        <a:rPr lang="zh-TW" altLang="en-US" sz="1600" dirty="0"/>
                        <a:t>：第三方登入與身份驗證。</a:t>
                      </a:r>
                    </a:p>
                    <a:p>
                      <a:r>
                        <a:rPr lang="en-US" altLang="zh-TW" sz="1600" b="1" dirty="0">
                          <a:highlight>
                            <a:srgbClr val="FFFF00"/>
                          </a:highlight>
                        </a:rPr>
                        <a:t>KYC</a:t>
                      </a:r>
                      <a:r>
                        <a:rPr lang="zh-TW" altLang="en-US" sz="1600" b="1" dirty="0">
                          <a:highlight>
                            <a:srgbClr val="FFFF00"/>
                          </a:highlight>
                        </a:rPr>
                        <a:t>（</a:t>
                      </a:r>
                      <a:r>
                        <a:rPr lang="en-US" altLang="zh-TW" sz="1600" b="1" dirty="0">
                          <a:highlight>
                            <a:srgbClr val="FFFF00"/>
                          </a:highlight>
                        </a:rPr>
                        <a:t>Know Your Customer</a:t>
                      </a:r>
                      <a:r>
                        <a:rPr lang="zh-TW" altLang="en-US" sz="1600" b="1" dirty="0">
                          <a:highlight>
                            <a:srgbClr val="FFFF00"/>
                          </a:highlight>
                        </a:rPr>
                        <a:t>）</a:t>
                      </a:r>
                      <a:r>
                        <a:rPr lang="zh-TW" altLang="en-US" sz="1600" dirty="0">
                          <a:highlight>
                            <a:srgbClr val="FFFF00"/>
                          </a:highlight>
                        </a:rPr>
                        <a:t>：特定平台（如金融、</a:t>
                      </a:r>
                      <a:r>
                        <a:rPr lang="en-US" altLang="zh-TW" sz="1600" dirty="0">
                          <a:highlight>
                            <a:srgbClr val="FFFF00"/>
                          </a:highlight>
                        </a:rPr>
                        <a:t>P2P</a:t>
                      </a:r>
                      <a:r>
                        <a:rPr lang="zh-TW" altLang="en-US" sz="1600" dirty="0">
                          <a:highlight>
                            <a:srgbClr val="FFFF00"/>
                          </a:highlight>
                        </a:rPr>
                        <a:t>）對用戶身份的驗證流程</a:t>
                      </a:r>
                      <a:r>
                        <a:rPr lang="zh-TW" altLang="en-US" sz="1600" dirty="0"/>
                        <a:t>。</a:t>
                      </a:r>
                    </a:p>
                    <a:p>
                      <a:r>
                        <a:rPr lang="zh-TW" altLang="en-US" sz="1600" b="1" dirty="0"/>
                        <a:t>電子簽章（</a:t>
                      </a:r>
                      <a:r>
                        <a:rPr lang="en-US" altLang="zh-TW" sz="1600" b="1" dirty="0"/>
                        <a:t>Digital Signature</a:t>
                      </a:r>
                      <a:r>
                        <a:rPr lang="zh-TW" altLang="en-US" sz="1600" b="1" dirty="0"/>
                        <a:t>）與憑證標準（</a:t>
                      </a:r>
                      <a:r>
                        <a:rPr lang="en-US" altLang="zh-TW" sz="1600" b="1" dirty="0"/>
                        <a:t>X.509</a:t>
                      </a:r>
                      <a:r>
                        <a:rPr lang="zh-TW" altLang="en-US" sz="1600" b="1" dirty="0"/>
                        <a:t>）</a:t>
                      </a:r>
                      <a:endParaRPr lang="zh-TW" altLang="en-US" sz="1600" dirty="0"/>
                    </a:p>
                  </a:txBody>
                  <a:tcPr/>
                </a:tc>
                <a:tc>
                  <a:txBody>
                    <a:bodyPr/>
                    <a:lstStyle/>
                    <a:p>
                      <a:r>
                        <a:rPr lang="zh-TW" altLang="en-US" sz="1600" dirty="0"/>
                        <a:t>目的：防止詐騙、建立平台信任、遵循法規（如金融監管）</a:t>
                      </a:r>
                    </a:p>
                  </a:txBody>
                  <a:tcPr/>
                </a:tc>
                <a:extLst>
                  <a:ext uri="{0D108BD9-81ED-4DB2-BD59-A6C34878D82A}">
                    <a16:rowId xmlns:a16="http://schemas.microsoft.com/office/drawing/2014/main" val="3828305642"/>
                  </a:ext>
                </a:extLst>
              </a:tr>
              <a:tr h="370840">
                <a:tc>
                  <a:txBody>
                    <a:bodyPr/>
                    <a:lstStyle/>
                    <a:p>
                      <a:r>
                        <a:rPr lang="en-US" altLang="zh-TW" sz="1600" dirty="0"/>
                        <a:t>4. </a:t>
                      </a:r>
                      <a:r>
                        <a:rPr lang="zh-TW" altLang="en-US" sz="1600" b="1" dirty="0"/>
                        <a:t>物流與配送（</a:t>
                      </a:r>
                      <a:r>
                        <a:rPr lang="en-US" altLang="zh-TW" sz="1600" b="1" dirty="0"/>
                        <a:t>Logistics &amp; Fulfillment</a:t>
                      </a:r>
                      <a:r>
                        <a:rPr lang="zh-TW" altLang="en-US" sz="1600" b="1" dirty="0"/>
                        <a:t>）</a:t>
                      </a:r>
                      <a:endParaRPr lang="zh-TW" altLang="en-US" sz="1600" dirty="0"/>
                    </a:p>
                  </a:txBody>
                  <a:tcPr/>
                </a:tc>
                <a:tc>
                  <a:txBody>
                    <a:bodyPr/>
                    <a:lstStyle/>
                    <a:p>
                      <a:r>
                        <a:rPr lang="zh-TW" altLang="en-US" sz="1600" b="1" dirty="0"/>
                        <a:t>標準：</a:t>
                      </a:r>
                      <a:endParaRPr lang="zh-TW" altLang="en-US" sz="1600" dirty="0"/>
                    </a:p>
                    <a:p>
                      <a:r>
                        <a:rPr lang="en-US" altLang="zh-TW" sz="1600" b="1" dirty="0"/>
                        <a:t>GS1 </a:t>
                      </a:r>
                      <a:r>
                        <a:rPr lang="zh-TW" altLang="en-US" sz="1600" b="1" dirty="0"/>
                        <a:t>標準（如 </a:t>
                      </a:r>
                      <a:r>
                        <a:rPr lang="en-US" altLang="zh-TW" sz="1600" b="1" dirty="0"/>
                        <a:t>SSCC</a:t>
                      </a:r>
                      <a:r>
                        <a:rPr lang="zh-TW" altLang="en-US" sz="1600" b="1" dirty="0"/>
                        <a:t>、</a:t>
                      </a:r>
                      <a:r>
                        <a:rPr lang="en-US" altLang="zh-TW" sz="1600" b="1" dirty="0"/>
                        <a:t>GLN</a:t>
                      </a:r>
                      <a:r>
                        <a:rPr lang="zh-TW" altLang="en-US" sz="1600" b="1" dirty="0"/>
                        <a:t>）</a:t>
                      </a:r>
                      <a:r>
                        <a:rPr lang="zh-TW" altLang="en-US" sz="1600" dirty="0"/>
                        <a:t>：全球物流識別碼。</a:t>
                      </a:r>
                    </a:p>
                    <a:p>
                      <a:r>
                        <a:rPr lang="en-US" altLang="zh-TW" sz="1600" b="1" dirty="0"/>
                        <a:t>API </a:t>
                      </a:r>
                      <a:r>
                        <a:rPr lang="zh-TW" altLang="en-US" sz="1600" b="1" dirty="0"/>
                        <a:t>標準</a:t>
                      </a:r>
                      <a:r>
                        <a:rPr lang="zh-TW" altLang="en-US" sz="1600" dirty="0"/>
                        <a:t>：串接物流系統、即時查詢貨態（如 </a:t>
                      </a:r>
                      <a:r>
                        <a:rPr lang="en-US" altLang="zh-TW" sz="1600" dirty="0"/>
                        <a:t>FedEx</a:t>
                      </a:r>
                      <a:r>
                        <a:rPr lang="zh-TW" altLang="en-US" sz="1600" dirty="0"/>
                        <a:t>、</a:t>
                      </a:r>
                      <a:r>
                        <a:rPr lang="en-US" altLang="zh-TW" sz="1600" dirty="0"/>
                        <a:t>DHL</a:t>
                      </a:r>
                      <a:r>
                        <a:rPr lang="zh-TW" altLang="en-US" sz="1600" dirty="0"/>
                        <a:t>、黑貓等 </a:t>
                      </a:r>
                      <a:r>
                        <a:rPr lang="en-US" altLang="zh-TW" sz="1600" dirty="0"/>
                        <a:t>API</a:t>
                      </a:r>
                      <a:r>
                        <a:rPr lang="zh-TW" altLang="en-US" sz="1600" dirty="0"/>
                        <a:t>）。</a:t>
                      </a:r>
                    </a:p>
                    <a:p>
                      <a:r>
                        <a:rPr lang="en-US" altLang="zh-TW" sz="1600" b="1" dirty="0">
                          <a:highlight>
                            <a:srgbClr val="FFFF00"/>
                          </a:highlight>
                        </a:rPr>
                        <a:t>RFID</a:t>
                      </a:r>
                      <a:r>
                        <a:rPr lang="zh-TW" altLang="en-US" sz="1600" b="1" dirty="0">
                          <a:highlight>
                            <a:srgbClr val="FFFF00"/>
                          </a:highlight>
                        </a:rPr>
                        <a:t>、</a:t>
                      </a:r>
                      <a:r>
                        <a:rPr lang="en-US" altLang="zh-TW" sz="1600" b="1" dirty="0">
                          <a:highlight>
                            <a:srgbClr val="FFFF00"/>
                          </a:highlight>
                        </a:rPr>
                        <a:t>QR Code</a:t>
                      </a:r>
                      <a:r>
                        <a:rPr lang="zh-TW" altLang="en-US" sz="1600" dirty="0">
                          <a:highlight>
                            <a:srgbClr val="FFFF00"/>
                          </a:highlight>
                        </a:rPr>
                        <a:t>：自動化追蹤與管理</a:t>
                      </a:r>
                      <a:r>
                        <a:rPr lang="zh-TW" altLang="en-US" sz="1600" dirty="0"/>
                        <a:t>。</a:t>
                      </a:r>
                    </a:p>
                    <a:p>
                      <a:endParaRPr lang="zh-TW" altLang="en-US" sz="1600" dirty="0"/>
                    </a:p>
                  </a:txBody>
                  <a:tcPr/>
                </a:tc>
                <a:tc>
                  <a:txBody>
                    <a:bodyPr/>
                    <a:lstStyle/>
                    <a:p>
                      <a:r>
                        <a:rPr lang="zh-TW" altLang="en-US" sz="1600" dirty="0"/>
                        <a:t>目的：實現「訂單即配送」，減少錯誤、提升效率。</a:t>
                      </a:r>
                    </a:p>
                  </a:txBody>
                  <a:tcPr/>
                </a:tc>
                <a:extLst>
                  <a:ext uri="{0D108BD9-81ED-4DB2-BD59-A6C34878D82A}">
                    <a16:rowId xmlns:a16="http://schemas.microsoft.com/office/drawing/2014/main" val="1924460986"/>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445DA-D500-E22B-B553-BA664EE5F5FF}"/>
            </a:ext>
          </a:extLst>
        </p:cNvPr>
        <p:cNvGrpSpPr/>
        <p:nvPr/>
      </p:nvGrpSpPr>
      <p:grpSpPr>
        <a:xfrm>
          <a:off x="0" y="0"/>
          <a:ext cx="0" cy="0"/>
          <a:chOff x="0" y="0"/>
          <a:chExt cx="0" cy="0"/>
        </a:xfrm>
      </p:grpSpPr>
      <p:sp>
        <p:nvSpPr>
          <p:cNvPr id="135170" name="Rectangle 2">
            <a:extLst>
              <a:ext uri="{FF2B5EF4-FFF2-40B4-BE49-F238E27FC236}">
                <a16:creationId xmlns:a16="http://schemas.microsoft.com/office/drawing/2014/main" id="{A1CC3142-B50A-87F7-A2CB-FE1E58432DAA}"/>
              </a:ext>
            </a:extLst>
          </p:cNvPr>
          <p:cNvSpPr>
            <a:spLocks noGrp="1" noChangeArrowheads="1"/>
          </p:cNvSpPr>
          <p:nvPr>
            <p:ph type="title" idx="4294967295"/>
          </p:nvPr>
        </p:nvSpPr>
        <p:spPr>
          <a:xfrm>
            <a:off x="0" y="0"/>
            <a:ext cx="11792048" cy="480767"/>
          </a:xfrm>
          <a:solidFill>
            <a:srgbClr val="08045C"/>
          </a:solidFill>
        </p:spPr>
        <p:txBody>
          <a:bodyPr>
            <a:normAutofit/>
          </a:bodyPr>
          <a:lstStyle/>
          <a:p>
            <a:r>
              <a:rPr lang="en-US" altLang="zh-TW" sz="2000" dirty="0">
                <a:solidFill>
                  <a:schemeClr val="bg1"/>
                </a:solidFill>
                <a:ea typeface="新細明體" panose="02020500000000000000" pitchFamily="18" charset="-120"/>
              </a:rPr>
              <a:t>Unique Features of E-commerce Technology (</a:t>
            </a:r>
            <a:r>
              <a:rPr lang="zh-TW" altLang="en-US" sz="2000" dirty="0">
                <a:solidFill>
                  <a:schemeClr val="bg1"/>
                </a:solidFill>
                <a:ea typeface="新細明體" panose="02020500000000000000" pitchFamily="18" charset="-120"/>
              </a:rPr>
              <a:t>電子商務科技的特性</a:t>
            </a:r>
            <a:r>
              <a:rPr lang="en-US" altLang="zh-TW" sz="2000" dirty="0">
                <a:solidFill>
                  <a:schemeClr val="bg1"/>
                </a:solidFill>
                <a:ea typeface="新細明體" panose="02020500000000000000" pitchFamily="18" charset="-120"/>
              </a:rPr>
              <a:t>) -  </a:t>
            </a:r>
            <a:r>
              <a:rPr lang="zh-TW" altLang="en-US" sz="2000" dirty="0">
                <a:solidFill>
                  <a:schemeClr val="bg1"/>
                </a:solidFill>
                <a:ea typeface="新細明體" panose="02020500000000000000" pitchFamily="18" charset="-120"/>
              </a:rPr>
              <a:t>各環節涉及的通用標準範圍 </a:t>
            </a:r>
            <a:r>
              <a:rPr lang="en-US" altLang="zh-TW" sz="2000" dirty="0">
                <a:solidFill>
                  <a:schemeClr val="bg1"/>
                </a:solidFill>
                <a:ea typeface="新細明體" panose="02020500000000000000" pitchFamily="18" charset="-120"/>
              </a:rPr>
              <a:t> </a:t>
            </a:r>
          </a:p>
        </p:txBody>
      </p:sp>
      <p:sp>
        <p:nvSpPr>
          <p:cNvPr id="84995" name="Rectangle 3">
            <a:extLst>
              <a:ext uri="{FF2B5EF4-FFF2-40B4-BE49-F238E27FC236}">
                <a16:creationId xmlns:a16="http://schemas.microsoft.com/office/drawing/2014/main" id="{93BF6D89-599A-1173-7B93-9A32079A579F}"/>
              </a:ext>
            </a:extLst>
          </p:cNvPr>
          <p:cNvSpPr>
            <a:spLocks noGrp="1" noChangeArrowheads="1"/>
          </p:cNvSpPr>
          <p:nvPr>
            <p:ph idx="4294967295"/>
          </p:nvPr>
        </p:nvSpPr>
        <p:spPr>
          <a:xfrm>
            <a:off x="241264" y="577570"/>
            <a:ext cx="11792048" cy="5856368"/>
          </a:xfrm>
        </p:spPr>
        <p:txBody>
          <a:bodyPr>
            <a:normAutofit/>
          </a:bodyPr>
          <a:lstStyle/>
          <a:p>
            <a:pPr eaLnBrk="1" hangingPunct="1">
              <a:buFont typeface="Wingdings" panose="05000000000000000000" pitchFamily="2" charset="2"/>
              <a:buNone/>
              <a:defRPr/>
            </a:pPr>
            <a:r>
              <a:rPr lang="zh-TW" altLang="en-US" b="1" dirty="0">
                <a:ea typeface="新細明體" panose="02020500000000000000" pitchFamily="18" charset="-120"/>
              </a:rPr>
              <a:t> </a:t>
            </a:r>
            <a:endParaRPr lang="en-US" altLang="zh-TW" sz="56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zh-TW" altLang="en-US" sz="5600" b="1" dirty="0">
                <a:solidFill>
                  <a:srgbClr val="003399"/>
                </a:solidFill>
                <a:highlight>
                  <a:srgbClr val="FFFF00"/>
                </a:highlight>
                <a:ea typeface="華康中黑體" pitchFamily="49" charset="-120"/>
              </a:rPr>
              <a:t> </a:t>
            </a:r>
            <a:endParaRPr lang="en-US" altLang="zh-TW" sz="7200" dirty="0">
              <a:solidFill>
                <a:srgbClr val="003399"/>
              </a:solidFill>
            </a:endParaRPr>
          </a:p>
          <a:p>
            <a:pPr indent="0">
              <a:buNone/>
              <a:defRPr/>
            </a:pPr>
            <a:r>
              <a:rPr lang="en-US" altLang="zh-TW" sz="7200" dirty="0">
                <a:solidFill>
                  <a:srgbClr val="003399"/>
                </a:solidFill>
              </a:rPr>
              <a:t>  </a:t>
            </a:r>
            <a:endParaRPr lang="en-US" altLang="zh-TW" sz="7200" b="1" dirty="0"/>
          </a:p>
          <a:p>
            <a:pPr marL="0" indent="0">
              <a:buNone/>
              <a:defRPr/>
            </a:pPr>
            <a:r>
              <a:rPr lang="en-US" altLang="zh-TW" sz="6400" b="1" dirty="0">
                <a:solidFill>
                  <a:srgbClr val="003399"/>
                </a:solidFill>
                <a:highlight>
                  <a:srgbClr val="FFFF00"/>
                </a:highlight>
                <a:ea typeface="新細明體" panose="02020500000000000000" pitchFamily="18" charset="-120"/>
              </a:rPr>
              <a:t> </a:t>
            </a:r>
            <a:endParaRPr lang="zh-TW" altLang="en-US" sz="3200" b="1" dirty="0">
              <a:highlight>
                <a:srgbClr val="FFFF00"/>
              </a:highlight>
              <a:ea typeface="新細明體" panose="02020500000000000000" pitchFamily="18" charset="-120"/>
            </a:endParaRPr>
          </a:p>
        </p:txBody>
      </p:sp>
      <p:graphicFrame>
        <p:nvGraphicFramePr>
          <p:cNvPr id="2" name="表格 1">
            <a:extLst>
              <a:ext uri="{FF2B5EF4-FFF2-40B4-BE49-F238E27FC236}">
                <a16:creationId xmlns:a16="http://schemas.microsoft.com/office/drawing/2014/main" id="{0126B11B-6EFD-5A6A-B58F-DBDA21918C46}"/>
              </a:ext>
            </a:extLst>
          </p:cNvPr>
          <p:cNvGraphicFramePr>
            <a:graphicFrameLocks noGrp="1"/>
          </p:cNvGraphicFramePr>
          <p:nvPr>
            <p:extLst>
              <p:ext uri="{D42A27DB-BD31-4B8C-83A1-F6EECF244321}">
                <p14:modId xmlns:p14="http://schemas.microsoft.com/office/powerpoint/2010/main" val="1311393837"/>
              </p:ext>
            </p:extLst>
          </p:nvPr>
        </p:nvGraphicFramePr>
        <p:xfrm>
          <a:off x="241261" y="1654788"/>
          <a:ext cx="11550787" cy="4754880"/>
        </p:xfrm>
        <a:graphic>
          <a:graphicData uri="http://schemas.openxmlformats.org/drawingml/2006/table">
            <a:tbl>
              <a:tblPr firstRow="1" bandRow="1">
                <a:tableStyleId>{5C22544A-7EE6-4342-B048-85BDC9FD1C3A}</a:tableStyleId>
              </a:tblPr>
              <a:tblGrid>
                <a:gridCol w="2860158">
                  <a:extLst>
                    <a:ext uri="{9D8B030D-6E8A-4147-A177-3AD203B41FA5}">
                      <a16:colId xmlns:a16="http://schemas.microsoft.com/office/drawing/2014/main" val="33030845"/>
                    </a:ext>
                  </a:extLst>
                </a:gridCol>
                <a:gridCol w="5316584">
                  <a:extLst>
                    <a:ext uri="{9D8B030D-6E8A-4147-A177-3AD203B41FA5}">
                      <a16:colId xmlns:a16="http://schemas.microsoft.com/office/drawing/2014/main" val="2152033545"/>
                    </a:ext>
                  </a:extLst>
                </a:gridCol>
                <a:gridCol w="3374045">
                  <a:extLst>
                    <a:ext uri="{9D8B030D-6E8A-4147-A177-3AD203B41FA5}">
                      <a16:colId xmlns:a16="http://schemas.microsoft.com/office/drawing/2014/main" val="354952503"/>
                    </a:ext>
                  </a:extLst>
                </a:gridCol>
              </a:tblGrid>
              <a:tr h="870080">
                <a:tc>
                  <a:txBody>
                    <a:bodyPr/>
                    <a:lstStyle/>
                    <a:p>
                      <a:r>
                        <a:rPr lang="en-US" altLang="zh-TW" sz="1600" dirty="0"/>
                        <a:t>1. </a:t>
                      </a:r>
                      <a:r>
                        <a:rPr lang="zh-TW" altLang="en-US" sz="1600" b="1" dirty="0"/>
                        <a:t>網路傳輸協定（</a:t>
                      </a:r>
                      <a:r>
                        <a:rPr lang="en-US" altLang="zh-TW" sz="1600" b="1" dirty="0"/>
                        <a:t>Networking Protocols</a:t>
                      </a:r>
                      <a:r>
                        <a:rPr lang="zh-TW" altLang="en-US" sz="1600" b="1" dirty="0"/>
                        <a:t>）</a:t>
                      </a:r>
                      <a:endParaRPr lang="zh-TW" altLang="en-US" sz="1600" dirty="0"/>
                    </a:p>
                  </a:txBody>
                  <a:tcPr/>
                </a:tc>
                <a:tc>
                  <a:txBody>
                    <a:bodyPr/>
                    <a:lstStyle/>
                    <a:p>
                      <a:r>
                        <a:rPr lang="zh-TW" altLang="en-US" sz="1600" b="1" dirty="0"/>
                        <a:t>標準：</a:t>
                      </a:r>
                      <a:endParaRPr lang="zh-TW" altLang="en-US" sz="1600" dirty="0"/>
                    </a:p>
                    <a:p>
                      <a:r>
                        <a:rPr lang="en-US" altLang="zh-TW" sz="1600" b="1" dirty="0"/>
                        <a:t>IP</a:t>
                      </a:r>
                      <a:r>
                        <a:rPr lang="zh-TW" altLang="en-US" sz="1600" b="1" dirty="0"/>
                        <a:t>（</a:t>
                      </a:r>
                      <a:r>
                        <a:rPr lang="en-US" altLang="zh-TW" sz="1600" b="1" dirty="0"/>
                        <a:t>Internet Protocol</a:t>
                      </a:r>
                      <a:r>
                        <a:rPr lang="zh-TW" altLang="en-US" sz="1600" b="1" dirty="0"/>
                        <a:t>）</a:t>
                      </a:r>
                      <a:endParaRPr lang="en-US" altLang="zh-TW" sz="1600" dirty="0"/>
                    </a:p>
                    <a:p>
                      <a:r>
                        <a:rPr lang="en-US" altLang="zh-TW" sz="1600" b="1" dirty="0"/>
                        <a:t>TCP/UDP</a:t>
                      </a:r>
                      <a:endParaRPr lang="en-US" altLang="zh-TW" sz="1600" dirty="0"/>
                    </a:p>
                    <a:p>
                      <a:r>
                        <a:rPr lang="en-US" altLang="zh-TW" sz="1600" b="1" dirty="0"/>
                        <a:t>DNS</a:t>
                      </a:r>
                      <a:r>
                        <a:rPr lang="zh-TW" altLang="en-US" sz="1600" b="1" dirty="0"/>
                        <a:t>（</a:t>
                      </a:r>
                      <a:r>
                        <a:rPr lang="en-US" altLang="zh-TW" sz="1600" b="1" dirty="0"/>
                        <a:t>Domain Name System</a:t>
                      </a:r>
                      <a:r>
                        <a:rPr lang="zh-TW" altLang="en-US" sz="1600" b="1" dirty="0"/>
                        <a:t>）</a:t>
                      </a:r>
                      <a:endParaRPr lang="en-US" altLang="zh-TW" sz="1600" dirty="0"/>
                    </a:p>
                    <a:p>
                      <a:r>
                        <a:rPr lang="en-US" altLang="zh-TW" sz="1600" b="1" dirty="0"/>
                        <a:t>HTTP/HTTPS</a:t>
                      </a:r>
                      <a:r>
                        <a:rPr lang="zh-TW" altLang="en-US" sz="1600" dirty="0"/>
                        <a:t>（超文本傳輸協定 </a:t>
                      </a:r>
                      <a:r>
                        <a:rPr lang="en-US" altLang="zh-TW" sz="1600" dirty="0"/>
                        <a:t>+ </a:t>
                      </a:r>
                      <a:r>
                        <a:rPr lang="zh-TW" altLang="en-US" sz="1600" dirty="0"/>
                        <a:t>加密）</a:t>
                      </a:r>
                    </a:p>
                    <a:p>
                      <a:r>
                        <a:rPr lang="en-US" altLang="zh-TW" sz="1600" b="1" dirty="0"/>
                        <a:t>TLS</a:t>
                      </a:r>
                      <a:r>
                        <a:rPr lang="zh-TW" altLang="en-US" sz="1600" b="1" dirty="0"/>
                        <a:t>（傳輸層安全）</a:t>
                      </a:r>
                      <a:endParaRPr lang="en-US" altLang="zh-TW" sz="1600" b="1" dirty="0"/>
                    </a:p>
                    <a:p>
                      <a:r>
                        <a:rPr lang="en-US" altLang="zh-TW" sz="1600" dirty="0"/>
                        <a:t>Ethernet</a:t>
                      </a:r>
                      <a:r>
                        <a:rPr lang="zh-TW" altLang="en-US" sz="1600" dirty="0"/>
                        <a:t>（乙太網路）</a:t>
                      </a:r>
                      <a:endParaRPr lang="en-US" altLang="zh-TW" sz="1600" dirty="0"/>
                    </a:p>
                    <a:p>
                      <a:r>
                        <a:rPr lang="en-US" altLang="zh-TW" sz="1600" dirty="0"/>
                        <a:t>WWW</a:t>
                      </a:r>
                      <a:r>
                        <a:rPr lang="zh-TW" altLang="en-US" sz="1600" dirty="0"/>
                        <a:t>（</a:t>
                      </a:r>
                      <a:r>
                        <a:rPr lang="en-US" altLang="zh-TW" sz="1600" dirty="0"/>
                        <a:t>World Wide Web</a:t>
                      </a:r>
                      <a:r>
                        <a:rPr lang="zh-TW" altLang="en-US" sz="1600" dirty="0"/>
                        <a:t>）</a:t>
                      </a:r>
                    </a:p>
                  </a:txBody>
                  <a:tcPr/>
                </a:tc>
                <a:tc>
                  <a:txBody>
                    <a:bodyPr/>
                    <a:lstStyle/>
                    <a:p>
                      <a:r>
                        <a:rPr lang="zh-TW" altLang="en-US" dirty="0"/>
                        <a:t>這些標準讓電商網站、用戶端、伺服器能夠透過網際網路傳送資料，安全溝通。</a:t>
                      </a:r>
                    </a:p>
                  </a:txBody>
                  <a:tcPr/>
                </a:tc>
                <a:extLst>
                  <a:ext uri="{0D108BD9-81ED-4DB2-BD59-A6C34878D82A}">
                    <a16:rowId xmlns:a16="http://schemas.microsoft.com/office/drawing/2014/main" val="1222366409"/>
                  </a:ext>
                </a:extLst>
              </a:tr>
              <a:tr h="370840">
                <a:tc>
                  <a:txBody>
                    <a:bodyPr/>
                    <a:lstStyle/>
                    <a:p>
                      <a:r>
                        <a:rPr lang="en-US" altLang="zh-TW" sz="1600" dirty="0"/>
                        <a:t>2. </a:t>
                      </a:r>
                      <a:r>
                        <a:rPr lang="zh-TW" altLang="en-US" sz="1600" b="1" dirty="0"/>
                        <a:t>網頁與前端技術標準（</a:t>
                      </a:r>
                      <a:r>
                        <a:rPr lang="en-US" altLang="zh-TW" sz="1600" b="1" dirty="0"/>
                        <a:t>Web Standards</a:t>
                      </a:r>
                      <a:r>
                        <a:rPr lang="zh-TW" altLang="en-US" sz="1600" b="1" dirty="0"/>
                        <a:t>）</a:t>
                      </a:r>
                      <a:endParaRPr lang="zh-TW" altLang="en-US" sz="1600" dirty="0"/>
                    </a:p>
                  </a:txBody>
                  <a:tcPr/>
                </a:tc>
                <a:tc>
                  <a:txBody>
                    <a:bodyPr/>
                    <a:lstStyle/>
                    <a:p>
                      <a:r>
                        <a:rPr lang="en-US" altLang="zh-TW" sz="1600" b="1" dirty="0"/>
                        <a:t> HTML / CSS / JavaScript</a:t>
                      </a:r>
                      <a:r>
                        <a:rPr lang="zh-TW" altLang="en-US" sz="1600" dirty="0"/>
                        <a:t>：所有電商網站與平台的前端基礎。</a:t>
                      </a:r>
                    </a:p>
                    <a:p>
                      <a:r>
                        <a:rPr lang="en-US" altLang="zh-TW" sz="1600" b="1" dirty="0"/>
                        <a:t>Web APIs</a:t>
                      </a:r>
                      <a:r>
                        <a:rPr lang="zh-TW" altLang="en-US" sz="1600" b="1" dirty="0"/>
                        <a:t>（</a:t>
                      </a:r>
                      <a:r>
                        <a:rPr lang="en-US" altLang="zh-TW" sz="1600" b="1" dirty="0"/>
                        <a:t>DOM, Fetch, Storage, WebRTC, etc.</a:t>
                      </a:r>
                      <a:r>
                        <a:rPr lang="zh-TW" altLang="en-US" sz="1600" b="1" dirty="0"/>
                        <a:t>）</a:t>
                      </a:r>
                      <a:endParaRPr lang="en-US" altLang="zh-TW" sz="1600" dirty="0"/>
                    </a:p>
                    <a:p>
                      <a:r>
                        <a:rPr lang="en-US" altLang="zh-TW" sz="1600" b="1" dirty="0"/>
                        <a:t>Web Accessibility</a:t>
                      </a:r>
                      <a:r>
                        <a:rPr lang="zh-TW" altLang="en-US" sz="1600" b="1" dirty="0"/>
                        <a:t>（</a:t>
                      </a:r>
                      <a:r>
                        <a:rPr lang="en-US" altLang="zh-TW" sz="1600" b="1" dirty="0"/>
                        <a:t>WCAG</a:t>
                      </a:r>
                      <a:r>
                        <a:rPr lang="zh-TW" altLang="en-US" sz="1600" b="1" dirty="0"/>
                        <a:t>）</a:t>
                      </a:r>
                      <a:r>
                        <a:rPr lang="zh-TW" altLang="en-US" sz="1600" dirty="0"/>
                        <a:t>：無障礙網頁標準。</a:t>
                      </a:r>
                    </a:p>
                  </a:txBody>
                  <a:tcPr/>
                </a:tc>
                <a:tc>
                  <a:txBody>
                    <a:bodyPr/>
                    <a:lstStyle/>
                    <a:p>
                      <a:r>
                        <a:rPr lang="zh-TW" altLang="en-US" sz="1600" dirty="0"/>
                        <a:t>沒有這些，網站無法顯示、操作或互動。</a:t>
                      </a:r>
                      <a:endParaRPr lang="zh-TW" altLang="en-US" sz="1600" b="1" dirty="0"/>
                    </a:p>
                  </a:txBody>
                  <a:tcPr/>
                </a:tc>
                <a:extLst>
                  <a:ext uri="{0D108BD9-81ED-4DB2-BD59-A6C34878D82A}">
                    <a16:rowId xmlns:a16="http://schemas.microsoft.com/office/drawing/2014/main" val="3602331663"/>
                  </a:ext>
                </a:extLst>
              </a:tr>
              <a:tr h="370840">
                <a:tc>
                  <a:txBody>
                    <a:bodyPr/>
                    <a:lstStyle/>
                    <a:p>
                      <a:r>
                        <a:rPr lang="en-US" altLang="zh-TW" sz="1600" dirty="0"/>
                        <a:t>3.</a:t>
                      </a:r>
                      <a:r>
                        <a:rPr lang="zh-TW" altLang="en-US" sz="1600" b="1" dirty="0"/>
                        <a:t>資料格式與傳輸協定</a:t>
                      </a:r>
                    </a:p>
                    <a:p>
                      <a:endParaRPr lang="zh-TW" altLang="en-US" sz="1600" dirty="0"/>
                    </a:p>
                  </a:txBody>
                  <a:tcPr/>
                </a:tc>
                <a:tc>
                  <a:txBody>
                    <a:bodyPr/>
                    <a:lstStyle/>
                    <a:p>
                      <a:r>
                        <a:rPr lang="en-US" altLang="zh-TW" sz="1600" b="1" dirty="0">
                          <a:highlight>
                            <a:srgbClr val="FFFF00"/>
                          </a:highlight>
                        </a:rPr>
                        <a:t>JSON / XML</a:t>
                      </a:r>
                      <a:endParaRPr lang="en-US" altLang="zh-TW" sz="1600" dirty="0">
                        <a:highlight>
                          <a:srgbClr val="FFFF00"/>
                        </a:highlight>
                      </a:endParaRPr>
                    </a:p>
                    <a:p>
                      <a:r>
                        <a:rPr lang="en-US" altLang="zh-TW" sz="1600" b="1" dirty="0"/>
                        <a:t>RESTful API / </a:t>
                      </a:r>
                      <a:r>
                        <a:rPr lang="en-US" altLang="zh-TW" sz="1600" b="1" dirty="0" err="1"/>
                        <a:t>GraphQL</a:t>
                      </a:r>
                      <a:endParaRPr lang="en-US" altLang="zh-TW" sz="1600" b="1" dirty="0"/>
                    </a:p>
                  </a:txBody>
                  <a:tcPr/>
                </a:tc>
                <a:tc>
                  <a:txBody>
                    <a:bodyPr/>
                    <a:lstStyle/>
                    <a:p>
                      <a:r>
                        <a:rPr lang="zh-TW" altLang="en-US" sz="1600" dirty="0"/>
                        <a:t>這些標準讓資料可以在前端、後端、第三方服務（如支付、物流）之間</a:t>
                      </a:r>
                      <a:r>
                        <a:rPr lang="zh-TW" altLang="en-US" sz="1600" b="1" dirty="0"/>
                        <a:t>互相交換與理解</a:t>
                      </a:r>
                      <a:r>
                        <a:rPr lang="zh-TW" altLang="en-US" sz="1600" dirty="0"/>
                        <a:t>。</a:t>
                      </a:r>
                    </a:p>
                  </a:txBody>
                  <a:tcPr/>
                </a:tc>
                <a:extLst>
                  <a:ext uri="{0D108BD9-81ED-4DB2-BD59-A6C34878D82A}">
                    <a16:rowId xmlns:a16="http://schemas.microsoft.com/office/drawing/2014/main" val="3828305642"/>
                  </a:ext>
                </a:extLst>
              </a:tr>
              <a:tr h="370840">
                <a:tc>
                  <a:txBody>
                    <a:bodyPr/>
                    <a:lstStyle/>
                    <a:p>
                      <a:r>
                        <a:rPr lang="en-US" altLang="zh-TW" sz="1600" dirty="0"/>
                        <a:t>4</a:t>
                      </a:r>
                      <a:r>
                        <a:rPr lang="zh-TW" altLang="en-US" sz="1600" b="1" dirty="0"/>
                        <a:t>編碼與語言標準</a:t>
                      </a:r>
                      <a:endParaRPr lang="zh-TW" altLang="en-US" sz="1600" dirty="0"/>
                    </a:p>
                  </a:txBody>
                  <a:tcPr/>
                </a:tc>
                <a:tc>
                  <a:txBody>
                    <a:bodyPr/>
                    <a:lstStyle/>
                    <a:p>
                      <a:r>
                        <a:rPr lang="zh-TW" altLang="en-US" sz="1600" b="1" dirty="0"/>
                        <a:t>標準：</a:t>
                      </a:r>
                      <a:endParaRPr lang="zh-TW" altLang="en-US" sz="1600" dirty="0"/>
                    </a:p>
                    <a:p>
                      <a:r>
                        <a:rPr lang="en-US" altLang="zh-TW" sz="1600" b="1" dirty="0"/>
                        <a:t> </a:t>
                      </a:r>
                      <a:r>
                        <a:rPr lang="en-US" altLang="zh-TW" sz="1600" b="1" dirty="0">
                          <a:highlight>
                            <a:srgbClr val="FFFF00"/>
                          </a:highlight>
                        </a:rPr>
                        <a:t>UTF-8</a:t>
                      </a:r>
                      <a:r>
                        <a:rPr lang="zh-TW" altLang="en-US" sz="1600" dirty="0">
                          <a:highlight>
                            <a:srgbClr val="FFFF00"/>
                          </a:highlight>
                        </a:rPr>
                        <a:t>：統一文字編碼，確保多語系（特別重要於跨境電商）。</a:t>
                      </a:r>
                    </a:p>
                    <a:p>
                      <a:r>
                        <a:rPr lang="en-US" altLang="zh-TW" sz="1600" b="1" dirty="0"/>
                        <a:t>i18n / l10n </a:t>
                      </a:r>
                      <a:r>
                        <a:rPr lang="zh-TW" altLang="en-US" sz="1600" b="1" dirty="0"/>
                        <a:t>標準（國際化與在地化）</a:t>
                      </a:r>
                      <a:endParaRPr lang="zh-TW" altLang="en-US" sz="1600" dirty="0"/>
                    </a:p>
                  </a:txBody>
                  <a:tcPr/>
                </a:tc>
                <a:tc>
                  <a:txBody>
                    <a:bodyPr/>
                    <a:lstStyle/>
                    <a:p>
                      <a:r>
                        <a:rPr lang="zh-TW" altLang="en-US" sz="1600" dirty="0"/>
                        <a:t>目的：實現「訂單即配送」，減少錯誤、提升效率。</a:t>
                      </a:r>
                    </a:p>
                  </a:txBody>
                  <a:tcPr/>
                </a:tc>
                <a:extLst>
                  <a:ext uri="{0D108BD9-81ED-4DB2-BD59-A6C34878D82A}">
                    <a16:rowId xmlns:a16="http://schemas.microsoft.com/office/drawing/2014/main" val="1924460986"/>
                  </a:ext>
                </a:extLst>
              </a:tr>
            </a:tbl>
          </a:graphicData>
        </a:graphic>
      </p:graphicFrame>
      <p:sp>
        <p:nvSpPr>
          <p:cNvPr id="3" name="文字方塊 2">
            <a:extLst>
              <a:ext uri="{FF2B5EF4-FFF2-40B4-BE49-F238E27FC236}">
                <a16:creationId xmlns:a16="http://schemas.microsoft.com/office/drawing/2014/main" id="{0BEB6016-FEBE-9158-53B5-8B587C347CCB}"/>
              </a:ext>
            </a:extLst>
          </p:cNvPr>
          <p:cNvSpPr txBox="1"/>
          <p:nvPr/>
        </p:nvSpPr>
        <p:spPr>
          <a:xfrm>
            <a:off x="241261" y="571099"/>
            <a:ext cx="11461209" cy="1077218"/>
          </a:xfrm>
          <a:prstGeom prst="rect">
            <a:avLst/>
          </a:prstGeom>
          <a:noFill/>
        </p:spPr>
        <p:txBody>
          <a:bodyPr wrap="square" rtlCol="0">
            <a:spAutoFit/>
          </a:bodyPr>
          <a:lstStyle/>
          <a:p>
            <a:r>
              <a:rPr lang="zh-TW" altLang="en-US" sz="1600" dirty="0"/>
              <a:t>     「</a:t>
            </a:r>
            <a:r>
              <a:rPr lang="zh-TW" altLang="en-US" sz="1600" dirty="0">
                <a:highlight>
                  <a:srgbClr val="FFFF00"/>
                </a:highlight>
              </a:rPr>
              <a:t>互聯網技術標準</a:t>
            </a:r>
            <a:r>
              <a:rPr lang="zh-TW" altLang="en-US" sz="1600" dirty="0"/>
              <a:t>」 常常沒有被單獨強調，因為它們被視為「理所當然的底層架構」。但事實上，</a:t>
            </a:r>
            <a:r>
              <a:rPr lang="zh-TW" altLang="en-US" sz="1600" b="1" dirty="0"/>
              <a:t>電子商務能夠運作的前提，就是依賴一套穩定、全球通用的網路技術標準。</a:t>
            </a:r>
            <a:endParaRPr lang="en-US" altLang="zh-TW" sz="1600" b="1" dirty="0"/>
          </a:p>
          <a:p>
            <a:r>
              <a:rPr lang="zh-TW" altLang="en-US" sz="1600" dirty="0"/>
              <a:t>       這些標準由</a:t>
            </a:r>
            <a:r>
              <a:rPr lang="zh-TW" altLang="en-US" sz="1600" dirty="0">
                <a:highlight>
                  <a:srgbClr val="FFFF00"/>
                </a:highlight>
              </a:rPr>
              <a:t>像 </a:t>
            </a:r>
            <a:r>
              <a:rPr lang="en-US" altLang="zh-TW" sz="1600" b="1" dirty="0">
                <a:highlight>
                  <a:srgbClr val="FFFF00"/>
                </a:highlight>
              </a:rPr>
              <a:t>IETF</a:t>
            </a:r>
            <a:r>
              <a:rPr lang="zh-TW" altLang="en-US" sz="1600" b="1" dirty="0">
                <a:highlight>
                  <a:srgbClr val="FFFF00"/>
                </a:highlight>
              </a:rPr>
              <a:t>（</a:t>
            </a:r>
            <a:r>
              <a:rPr lang="en-US" altLang="zh-TW" sz="1600" b="1" dirty="0">
                <a:highlight>
                  <a:srgbClr val="FFFF00"/>
                </a:highlight>
              </a:rPr>
              <a:t>Internet Engineering Task Force</a:t>
            </a:r>
            <a:r>
              <a:rPr lang="zh-TW" altLang="en-US" sz="1600" b="1" dirty="0">
                <a:highlight>
                  <a:srgbClr val="FFFF00"/>
                </a:highlight>
              </a:rPr>
              <a:t>）</a:t>
            </a:r>
            <a:r>
              <a:rPr lang="zh-TW" altLang="en-US" sz="1600" dirty="0">
                <a:highlight>
                  <a:srgbClr val="FFFF00"/>
                </a:highlight>
              </a:rPr>
              <a:t>、</a:t>
            </a:r>
            <a:r>
              <a:rPr lang="en-US" altLang="zh-TW" sz="1600" b="1" dirty="0">
                <a:highlight>
                  <a:srgbClr val="FFFF00"/>
                </a:highlight>
              </a:rPr>
              <a:t>W3C</a:t>
            </a:r>
            <a:r>
              <a:rPr lang="zh-TW" altLang="en-US" sz="1600" b="1" dirty="0">
                <a:highlight>
                  <a:srgbClr val="FFFF00"/>
                </a:highlight>
              </a:rPr>
              <a:t>（</a:t>
            </a:r>
            <a:r>
              <a:rPr lang="en-US" altLang="zh-TW" sz="1600" b="1" dirty="0">
                <a:highlight>
                  <a:srgbClr val="FFFF00"/>
                </a:highlight>
              </a:rPr>
              <a:t>World Wide Web Consortium</a:t>
            </a:r>
            <a:r>
              <a:rPr lang="zh-TW" altLang="en-US" sz="1600" b="1" dirty="0">
                <a:highlight>
                  <a:srgbClr val="FFFF00"/>
                </a:highlight>
              </a:rPr>
              <a:t>）</a:t>
            </a:r>
            <a:r>
              <a:rPr lang="zh-TW" altLang="en-US" sz="1600" dirty="0">
                <a:highlight>
                  <a:srgbClr val="FFFF00"/>
                </a:highlight>
              </a:rPr>
              <a:t>、</a:t>
            </a:r>
            <a:r>
              <a:rPr lang="en-US" altLang="zh-TW" sz="1600" b="1" dirty="0">
                <a:highlight>
                  <a:srgbClr val="FFFF00"/>
                </a:highlight>
              </a:rPr>
              <a:t>ISO</a:t>
            </a:r>
            <a:r>
              <a:rPr lang="en-US" altLang="zh-TW" sz="1600" dirty="0">
                <a:highlight>
                  <a:srgbClr val="FFFF00"/>
                </a:highlight>
              </a:rPr>
              <a:t> </a:t>
            </a:r>
            <a:r>
              <a:rPr lang="zh-TW" altLang="en-US" sz="1600" dirty="0">
                <a:highlight>
                  <a:srgbClr val="FFFF00"/>
                </a:highlight>
              </a:rPr>
              <a:t>等國際組織制定</a:t>
            </a:r>
            <a:r>
              <a:rPr lang="zh-TW" altLang="en-US" sz="1600" dirty="0"/>
              <a:t>，是整個網際網路和 </a:t>
            </a:r>
            <a:r>
              <a:rPr lang="en-US" altLang="zh-TW" sz="1600" dirty="0"/>
              <a:t>Web </a:t>
            </a:r>
            <a:r>
              <a:rPr lang="zh-TW" altLang="en-US" sz="1600" dirty="0"/>
              <a:t>生態系統的基礎。</a:t>
            </a:r>
          </a:p>
        </p:txBody>
      </p:sp>
    </p:spTree>
    <p:extLst>
      <p:ext uri="{BB962C8B-B14F-4D97-AF65-F5344CB8AC3E}">
        <p14:creationId xmlns:p14="http://schemas.microsoft.com/office/powerpoint/2010/main" val="403551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5-12">
            <a:extLst>
              <a:ext uri="{FF2B5EF4-FFF2-40B4-BE49-F238E27FC236}">
                <a16:creationId xmlns:a16="http://schemas.microsoft.com/office/drawing/2014/main" id="{99674D71-7184-2C8B-2FAC-AA5CBDBC2C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9228" y="897961"/>
            <a:ext cx="4229100" cy="2209800"/>
          </a:xfrm>
          <a:noFill/>
        </p:spPr>
      </p:pic>
      <p:sp>
        <p:nvSpPr>
          <p:cNvPr id="5" name="Rectangle 2">
            <a:extLst>
              <a:ext uri="{FF2B5EF4-FFF2-40B4-BE49-F238E27FC236}">
                <a16:creationId xmlns:a16="http://schemas.microsoft.com/office/drawing/2014/main" id="{075B94A0-8143-A15A-DFE9-72A03424ED89}"/>
              </a:ext>
            </a:extLst>
          </p:cNvPr>
          <p:cNvSpPr txBox="1">
            <a:spLocks noChangeArrowheads="1"/>
          </p:cNvSpPr>
          <p:nvPr/>
        </p:nvSpPr>
        <p:spPr bwMode="auto">
          <a:xfrm>
            <a:off x="138304" y="11134"/>
            <a:ext cx="11700769"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46084" name="文字方塊 5">
            <a:extLst>
              <a:ext uri="{FF2B5EF4-FFF2-40B4-BE49-F238E27FC236}">
                <a16:creationId xmlns:a16="http://schemas.microsoft.com/office/drawing/2014/main" id="{0898BA99-04F3-07B7-9946-11824DC209AB}"/>
              </a:ext>
            </a:extLst>
          </p:cNvPr>
          <p:cNvSpPr txBox="1">
            <a:spLocks noChangeArrowheads="1"/>
          </p:cNvSpPr>
          <p:nvPr/>
        </p:nvSpPr>
        <p:spPr bwMode="auto">
          <a:xfrm>
            <a:off x="1310326" y="77122"/>
            <a:ext cx="89245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zh-TW" altLang="en-US" sz="2000" b="1" dirty="0">
                <a:solidFill>
                  <a:schemeClr val="bg1"/>
                </a:solidFill>
                <a:latin typeface="Tahoma" panose="020B0604030504040204" pitchFamily="34" charset="0"/>
                <a:ea typeface="新細明體" panose="02020500000000000000" pitchFamily="18" charset="-120"/>
              </a:rPr>
              <a:t>封包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zh-TW" sz="2000" b="1" dirty="0">
                <a:solidFill>
                  <a:schemeClr val="bg1"/>
                </a:solidFill>
                <a:latin typeface="Tahoma" panose="020B0604030504040204" pitchFamily="34" charset="0"/>
                <a:ea typeface="新細明體" panose="02020500000000000000" pitchFamily="18" charset="-120"/>
              </a:rPr>
              <a:t>網路中傳輸資料的基本載體</a:t>
            </a:r>
            <a:r>
              <a:rPr lang="zh-TW" altLang="en-US" sz="2000" b="1" dirty="0">
                <a:solidFill>
                  <a:schemeClr val="bg1"/>
                </a:solidFill>
                <a:latin typeface="Tahoma" panose="020B0604030504040204" pitchFamily="34" charset="0"/>
                <a:ea typeface="新細明體" panose="02020500000000000000" pitchFamily="18" charset="-120"/>
              </a:rPr>
              <a:t>，封包的切割與封包的偵測</a:t>
            </a:r>
            <a:endParaRPr lang="zh-TW" altLang="en-US" sz="3200" b="1" dirty="0">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BD28A263-4A13-2697-31E0-88D946C1B208}"/>
              </a:ext>
            </a:extLst>
          </p:cNvPr>
          <p:cNvSpPr txBox="1"/>
          <p:nvPr/>
        </p:nvSpPr>
        <p:spPr>
          <a:xfrm>
            <a:off x="470516" y="3683224"/>
            <a:ext cx="11368557" cy="3077766"/>
          </a:xfrm>
          <a:prstGeom prst="rect">
            <a:avLst/>
          </a:prstGeom>
          <a:noFill/>
        </p:spPr>
        <p:txBody>
          <a:bodyPr wrap="square">
            <a:spAutoFit/>
          </a:bodyPr>
          <a:lstStyle/>
          <a:p>
            <a:pPr>
              <a:defRPr/>
            </a:pPr>
            <a:r>
              <a:rPr lang="zh-TW" altLang="en-US" sz="1600" b="1" dirty="0">
                <a:solidFill>
                  <a:srgbClr val="003399"/>
                </a:solidFill>
              </a:rPr>
              <a:t>         </a:t>
            </a:r>
            <a:r>
              <a:rPr lang="zh-TW" altLang="en-US" sz="1600" b="1" dirty="0">
                <a:solidFill>
                  <a:srgbClr val="003399"/>
                </a:solidFill>
                <a:highlight>
                  <a:srgbClr val="FFFF00"/>
                </a:highlight>
              </a:rPr>
              <a:t>網路的品質</a:t>
            </a:r>
            <a:r>
              <a:rPr lang="zh-TW" altLang="en-US" sz="1600" b="1" dirty="0">
                <a:solidFill>
                  <a:srgbClr val="003399"/>
                </a:solidFill>
              </a:rPr>
              <a:t>一直是</a:t>
            </a:r>
            <a:r>
              <a:rPr lang="zh-TW" altLang="en-US" sz="1600" b="1" dirty="0">
                <a:solidFill>
                  <a:srgbClr val="003399"/>
                </a:solidFill>
                <a:highlight>
                  <a:srgbClr val="FFFF00"/>
                </a:highlight>
              </a:rPr>
              <a:t>資訊部門服務品質</a:t>
            </a:r>
            <a:r>
              <a:rPr lang="zh-TW" altLang="en-US" sz="1600" b="1" dirty="0">
                <a:solidFill>
                  <a:srgbClr val="003399"/>
                </a:solidFill>
              </a:rPr>
              <a:t>的一項重要指標，</a:t>
            </a:r>
            <a:r>
              <a:rPr lang="zh-TW" altLang="en-US" sz="1600" b="1" dirty="0">
                <a:solidFill>
                  <a:srgbClr val="003399"/>
                </a:solidFill>
                <a:highlight>
                  <a:srgbClr val="00FF00"/>
                </a:highlight>
              </a:rPr>
              <a:t>除可用網路分析儀 </a:t>
            </a:r>
            <a:r>
              <a:rPr lang="en-US" altLang="zh-TW" sz="1600" b="1" dirty="0">
                <a:solidFill>
                  <a:srgbClr val="003399"/>
                </a:solidFill>
                <a:highlight>
                  <a:srgbClr val="FFFF00"/>
                </a:highlight>
              </a:rPr>
              <a:t>( network analyzer)</a:t>
            </a:r>
            <a:r>
              <a:rPr lang="zh-TW" altLang="en-US" sz="1600" b="1" dirty="0">
                <a:solidFill>
                  <a:srgbClr val="003399"/>
                </a:solidFill>
              </a:rPr>
              <a:t>來規劃及監視網路品質，另外有一更簡便的方法，是使用公用程式</a:t>
            </a:r>
            <a:r>
              <a:rPr lang="en-US" altLang="zh-TW" sz="1600" b="1" dirty="0">
                <a:solidFill>
                  <a:srgbClr val="003399"/>
                </a:solidFill>
              </a:rPr>
              <a:t>-</a:t>
            </a:r>
            <a:r>
              <a:rPr lang="zh-TW" altLang="en-US" sz="1600" b="1" dirty="0">
                <a:solidFill>
                  <a:srgbClr val="003399"/>
                </a:solidFill>
              </a:rPr>
              <a:t> </a:t>
            </a:r>
            <a:r>
              <a:rPr lang="en-US" altLang="zh-TW" sz="1600" b="1" dirty="0">
                <a:solidFill>
                  <a:srgbClr val="003399"/>
                </a:solidFill>
                <a:highlight>
                  <a:srgbClr val="FFFF00"/>
                </a:highlight>
              </a:rPr>
              <a:t>Ping</a:t>
            </a:r>
            <a:r>
              <a:rPr lang="en-US" altLang="zh-TW" dirty="0">
                <a:highlight>
                  <a:srgbClr val="FFFF00"/>
                </a:highlight>
              </a:rPr>
              <a:t>  </a:t>
            </a:r>
            <a:endParaRPr lang="en-US" altLang="zh-TW" sz="1600" b="1" dirty="0">
              <a:solidFill>
                <a:srgbClr val="003399"/>
              </a:solidFill>
              <a:highlight>
                <a:srgbClr val="FFFF00"/>
              </a:highlight>
            </a:endParaRPr>
          </a:p>
          <a:p>
            <a:pPr>
              <a:defRPr/>
            </a:pPr>
            <a:endParaRPr lang="en-US" altLang="zh-TW" sz="1600" b="1" dirty="0">
              <a:solidFill>
                <a:srgbClr val="003399"/>
              </a:solidFill>
            </a:endParaRPr>
          </a:p>
          <a:p>
            <a:pPr>
              <a:defRPr/>
            </a:pPr>
            <a:r>
              <a:rPr lang="en-US" altLang="zh-TW" sz="1600" b="1" dirty="0">
                <a:solidFill>
                  <a:srgbClr val="003399"/>
                </a:solidFill>
              </a:rPr>
              <a:t>Try  command :</a:t>
            </a:r>
          </a:p>
          <a:p>
            <a:pPr>
              <a:defRPr/>
            </a:pPr>
            <a:endParaRPr lang="en-US" altLang="zh-TW" sz="1600" b="1" dirty="0">
              <a:solidFill>
                <a:srgbClr val="003399"/>
              </a:solidFill>
            </a:endParaRPr>
          </a:p>
          <a:p>
            <a:pPr>
              <a:defRPr/>
            </a:pPr>
            <a:r>
              <a:rPr lang="en-US" altLang="zh-TW" sz="1600" b="1" dirty="0">
                <a:solidFill>
                  <a:srgbClr val="003399"/>
                </a:solidFill>
              </a:rPr>
              <a:t>(1)</a:t>
            </a:r>
            <a:r>
              <a:rPr lang="en-US" altLang="zh-TW" sz="1600" dirty="0">
                <a:solidFill>
                  <a:srgbClr val="003399"/>
                </a:solidFill>
              </a:rPr>
              <a:t> Ping </a:t>
            </a:r>
            <a:r>
              <a:rPr lang="en-US" altLang="zh-TW" sz="1600" dirty="0">
                <a:solidFill>
                  <a:srgbClr val="003399"/>
                </a:solidFill>
                <a:hlinkClick r:id="rId4"/>
              </a:rPr>
              <a:t>www.google.com</a:t>
            </a:r>
            <a:r>
              <a:rPr lang="en-US" altLang="zh-TW" sz="1600" b="1" dirty="0">
                <a:solidFill>
                  <a:srgbClr val="003399"/>
                </a:solidFill>
                <a:highlight>
                  <a:srgbClr val="FFFF00"/>
                </a:highlight>
              </a:rPr>
              <a:t>, </a:t>
            </a:r>
            <a:r>
              <a:rPr lang="zh-TW" altLang="en-US" sz="1600" b="1" dirty="0">
                <a:solidFill>
                  <a:srgbClr val="003399"/>
                </a:solidFill>
                <a:highlight>
                  <a:srgbClr val="FFFF00"/>
                </a:highlight>
              </a:rPr>
              <a:t>或 </a:t>
            </a:r>
            <a:r>
              <a:rPr lang="en-US" altLang="zh-TW" sz="1600" b="1" dirty="0">
                <a:solidFill>
                  <a:srgbClr val="003399"/>
                </a:solidFill>
                <a:highlight>
                  <a:srgbClr val="FFFF00"/>
                </a:highlight>
                <a:hlinkClick r:id="rId5"/>
              </a:rPr>
              <a:t>www.justline.co.jp</a:t>
            </a:r>
            <a:r>
              <a:rPr lang="en-US" altLang="zh-TW" sz="1600" b="1" dirty="0">
                <a:solidFill>
                  <a:srgbClr val="003399"/>
                </a:solidFill>
                <a:highlight>
                  <a:srgbClr val="FFFF00"/>
                </a:highlight>
              </a:rPr>
              <a:t>  </a:t>
            </a:r>
            <a:r>
              <a:rPr lang="zh-TW" altLang="en-US" sz="1600" b="1" dirty="0">
                <a:solidFill>
                  <a:srgbClr val="003399"/>
                </a:solidFill>
              </a:rPr>
              <a:t>靜鉄</a:t>
            </a:r>
            <a:r>
              <a:rPr lang="ja-JP" altLang="en-US" sz="1600" b="1" dirty="0">
                <a:solidFill>
                  <a:srgbClr val="003399"/>
                </a:solidFill>
              </a:rPr>
              <a:t>バス</a:t>
            </a:r>
            <a:endParaRPr lang="en-US" altLang="zh-TW" sz="1600" b="1" dirty="0">
              <a:solidFill>
                <a:srgbClr val="003399"/>
              </a:solidFill>
              <a:highlight>
                <a:srgbClr val="FFFF00"/>
              </a:highlight>
            </a:endParaRPr>
          </a:p>
          <a:p>
            <a:pPr>
              <a:defRPr/>
            </a:pPr>
            <a:r>
              <a:rPr lang="en-US" altLang="zh-TW" sz="1600" b="1" dirty="0">
                <a:solidFill>
                  <a:srgbClr val="003399"/>
                </a:solidFill>
                <a:highlight>
                  <a:srgbClr val="FFFF00"/>
                </a:highlight>
              </a:rPr>
              <a:t>    -a </a:t>
            </a:r>
            <a:r>
              <a:rPr lang="zh-TW" altLang="en-US" sz="1600" b="1" dirty="0">
                <a:solidFill>
                  <a:srgbClr val="003399"/>
                </a:solidFill>
              </a:rPr>
              <a:t>可看到</a:t>
            </a:r>
            <a:r>
              <a:rPr lang="zh-TW" altLang="en-US" sz="1600" b="1" dirty="0">
                <a:solidFill>
                  <a:srgbClr val="003399"/>
                </a:solidFill>
                <a:highlight>
                  <a:srgbClr val="FFFF00"/>
                </a:highlight>
              </a:rPr>
              <a:t>傳送</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收到</a:t>
            </a:r>
            <a:r>
              <a:rPr lang="zh-TW" altLang="en-US" sz="1600" b="1" dirty="0">
                <a:solidFill>
                  <a:srgbClr val="003399"/>
                </a:solidFill>
              </a:rPr>
              <a:t>封包 </a:t>
            </a:r>
            <a:endParaRPr lang="en-US" altLang="zh-TW" sz="1600" b="1" dirty="0">
              <a:solidFill>
                <a:srgbClr val="003399"/>
              </a:solidFill>
            </a:endParaRPr>
          </a:p>
          <a:p>
            <a:pPr>
              <a:defRPr/>
            </a:pPr>
            <a:r>
              <a:rPr lang="en-US" altLang="zh-TW" sz="1600" b="1" dirty="0">
                <a:solidFill>
                  <a:srgbClr val="003399"/>
                </a:solidFill>
              </a:rPr>
              <a:t>    -b TTL</a:t>
            </a:r>
            <a:r>
              <a:rPr lang="zh-TW" altLang="en-US" sz="1600" b="1" dirty="0">
                <a:solidFill>
                  <a:srgbClr val="003399"/>
                </a:solidFill>
              </a:rPr>
              <a:t>為尚可再經過之網站個數</a:t>
            </a:r>
            <a:r>
              <a:rPr lang="en-US" altLang="zh-TW" sz="1600" b="1" dirty="0">
                <a:solidFill>
                  <a:srgbClr val="003399"/>
                </a:solidFill>
              </a:rPr>
              <a:t>(Time To Live, TTL) </a:t>
            </a:r>
            <a:r>
              <a:rPr lang="zh-TW" altLang="en-US" sz="1600" b="1" dirty="0">
                <a:solidFill>
                  <a:srgbClr val="003399"/>
                </a:solidFill>
              </a:rPr>
              <a:t>，毎經過一個網站轉接，</a:t>
            </a:r>
            <a:r>
              <a:rPr lang="en-US" altLang="zh-TW" sz="1600" b="1" dirty="0">
                <a:solidFill>
                  <a:srgbClr val="003399"/>
                </a:solidFill>
              </a:rPr>
              <a:t>TTL</a:t>
            </a:r>
            <a:r>
              <a:rPr lang="zh-TW" altLang="en-US" sz="1600" b="1" dirty="0">
                <a:solidFill>
                  <a:srgbClr val="003399"/>
                </a:solidFill>
              </a:rPr>
              <a:t>數就遞減 </a:t>
            </a:r>
            <a:r>
              <a:rPr lang="en-US" altLang="zh-TW" sz="1600" b="1" dirty="0">
                <a:solidFill>
                  <a:srgbClr val="003399"/>
                </a:solidFill>
              </a:rPr>
              <a:t>1</a:t>
            </a:r>
            <a:r>
              <a:rPr lang="zh-TW" altLang="en-US" sz="1600" b="1" dirty="0">
                <a:solidFill>
                  <a:srgbClr val="003399"/>
                </a:solidFill>
              </a:rPr>
              <a:t>，</a:t>
            </a:r>
            <a:r>
              <a:rPr lang="en-US" altLang="zh-TW" sz="1600" b="1" dirty="0">
                <a:solidFill>
                  <a:srgbClr val="003399"/>
                </a:solidFill>
              </a:rPr>
              <a:t>TTL</a:t>
            </a:r>
            <a:r>
              <a:rPr lang="zh-TW" altLang="en-US" sz="1600" b="1" dirty="0">
                <a:solidFill>
                  <a:srgbClr val="003399"/>
                </a:solidFill>
              </a:rPr>
              <a:t>之初始值為 </a:t>
            </a:r>
            <a:r>
              <a:rPr lang="en-US" altLang="zh-TW" sz="1600" b="1" dirty="0">
                <a:solidFill>
                  <a:srgbClr val="003399"/>
                </a:solidFill>
              </a:rPr>
              <a:t>255</a:t>
            </a:r>
            <a:r>
              <a:rPr lang="zh-TW" altLang="en-US" sz="1600" b="1" dirty="0">
                <a:solidFill>
                  <a:srgbClr val="003399"/>
                </a:solidFill>
              </a:rPr>
              <a:t>，因此由本機之電腦到目標電腦主機，總共經過</a:t>
            </a:r>
            <a:r>
              <a:rPr lang="en-US" altLang="zh-TW" sz="1600" b="1" dirty="0">
                <a:solidFill>
                  <a:srgbClr val="003399"/>
                </a:solidFill>
              </a:rPr>
              <a:t>255- (</a:t>
            </a:r>
            <a:r>
              <a:rPr lang="en-US" altLang="zh-TW" sz="1600" b="1" dirty="0">
                <a:solidFill>
                  <a:srgbClr val="003399"/>
                </a:solidFill>
                <a:highlight>
                  <a:srgbClr val="FFFF00"/>
                </a:highlight>
              </a:rPr>
              <a:t>46?) </a:t>
            </a:r>
            <a:r>
              <a:rPr lang="en-US" altLang="zh-TW" sz="1600" b="1" dirty="0">
                <a:solidFill>
                  <a:srgbClr val="003399"/>
                </a:solidFill>
              </a:rPr>
              <a:t>+1= ? </a:t>
            </a:r>
            <a:r>
              <a:rPr lang="zh-TW" altLang="en-US" sz="1600" b="1" dirty="0">
                <a:solidFill>
                  <a:srgbClr val="003399"/>
                </a:solidFill>
              </a:rPr>
              <a:t>個網站。</a:t>
            </a:r>
            <a:endParaRPr lang="en-US" altLang="zh-TW" sz="1600" b="1" dirty="0">
              <a:solidFill>
                <a:srgbClr val="003399"/>
              </a:solidFill>
              <a:highlight>
                <a:srgbClr val="FFFF00"/>
              </a:highlight>
            </a:endParaRPr>
          </a:p>
          <a:p>
            <a:pPr>
              <a:defRPr/>
            </a:pPr>
            <a:r>
              <a:rPr lang="en-US" altLang="zh-TW" sz="1600" b="1" dirty="0">
                <a:solidFill>
                  <a:srgbClr val="003399"/>
                </a:solidFill>
                <a:highlight>
                  <a:srgbClr val="FFFF00"/>
                </a:highlight>
              </a:rPr>
              <a:t>    -c  </a:t>
            </a:r>
            <a:r>
              <a:rPr lang="en-US" altLang="zh-TW" sz="1600" b="1" dirty="0">
                <a:solidFill>
                  <a:srgbClr val="003399"/>
                </a:solidFill>
              </a:rPr>
              <a:t>If 100 MS(</a:t>
            </a:r>
            <a:r>
              <a:rPr lang="zh-TW" altLang="en-US" sz="1600" b="1" dirty="0">
                <a:solidFill>
                  <a:srgbClr val="003399"/>
                </a:solidFill>
              </a:rPr>
              <a:t>毫秒</a:t>
            </a:r>
            <a:r>
              <a:rPr lang="en-US" altLang="zh-TW" sz="1600" b="1" dirty="0">
                <a:solidFill>
                  <a:srgbClr val="003399"/>
                </a:solidFill>
              </a:rPr>
              <a:t>) , i.e., </a:t>
            </a:r>
            <a:r>
              <a:rPr lang="en-US" altLang="zh-TW" sz="1600" b="1" dirty="0">
                <a:solidFill>
                  <a:srgbClr val="003399"/>
                </a:solidFill>
                <a:highlight>
                  <a:srgbClr val="FFFF00"/>
                </a:highlight>
              </a:rPr>
              <a:t>&lt; 0.1 </a:t>
            </a:r>
            <a:r>
              <a:rPr lang="zh-TW" altLang="en-US" sz="1600" b="1" dirty="0">
                <a:solidFill>
                  <a:srgbClr val="003399"/>
                </a:solidFill>
                <a:highlight>
                  <a:srgbClr val="FFFF00"/>
                </a:highlight>
              </a:rPr>
              <a:t>秒鐘 </a:t>
            </a:r>
            <a:r>
              <a:rPr lang="zh-TW" altLang="en-US" sz="1600" b="1" dirty="0">
                <a:solidFill>
                  <a:srgbClr val="003399"/>
                </a:solidFill>
              </a:rPr>
              <a:t>， </a:t>
            </a:r>
            <a:r>
              <a:rPr lang="en-US" altLang="zh-TW" sz="1600" b="1" dirty="0">
                <a:solidFill>
                  <a:srgbClr val="003399"/>
                </a:solidFill>
              </a:rPr>
              <a:t>Okay </a:t>
            </a:r>
          </a:p>
          <a:p>
            <a:pPr>
              <a:defRPr/>
            </a:pPr>
            <a:endParaRPr lang="en-US" altLang="zh-TW" sz="1600" b="1" dirty="0">
              <a:solidFill>
                <a:srgbClr val="003399"/>
              </a:solidFill>
            </a:endParaRPr>
          </a:p>
          <a:p>
            <a:pPr>
              <a:defRPr/>
            </a:pPr>
            <a:r>
              <a:rPr lang="en-US" altLang="zh-TW" sz="1600" b="1" dirty="0">
                <a:solidFill>
                  <a:srgbClr val="003399"/>
                </a:solidFill>
                <a:highlight>
                  <a:srgbClr val="FFFF00"/>
                </a:highlight>
              </a:rPr>
              <a:t>(2) Tracert  64.233.189.104   </a:t>
            </a:r>
            <a:r>
              <a:rPr lang="zh-TW" altLang="zh-TW" sz="1600" b="1" dirty="0">
                <a:solidFill>
                  <a:srgbClr val="003399"/>
                </a:solidFill>
              </a:rPr>
              <a:t>可以看到</a:t>
            </a:r>
            <a:r>
              <a:rPr lang="zh-TW" altLang="zh-TW" sz="1600" b="1" dirty="0">
                <a:solidFill>
                  <a:srgbClr val="003399"/>
                </a:solidFill>
                <a:highlight>
                  <a:srgbClr val="FFFF00"/>
                </a:highlight>
              </a:rPr>
              <a:t>封包</a:t>
            </a:r>
            <a:r>
              <a:rPr lang="zh-TW" altLang="zh-TW" sz="1600" b="1" dirty="0">
                <a:solidFill>
                  <a:srgbClr val="003399"/>
                </a:solidFill>
              </a:rPr>
              <a:t>在</a:t>
            </a:r>
            <a:r>
              <a:rPr lang="zh-TW" altLang="zh-TW" sz="1600" b="1" dirty="0">
                <a:solidFill>
                  <a:srgbClr val="003399"/>
                </a:solidFill>
                <a:highlight>
                  <a:srgbClr val="FFFF00"/>
                </a:highlight>
              </a:rPr>
              <a:t>網路節點</a:t>
            </a:r>
            <a:r>
              <a:rPr lang="zh-TW" altLang="zh-TW" sz="1600" b="1" dirty="0">
                <a:solidFill>
                  <a:srgbClr val="003399"/>
                </a:solidFill>
              </a:rPr>
              <a:t>網網相連 </a:t>
            </a:r>
            <a:r>
              <a:rPr lang="en-US" altLang="zh-TW" sz="1600" b="1" dirty="0">
                <a:solidFill>
                  <a:srgbClr val="003399"/>
                </a:solidFill>
              </a:rPr>
              <a:t>&amp; </a:t>
            </a:r>
            <a:r>
              <a:rPr lang="zh-TW" altLang="zh-TW" sz="1600" b="1" dirty="0">
                <a:solidFill>
                  <a:srgbClr val="003399"/>
                </a:solidFill>
              </a:rPr>
              <a:t>時間</a:t>
            </a:r>
            <a:endParaRPr lang="zh-TW" altLang="en-US" sz="1600" b="1" dirty="0">
              <a:solidFill>
                <a:srgbClr val="003399"/>
              </a:solidFill>
            </a:endParaRPr>
          </a:p>
        </p:txBody>
      </p:sp>
      <p:pic>
        <p:nvPicPr>
          <p:cNvPr id="46086" name="Picture 1">
            <a:extLst>
              <a:ext uri="{FF2B5EF4-FFF2-40B4-BE49-F238E27FC236}">
                <a16:creationId xmlns:a16="http://schemas.microsoft.com/office/drawing/2014/main" id="{DA305EF1-61B5-D7C9-699C-8B98C2D6E8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5513" y="571990"/>
            <a:ext cx="27432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3">
            <a:extLst>
              <a:ext uri="{FF2B5EF4-FFF2-40B4-BE49-F238E27FC236}">
                <a16:creationId xmlns:a16="http://schemas.microsoft.com/office/drawing/2014/main" id="{7D766D3B-9489-D103-3EFE-2022B7F42F65}"/>
              </a:ext>
            </a:extLst>
          </p:cNvPr>
          <p:cNvSpPr txBox="1"/>
          <p:nvPr/>
        </p:nvSpPr>
        <p:spPr>
          <a:xfrm>
            <a:off x="8630770" y="2455538"/>
            <a:ext cx="3208303" cy="584775"/>
          </a:xfrm>
          <a:prstGeom prst="rect">
            <a:avLst/>
          </a:prstGeom>
          <a:noFill/>
        </p:spPr>
        <p:txBody>
          <a:bodyPr wrap="square">
            <a:spAutoFit/>
          </a:bodyPr>
          <a:lstStyle/>
          <a:p>
            <a:pPr>
              <a:defRPr/>
            </a:pPr>
            <a:r>
              <a:rPr lang="en-US" altLang="zh-TW" sz="1600" dirty="0">
                <a:highlight>
                  <a:srgbClr val="FFFF00"/>
                </a:highlight>
              </a:rPr>
              <a:t>L2 </a:t>
            </a:r>
            <a:r>
              <a:rPr lang="zh-TW" altLang="en-US" sz="1600" dirty="0">
                <a:highlight>
                  <a:srgbClr val="FFFF00"/>
                </a:highlight>
              </a:rPr>
              <a:t>網際層</a:t>
            </a:r>
            <a:r>
              <a:rPr lang="zh-TW" altLang="en-US" sz="1600" b="1" dirty="0">
                <a:solidFill>
                  <a:srgbClr val="003399"/>
                </a:solidFill>
              </a:rPr>
              <a:t>，</a:t>
            </a:r>
            <a:r>
              <a:rPr lang="en-US" altLang="zh-TW" sz="1600" b="1" dirty="0">
                <a:solidFill>
                  <a:srgbClr val="003399"/>
                </a:solidFill>
              </a:rPr>
              <a:t> </a:t>
            </a:r>
            <a:r>
              <a:rPr lang="zh-TW" altLang="en-US" sz="1600" b="1" dirty="0">
                <a:solidFill>
                  <a:srgbClr val="003399"/>
                </a:solidFill>
              </a:rPr>
              <a:t>通訊協定有四種</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 </a:t>
            </a:r>
            <a:r>
              <a:rPr lang="en-US" altLang="zh-TW" sz="1600" b="1" dirty="0">
                <a:solidFill>
                  <a:srgbClr val="003399"/>
                </a:solidFill>
                <a:highlight>
                  <a:srgbClr val="FFFF00"/>
                </a:highlight>
              </a:rPr>
              <a:t>IP</a:t>
            </a:r>
            <a:r>
              <a:rPr lang="zh-TW" altLang="en-US" sz="1600" b="1" dirty="0">
                <a:solidFill>
                  <a:srgbClr val="003399"/>
                </a:solidFill>
                <a:highlight>
                  <a:srgbClr val="FFFF00"/>
                </a:highlight>
              </a:rPr>
              <a:t>、</a:t>
            </a:r>
            <a:r>
              <a:rPr lang="en-US" altLang="zh-TW" sz="1600" b="1" dirty="0">
                <a:solidFill>
                  <a:srgbClr val="003399"/>
                </a:solidFill>
                <a:highlight>
                  <a:srgbClr val="FFFF00"/>
                </a:highlight>
              </a:rPr>
              <a:t>ICMP</a:t>
            </a:r>
            <a:r>
              <a:rPr lang="zh-TW" altLang="en-US" sz="1600" b="1" dirty="0">
                <a:solidFill>
                  <a:srgbClr val="003399"/>
                </a:solidFill>
                <a:highlight>
                  <a:srgbClr val="FFFF00"/>
                </a:highlight>
              </a:rPr>
              <a:t>、</a:t>
            </a:r>
            <a:r>
              <a:rPr lang="en-US" altLang="zh-TW" sz="1600" b="1" dirty="0">
                <a:solidFill>
                  <a:srgbClr val="003399"/>
                </a:solidFill>
                <a:highlight>
                  <a:srgbClr val="FFFF00"/>
                </a:highlight>
              </a:rPr>
              <a:t>ARP</a:t>
            </a:r>
            <a:r>
              <a:rPr lang="zh-TW" altLang="en-US" sz="1600" b="1" dirty="0">
                <a:solidFill>
                  <a:srgbClr val="003399"/>
                </a:solidFill>
                <a:highlight>
                  <a:srgbClr val="FFFF00"/>
                </a:highlight>
              </a:rPr>
              <a:t>、</a:t>
            </a:r>
            <a:r>
              <a:rPr lang="en-US" altLang="zh-TW" sz="1600" b="1" dirty="0">
                <a:solidFill>
                  <a:srgbClr val="003399"/>
                </a:solidFill>
                <a:highlight>
                  <a:srgbClr val="FFFF00"/>
                </a:highlight>
              </a:rPr>
              <a:t>RARP </a:t>
            </a:r>
            <a:r>
              <a:rPr lang="en-US" altLang="zh-TW" sz="1600" b="1" dirty="0">
                <a:solidFill>
                  <a:srgbClr val="003399"/>
                </a:solidFill>
              </a:rPr>
              <a:t>)</a:t>
            </a:r>
            <a:endParaRPr lang="zh-TW" altLang="en-US" sz="1600" b="1" dirty="0">
              <a:solidFill>
                <a:srgbClr val="003399"/>
              </a:solidFill>
            </a:endParaRPr>
          </a:p>
        </p:txBody>
      </p:sp>
      <p:sp>
        <p:nvSpPr>
          <p:cNvPr id="6" name="文字方塊 5">
            <a:extLst>
              <a:ext uri="{FF2B5EF4-FFF2-40B4-BE49-F238E27FC236}">
                <a16:creationId xmlns:a16="http://schemas.microsoft.com/office/drawing/2014/main" id="{5033E11B-7CA6-92AB-5E75-809B5908C37F}"/>
              </a:ext>
            </a:extLst>
          </p:cNvPr>
          <p:cNvSpPr txBox="1"/>
          <p:nvPr/>
        </p:nvSpPr>
        <p:spPr>
          <a:xfrm>
            <a:off x="8630771" y="1808768"/>
            <a:ext cx="3208302" cy="584775"/>
          </a:xfrm>
          <a:prstGeom prst="rect">
            <a:avLst/>
          </a:prstGeom>
          <a:noFill/>
        </p:spPr>
        <p:txBody>
          <a:bodyPr wrap="square">
            <a:spAutoFit/>
          </a:bodyPr>
          <a:lstStyle/>
          <a:p>
            <a:pPr>
              <a:defRPr/>
            </a:pPr>
            <a:r>
              <a:rPr lang="en-US" altLang="zh-TW" sz="1600" dirty="0">
                <a:solidFill>
                  <a:srgbClr val="003399"/>
                </a:solidFill>
                <a:highlight>
                  <a:srgbClr val="FFFF00"/>
                </a:highlight>
              </a:rPr>
              <a:t>L3 </a:t>
            </a:r>
            <a:r>
              <a:rPr lang="zh-TW" altLang="en-US" sz="1600" dirty="0">
                <a:solidFill>
                  <a:srgbClr val="003399"/>
                </a:solidFill>
                <a:highlight>
                  <a:srgbClr val="FFFF00"/>
                </a:highlight>
              </a:rPr>
              <a:t>傳輸層</a:t>
            </a:r>
            <a:r>
              <a:rPr lang="zh-TW" altLang="en-US" sz="1600" b="1" dirty="0">
                <a:solidFill>
                  <a:srgbClr val="003399"/>
                </a:solidFill>
              </a:rPr>
              <a:t>，</a:t>
            </a:r>
            <a:r>
              <a:rPr lang="en-US" altLang="zh-TW" sz="1600" dirty="0">
                <a:solidFill>
                  <a:srgbClr val="003399"/>
                </a:solidFill>
              </a:rPr>
              <a:t> </a:t>
            </a:r>
            <a:r>
              <a:rPr lang="zh-TW" altLang="en-US" sz="1600" b="1" dirty="0">
                <a:solidFill>
                  <a:srgbClr val="003399"/>
                </a:solidFill>
                <a:ea typeface="華康儷中黑" pitchFamily="1" charset="-120"/>
              </a:rPr>
              <a:t>傳輸協定有</a:t>
            </a:r>
            <a:r>
              <a:rPr lang="zh-TW" altLang="en-US" sz="1600" b="1" dirty="0">
                <a:solidFill>
                  <a:srgbClr val="003399"/>
                </a:solidFill>
                <a:highlight>
                  <a:srgbClr val="FFFF00"/>
                </a:highlight>
                <a:ea typeface="華康儷中黑" pitchFamily="1" charset="-120"/>
              </a:rPr>
              <a:t>兩</a:t>
            </a:r>
            <a:r>
              <a:rPr lang="zh-TW" altLang="en-US" sz="1600" dirty="0">
                <a:solidFill>
                  <a:srgbClr val="003399"/>
                </a:solidFill>
              </a:rPr>
              <a:t>種 </a:t>
            </a:r>
            <a:r>
              <a:rPr lang="en-US" altLang="zh-TW" sz="1600" dirty="0">
                <a:solidFill>
                  <a:srgbClr val="003399"/>
                </a:solidFill>
              </a:rPr>
              <a:t>: TCP </a:t>
            </a:r>
            <a:r>
              <a:rPr lang="zh-TW" altLang="en-US" sz="1600" dirty="0">
                <a:solidFill>
                  <a:srgbClr val="003399"/>
                </a:solidFill>
              </a:rPr>
              <a:t>及</a:t>
            </a:r>
            <a:r>
              <a:rPr lang="en-US" altLang="zh-TW" sz="1600" dirty="0">
                <a:solidFill>
                  <a:srgbClr val="003399"/>
                </a:solidFill>
              </a:rPr>
              <a:t>U</a:t>
            </a:r>
            <a:r>
              <a:rPr lang="en-US" altLang="zh-TW" sz="1600" b="1" dirty="0">
                <a:solidFill>
                  <a:srgbClr val="003399"/>
                </a:solidFill>
                <a:ea typeface="華康儷中黑" pitchFamily="1" charset="-120"/>
              </a:rPr>
              <a:t>DP</a:t>
            </a:r>
            <a:r>
              <a:rPr lang="zh-TW" altLang="en-US" sz="1600" b="1" dirty="0">
                <a:solidFill>
                  <a:srgbClr val="003399"/>
                </a:solidFill>
                <a:ea typeface="華康儷中黑" pitchFamily="1" charset="-120"/>
              </a:rPr>
              <a:t> </a:t>
            </a:r>
            <a:r>
              <a:rPr lang="zh-TW" altLang="en-US" sz="1600" dirty="0">
                <a:solidFill>
                  <a:srgbClr val="003399"/>
                </a:solidFill>
              </a:rPr>
              <a:t> </a:t>
            </a:r>
          </a:p>
        </p:txBody>
      </p:sp>
      <p:sp>
        <p:nvSpPr>
          <p:cNvPr id="46089" name="文字方塊 6">
            <a:extLst>
              <a:ext uri="{FF2B5EF4-FFF2-40B4-BE49-F238E27FC236}">
                <a16:creationId xmlns:a16="http://schemas.microsoft.com/office/drawing/2014/main" id="{FE730A00-37AF-1FD1-E83E-1BD0A7A81771}"/>
              </a:ext>
            </a:extLst>
          </p:cNvPr>
          <p:cNvSpPr txBox="1">
            <a:spLocks noChangeArrowheads="1"/>
          </p:cNvSpPr>
          <p:nvPr/>
        </p:nvSpPr>
        <p:spPr bwMode="auto">
          <a:xfrm>
            <a:off x="8630770" y="3057795"/>
            <a:ext cx="356123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1600" dirty="0">
                <a:solidFill>
                  <a:srgbClr val="003399"/>
                </a:solidFill>
                <a:highlight>
                  <a:srgbClr val="FFFF00"/>
                </a:highlight>
                <a:latin typeface="+mn-lt"/>
              </a:rPr>
              <a:t>L1</a:t>
            </a:r>
            <a:r>
              <a:rPr lang="zh-TW" altLang="en-US" sz="1600" dirty="0">
                <a:solidFill>
                  <a:srgbClr val="003399"/>
                </a:solidFill>
                <a:latin typeface="+mn-lt"/>
              </a:rPr>
              <a:t> </a:t>
            </a:r>
            <a:r>
              <a:rPr lang="zh-TW" altLang="zh-TW" sz="1600" kern="100" dirty="0">
                <a:solidFill>
                  <a:srgbClr val="FF0000"/>
                </a:solidFill>
                <a:highlight>
                  <a:srgbClr val="FFFF00"/>
                </a:highlight>
              </a:rPr>
              <a:t>連結層</a:t>
            </a:r>
            <a:r>
              <a:rPr lang="en-US" altLang="zh-TW" sz="1600" dirty="0">
                <a:solidFill>
                  <a:srgbClr val="003399"/>
                </a:solidFill>
                <a:latin typeface="+mn-lt"/>
              </a:rPr>
              <a:t>, </a:t>
            </a:r>
            <a:r>
              <a:rPr lang="zh-TW" altLang="en-US" sz="1600" dirty="0">
                <a:solidFill>
                  <a:srgbClr val="003399"/>
                </a:solidFill>
                <a:latin typeface="+mn-lt"/>
              </a:rPr>
              <a:t>即</a:t>
            </a:r>
            <a:r>
              <a:rPr lang="zh-TW" altLang="en-US" sz="1600" b="1" dirty="0">
                <a:solidFill>
                  <a:srgbClr val="7030A0"/>
                </a:solidFill>
                <a:highlight>
                  <a:srgbClr val="FFFF00"/>
                </a:highlight>
              </a:rPr>
              <a:t>網路存取層 </a:t>
            </a:r>
            <a:r>
              <a:rPr lang="en-US" altLang="zh-TW" sz="1600" b="1" dirty="0">
                <a:solidFill>
                  <a:srgbClr val="7030A0"/>
                </a:solidFill>
              </a:rPr>
              <a:t>(Network Access Layer)</a:t>
            </a:r>
            <a:endParaRPr lang="zh-TW" altLang="en-US" sz="1600" b="1" dirty="0">
              <a:solidFill>
                <a:srgbClr val="7030A0"/>
              </a:solidFill>
            </a:endParaRPr>
          </a:p>
          <a:p>
            <a:pPr>
              <a:spcBef>
                <a:spcPct val="0"/>
              </a:spcBef>
              <a:buClrTx/>
              <a:buSzTx/>
              <a:buFontTx/>
              <a:buNone/>
            </a:pPr>
            <a:endParaRPr lang="zh-TW" altLang="en-US" sz="1600" dirty="0">
              <a:solidFill>
                <a:srgbClr val="003399"/>
              </a:solidFill>
              <a:latin typeface="+mn-lt"/>
            </a:endParaRPr>
          </a:p>
        </p:txBody>
      </p:sp>
      <p:sp>
        <p:nvSpPr>
          <p:cNvPr id="46090" name="文字方塊 7">
            <a:extLst>
              <a:ext uri="{FF2B5EF4-FFF2-40B4-BE49-F238E27FC236}">
                <a16:creationId xmlns:a16="http://schemas.microsoft.com/office/drawing/2014/main" id="{41F9B4AD-1DA1-4F65-B67B-A8F4D98BAA05}"/>
              </a:ext>
            </a:extLst>
          </p:cNvPr>
          <p:cNvSpPr txBox="1">
            <a:spLocks noChangeArrowheads="1"/>
          </p:cNvSpPr>
          <p:nvPr/>
        </p:nvSpPr>
        <p:spPr bwMode="auto">
          <a:xfrm>
            <a:off x="8630770" y="1052085"/>
            <a:ext cx="1176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600" dirty="0">
                <a:solidFill>
                  <a:srgbClr val="003399"/>
                </a:solidFill>
                <a:latin typeface="+mn-lt"/>
              </a:rPr>
              <a:t>L4</a:t>
            </a:r>
            <a:r>
              <a:rPr lang="zh-TW" altLang="en-US" sz="1600" dirty="0">
                <a:solidFill>
                  <a:srgbClr val="003399"/>
                </a:solidFill>
                <a:latin typeface="+mn-lt"/>
              </a:rPr>
              <a:t>  應用層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6260F-680D-D3C4-EB9A-F7901036A02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D089D7DC-4766-FB4A-5025-3173BD7FA2E7}"/>
              </a:ext>
            </a:extLst>
          </p:cNvPr>
          <p:cNvSpPr txBox="1">
            <a:spLocks noChangeArrowheads="1"/>
          </p:cNvSpPr>
          <p:nvPr/>
        </p:nvSpPr>
        <p:spPr bwMode="auto">
          <a:xfrm>
            <a:off x="257452" y="1"/>
            <a:ext cx="11816179" cy="510598"/>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9219" name="文字方塊 7">
            <a:extLst>
              <a:ext uri="{FF2B5EF4-FFF2-40B4-BE49-F238E27FC236}">
                <a16:creationId xmlns:a16="http://schemas.microsoft.com/office/drawing/2014/main" id="{646211F2-ACA8-926D-F6CC-495C9429A869}"/>
              </a:ext>
            </a:extLst>
          </p:cNvPr>
          <p:cNvSpPr txBox="1">
            <a:spLocks noChangeArrowheads="1"/>
          </p:cNvSpPr>
          <p:nvPr/>
        </p:nvSpPr>
        <p:spPr bwMode="auto">
          <a:xfrm>
            <a:off x="1926454" y="76201"/>
            <a:ext cx="8482784"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用區塊鏈改善供應鏈</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a:t>
            </a: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46084" name="文字方塊 1">
            <a:extLst>
              <a:ext uri="{FF2B5EF4-FFF2-40B4-BE49-F238E27FC236}">
                <a16:creationId xmlns:a16="http://schemas.microsoft.com/office/drawing/2014/main" id="{7FB82962-AC24-B63E-99D3-FB4388EF1539}"/>
              </a:ext>
            </a:extLst>
          </p:cNvPr>
          <p:cNvSpPr txBox="1">
            <a:spLocks noChangeArrowheads="1"/>
          </p:cNvSpPr>
          <p:nvPr/>
        </p:nvSpPr>
        <p:spPr bwMode="auto">
          <a:xfrm>
            <a:off x="403809" y="671691"/>
            <a:ext cx="11384381" cy="5940088"/>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400" b="1" dirty="0">
                <a:solidFill>
                  <a:schemeClr val="tx2"/>
                </a:solidFill>
                <a:latin typeface="Microsoft YaHei" panose="020B0503020204020204" pitchFamily="34" charset="-122"/>
                <a:ea typeface="Microsoft YaHei" panose="020B0503020204020204" pitchFamily="34" charset="-122"/>
              </a:rPr>
              <a:t>Walmart has long been known as a leader in supply chain management. However, its prowess could not insulate it from a problem plaguing the transportation industry </a:t>
            </a:r>
            <a:r>
              <a:rPr lang="en-US" altLang="zh-TW" sz="1400" b="1" dirty="0">
                <a:solidFill>
                  <a:schemeClr val="tx2"/>
                </a:solidFill>
                <a:highlight>
                  <a:srgbClr val="FFFF00"/>
                </a:highlight>
                <a:latin typeface="Microsoft YaHei" panose="020B0503020204020204" pitchFamily="34" charset="-122"/>
                <a:ea typeface="Microsoft YaHei" panose="020B0503020204020204" pitchFamily="34" charset="-122"/>
              </a:rPr>
              <a:t>for decades: vast data discrepancies </a:t>
            </a:r>
            <a:r>
              <a:rPr lang="en-US" altLang="zh-TW" sz="1400" b="1" dirty="0">
                <a:solidFill>
                  <a:schemeClr val="tx2"/>
                </a:solidFill>
                <a:latin typeface="Microsoft YaHei" panose="020B0503020204020204" pitchFamily="34" charset="-122"/>
                <a:ea typeface="Microsoft YaHei" panose="020B0503020204020204" pitchFamily="34" charset="-122"/>
              </a:rPr>
              <a:t>in the invoice and payment process for freight carriers, which required costly reconciliation efforts and caused long payment delays. Then Walmart Canada pioneered a solution: more It employed blockchain, </a:t>
            </a:r>
            <a:r>
              <a:rPr lang="en-US" altLang="zh-TW" sz="1400" b="1" dirty="0">
                <a:solidFill>
                  <a:schemeClr val="tx2"/>
                </a:solidFill>
                <a:highlight>
                  <a:srgbClr val="FFFF00"/>
                </a:highlight>
                <a:latin typeface="Microsoft YaHei" panose="020B0503020204020204" pitchFamily="34" charset="-122"/>
                <a:ea typeface="Microsoft YaHei" panose="020B0503020204020204" pitchFamily="34" charset="-122"/>
              </a:rPr>
              <a:t>a distributed-ledger technology</a:t>
            </a:r>
            <a:r>
              <a:rPr lang="en-US" altLang="zh-TW" sz="1400" b="1" dirty="0">
                <a:solidFill>
                  <a:schemeClr val="tx2"/>
                </a:solidFill>
                <a:latin typeface="Microsoft YaHei" panose="020B0503020204020204" pitchFamily="34" charset="-122"/>
                <a:ea typeface="Microsoft YaHei" panose="020B0503020204020204" pitchFamily="34" charset="-122"/>
              </a:rPr>
              <a:t>, to create </a:t>
            </a:r>
            <a:r>
              <a:rPr lang="en-US" altLang="zh-TW" sz="1400" b="1" dirty="0">
                <a:solidFill>
                  <a:srgbClr val="FF0000"/>
                </a:solidFill>
                <a:latin typeface="Microsoft YaHei" panose="020B0503020204020204" pitchFamily="34" charset="-122"/>
                <a:ea typeface="Microsoft YaHei" panose="020B0503020204020204" pitchFamily="34" charset="-122"/>
              </a:rPr>
              <a:t>an automated system </a:t>
            </a:r>
            <a:r>
              <a:rPr lang="en-US" altLang="zh-TW" sz="1400" b="1" dirty="0">
                <a:solidFill>
                  <a:schemeClr val="tx2"/>
                </a:solidFill>
                <a:latin typeface="Microsoft YaHei" panose="020B0503020204020204" pitchFamily="34" charset="-122"/>
                <a:ea typeface="Microsoft YaHei" panose="020B0503020204020204" pitchFamily="34" charset="-122"/>
              </a:rPr>
              <a:t>for managing invoices from and payments </a:t>
            </a:r>
            <a:r>
              <a:rPr lang="en-US" altLang="zh-TW" sz="1400" b="1" dirty="0">
                <a:solidFill>
                  <a:schemeClr val="tx2"/>
                </a:solidFill>
                <a:highlight>
                  <a:srgbClr val="FFFF00"/>
                </a:highlight>
                <a:latin typeface="Microsoft YaHei" panose="020B0503020204020204" pitchFamily="34" charset="-122"/>
                <a:ea typeface="Microsoft YaHei" panose="020B0503020204020204" pitchFamily="34" charset="-122"/>
              </a:rPr>
              <a:t>to its 70 third-party freight carriers</a:t>
            </a:r>
            <a:endParaRPr lang="en-US" altLang="zh-TW" sz="1600" b="1" dirty="0">
              <a:solidFill>
                <a:schemeClr val="tx2"/>
              </a:solidFill>
              <a:highlight>
                <a:srgbClr val="FFFF00"/>
              </a:highlight>
              <a:latin typeface="Microsoft YaHei" panose="020B0503020204020204" pitchFamily="34" charset="-122"/>
              <a:ea typeface="Microsoft YaHei" panose="020B0503020204020204" pitchFamily="34" charset="-122"/>
            </a:endParaRPr>
          </a:p>
          <a:p>
            <a:pPr>
              <a:spcBef>
                <a:spcPct val="0"/>
              </a:spcBef>
              <a:buClrTx/>
              <a:buSzTx/>
              <a:buFontTx/>
              <a:buNone/>
              <a:defRPr/>
            </a:pPr>
            <a:r>
              <a:rPr lang="zh-TW" altLang="en-US" sz="1800" b="1" dirty="0">
                <a:solidFill>
                  <a:schemeClr val="tx2"/>
                </a:solidFill>
                <a:highlight>
                  <a:srgbClr val="FFFF00"/>
                </a:highlight>
                <a:latin typeface="微軟正黑體" panose="020B0604030504040204" pitchFamily="34" charset="-120"/>
                <a:ea typeface="微軟正黑體" panose="020B0604030504040204" pitchFamily="34" charset="-120"/>
              </a:rPr>
              <a:t> </a:t>
            </a:r>
            <a:endParaRPr lang="en-US" altLang="zh-TW" sz="2400" dirty="0">
              <a:solidFill>
                <a:srgbClr val="333333"/>
              </a:solidFill>
              <a:highlight>
                <a:srgbClr val="FFFF00"/>
              </a:highlight>
              <a:latin typeface="微軟正黑體" panose="020B0604030504040204" pitchFamily="34" charset="-120"/>
              <a:ea typeface="微軟正黑體" panose="020B0604030504040204" pitchFamily="34" charset="-120"/>
            </a:endParaRPr>
          </a:p>
          <a:p>
            <a:pPr>
              <a:spcBef>
                <a:spcPct val="0"/>
              </a:spcBef>
              <a:buClrTx/>
              <a:buSzTx/>
              <a:buNone/>
              <a:defRPr/>
            </a:pPr>
            <a:r>
              <a:rPr lang="en-US" altLang="zh-TW" sz="1600" dirty="0">
                <a:solidFill>
                  <a:schemeClr val="tx2"/>
                </a:solidFill>
                <a:latin typeface="Microsoft YaHei" panose="020B0503020204020204" pitchFamily="34" charset="-122"/>
                <a:ea typeface="Microsoft YaHei" panose="020B0503020204020204" pitchFamily="34" charset="-122"/>
              </a:rPr>
              <a:t>        </a:t>
            </a:r>
            <a:r>
              <a:rPr lang="zh-TW" altLang="zh-TW" sz="1800" dirty="0">
                <a:solidFill>
                  <a:srgbClr val="7030A0"/>
                </a:solidFill>
                <a:latin typeface="Microsoft YaHei" panose="020B0503020204020204" pitchFamily="34" charset="-122"/>
                <a:ea typeface="Microsoft YaHei" panose="020B0503020204020204" pitchFamily="34" charset="-122"/>
              </a:rPr>
              <a:t>長期以來</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沃爾瑪（</a:t>
            </a:r>
            <a:r>
              <a:rPr lang="en-US" altLang="zh-TW" sz="1800" dirty="0">
                <a:solidFill>
                  <a:srgbClr val="7030A0"/>
                </a:solidFill>
                <a:latin typeface="Microsoft YaHei" panose="020B0503020204020204" pitchFamily="34" charset="-122"/>
                <a:ea typeface="Microsoft YaHei" panose="020B0503020204020204" pitchFamily="34" charset="-122"/>
              </a:rPr>
              <a:t>Walmart</a:t>
            </a:r>
            <a:r>
              <a:rPr lang="zh-TW" altLang="zh-TW" sz="1800" dirty="0">
                <a:solidFill>
                  <a:srgbClr val="7030A0"/>
                </a:solidFill>
                <a:latin typeface="Microsoft YaHei" panose="020B0503020204020204" pitchFamily="34" charset="-122"/>
                <a:ea typeface="Microsoft YaHei" panose="020B0503020204020204" pitchFamily="34" charset="-122"/>
              </a:rPr>
              <a:t>）一直以</a:t>
            </a:r>
            <a:r>
              <a:rPr lang="zh-TW" altLang="zh-TW" sz="1800" b="1" dirty="0">
                <a:solidFill>
                  <a:srgbClr val="7030A0"/>
                </a:solidFill>
                <a:highlight>
                  <a:srgbClr val="FFFF00"/>
                </a:highlight>
                <a:latin typeface="Microsoft YaHei" panose="020B0503020204020204" pitchFamily="34" charset="-122"/>
                <a:ea typeface="Microsoft YaHei" panose="020B0503020204020204" pitchFamily="34" charset="-122"/>
              </a:rPr>
              <a:t>頂尖的供應鏈管理</a:t>
            </a:r>
            <a:r>
              <a:rPr lang="zh-TW" altLang="zh-TW" sz="1800" dirty="0">
                <a:solidFill>
                  <a:srgbClr val="7030A0"/>
                </a:solidFill>
                <a:latin typeface="Microsoft YaHei" panose="020B0503020204020204" pitchFamily="34" charset="-122"/>
                <a:ea typeface="Microsoft YaHei" panose="020B0503020204020204" pitchFamily="34" charset="-122"/>
              </a:rPr>
              <a:t>而聞名</a:t>
            </a:r>
            <a:r>
              <a:rPr lang="en-US" altLang="zh-TW" sz="1800" dirty="0">
                <a:solidFill>
                  <a:srgbClr val="7030A0"/>
                </a:solidFill>
                <a:latin typeface="Microsoft YaHei" panose="020B0503020204020204" pitchFamily="34" charset="-122"/>
                <a:ea typeface="Microsoft YaHei" panose="020B0503020204020204" pitchFamily="34" charset="-122"/>
              </a:rPr>
              <a:t>(</a:t>
            </a:r>
            <a:r>
              <a:rPr lang="zh-TW" altLang="en-US" sz="1800" dirty="0">
                <a:solidFill>
                  <a:srgbClr val="7030A0"/>
                </a:solidFill>
                <a:latin typeface="Microsoft YaHei" panose="020B0503020204020204" pitchFamily="34" charset="-122"/>
                <a:ea typeface="Microsoft YaHei" panose="020B0503020204020204" pitchFamily="34" charset="-122"/>
              </a:rPr>
              <a:t>注</a:t>
            </a:r>
            <a:r>
              <a:rPr lang="en-US" altLang="zh-TW" sz="1800" dirty="0">
                <a:solidFill>
                  <a:srgbClr val="7030A0"/>
                </a:solidFill>
                <a:latin typeface="Microsoft YaHei" panose="020B0503020204020204" pitchFamily="34" charset="-122"/>
                <a:ea typeface="Microsoft YaHei" panose="020B0503020204020204" pitchFamily="34" charset="-122"/>
              </a:rPr>
              <a:t>1)</a:t>
            </a:r>
            <a:r>
              <a:rPr lang="zh-TW" altLang="zh-TW" sz="1800" dirty="0">
                <a:solidFill>
                  <a:srgbClr val="7030A0"/>
                </a:solidFill>
                <a:latin typeface="Microsoft YaHei" panose="020B0503020204020204" pitchFamily="34" charset="-122"/>
                <a:ea typeface="Microsoft YaHei" panose="020B0503020204020204" pitchFamily="34" charset="-122"/>
              </a:rPr>
              <a:t>。然而， 高超的管理技能</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也無法讓該公司避免一個</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困擾運輸業數十年的問題</a:t>
            </a:r>
            <a:r>
              <a:rPr lang="zh-TW" altLang="zh-TW" sz="1800" dirty="0">
                <a:solidFill>
                  <a:srgbClr val="7030A0"/>
                </a:solidFill>
                <a:latin typeface="Microsoft YaHei" panose="020B0503020204020204" pitchFamily="34" charset="-122"/>
                <a:ea typeface="Microsoft YaHei" panose="020B0503020204020204" pitchFamily="34" charset="-122"/>
              </a:rPr>
              <a:t>：在</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開</a:t>
            </a:r>
            <a:r>
              <a:rPr lang="zh-TW" altLang="en-US" sz="1800" dirty="0">
                <a:solidFill>
                  <a:srgbClr val="7030A0"/>
                </a:solidFill>
                <a:highlight>
                  <a:srgbClr val="FFFF00"/>
                </a:highlight>
                <a:latin typeface="Microsoft YaHei" panose="020B0503020204020204" pitchFamily="34" charset="-122"/>
                <a:ea typeface="Microsoft YaHei" panose="020B0503020204020204" pitchFamily="34" charset="-122"/>
              </a:rPr>
              <a:t>立</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發票</a:t>
            </a:r>
            <a:r>
              <a:rPr lang="zh-TW" altLang="zh-TW" sz="1800" dirty="0">
                <a:solidFill>
                  <a:srgbClr val="7030A0"/>
                </a:solidFill>
                <a:latin typeface="Microsoft YaHei" panose="020B0503020204020204" pitchFamily="34" charset="-122"/>
                <a:ea typeface="Microsoft YaHei" panose="020B0503020204020204" pitchFamily="34" charset="-122"/>
              </a:rPr>
              <a:t>和</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付款給貨運公司</a:t>
            </a:r>
            <a:r>
              <a:rPr lang="zh-TW" altLang="zh-TW" sz="1800" dirty="0">
                <a:solidFill>
                  <a:srgbClr val="7030A0"/>
                </a:solidFill>
                <a:latin typeface="Microsoft YaHei" panose="020B0503020204020204" pitchFamily="34" charset="-122"/>
                <a:ea typeface="Microsoft YaHei" panose="020B0503020204020204" pitchFamily="34" charset="-122"/>
              </a:rPr>
              <a:t>的流程中</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zh-TW" sz="1800" dirty="0">
                <a:solidFill>
                  <a:srgbClr val="7030A0"/>
                </a:solidFill>
                <a:latin typeface="Microsoft YaHei" panose="020B0503020204020204" pitchFamily="34" charset="-122"/>
                <a:ea typeface="Microsoft YaHei" panose="020B0503020204020204" pitchFamily="34" charset="-122"/>
              </a:rPr>
              <a:t>存</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在大量的數據差異</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這需要進行昂貴的</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對帳工作</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導致</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長期延遲付款</a:t>
            </a:r>
            <a:r>
              <a:rPr lang="zh-TW" altLang="zh-TW" sz="2000" kern="0" dirty="0">
                <a:solidFill>
                  <a:srgbClr val="7030A0"/>
                </a:solidFill>
                <a:latin typeface="Arial Unicode MS"/>
                <a:ea typeface="新細明體" panose="02020500000000000000" pitchFamily="18" charset="-120"/>
                <a:cs typeface="Arial" panose="020B0604020202020204" pitchFamily="34" charset="0"/>
              </a:rPr>
              <a:t>。</a:t>
            </a:r>
            <a:endParaRPr lang="en-US" altLang="zh-TW" sz="2000" kern="0" dirty="0">
              <a:solidFill>
                <a:srgbClr val="7030A0"/>
              </a:solidFill>
              <a:latin typeface="Arial Unicode MS"/>
              <a:ea typeface="新細明體" panose="02020500000000000000" pitchFamily="18" charset="-120"/>
              <a:cs typeface="Arial" panose="020B0604020202020204" pitchFamily="34" charset="0"/>
            </a:endParaRPr>
          </a:p>
          <a:p>
            <a:pPr>
              <a:spcBef>
                <a:spcPct val="0"/>
              </a:spcBef>
              <a:buClrTx/>
              <a:buSzTx/>
              <a:buFont typeface="Wingdings" panose="05000000000000000000" pitchFamily="2" charset="2"/>
              <a:buNone/>
              <a:defRPr/>
            </a:pPr>
            <a:endParaRPr lang="en-US" altLang="zh-TW" sz="2000" kern="0" dirty="0">
              <a:solidFill>
                <a:srgbClr val="7030A0"/>
              </a:solidFill>
              <a:latin typeface="Arial Unicode MS"/>
              <a:ea typeface="新細明體" panose="02020500000000000000" pitchFamily="18" charset="-120"/>
              <a:cs typeface="Arial" panose="020B0604020202020204" pitchFamily="34" charset="0"/>
            </a:endParaRPr>
          </a:p>
          <a:p>
            <a:pPr>
              <a:spcBef>
                <a:spcPct val="0"/>
              </a:spcBef>
              <a:buClrTx/>
              <a:buSzTx/>
              <a:buNone/>
              <a:defRPr/>
            </a:pPr>
            <a:r>
              <a:rPr lang="en-US" altLang="zh-TW" sz="1800" dirty="0">
                <a:solidFill>
                  <a:srgbClr val="7030A0"/>
                </a:solidFill>
                <a:latin typeface="Microsoft YaHei" panose="020B0503020204020204" pitchFamily="34" charset="-122"/>
                <a:ea typeface="Microsoft YaHei" panose="020B0503020204020204" pitchFamily="34" charset="-122"/>
              </a:rPr>
              <a:t>        </a:t>
            </a:r>
            <a:r>
              <a:rPr lang="zh-TW" altLang="zh-TW" sz="1800" dirty="0">
                <a:solidFill>
                  <a:srgbClr val="7030A0"/>
                </a:solidFill>
                <a:latin typeface="Microsoft YaHei" panose="020B0503020204020204" pitchFamily="34" charset="-122"/>
                <a:ea typeface="Microsoft YaHei" panose="020B0503020204020204" pitchFamily="34" charset="-122"/>
              </a:rPr>
              <a:t>於是，</a:t>
            </a:r>
            <a:r>
              <a:rPr lang="en-US" altLang="zh-TW" sz="1800" dirty="0">
                <a:solidFill>
                  <a:srgbClr val="7030A0"/>
                </a:solidFill>
                <a:latin typeface="Microsoft YaHei" panose="020B0503020204020204" pitchFamily="34" charset="-122"/>
                <a:ea typeface="Microsoft YaHei" panose="020B0503020204020204" pitchFamily="34" charset="-122"/>
              </a:rPr>
              <a:t>Walmart </a:t>
            </a:r>
            <a:r>
              <a:rPr lang="zh-TW" altLang="zh-TW" sz="1800" dirty="0">
                <a:solidFill>
                  <a:srgbClr val="7030A0"/>
                </a:solidFill>
                <a:latin typeface="Microsoft YaHei" panose="020B0503020204020204" pitchFamily="34" charset="-122"/>
                <a:ea typeface="Microsoft YaHei" panose="020B0503020204020204" pitchFamily="34" charset="-122"/>
              </a:rPr>
              <a:t>加拿大</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分公司</a:t>
            </a:r>
            <a:r>
              <a:rPr lang="zh-TW" altLang="zh-TW" sz="1800" dirty="0">
                <a:solidFill>
                  <a:srgbClr val="7030A0"/>
                </a:solidFill>
                <a:latin typeface="Microsoft YaHei" panose="020B0503020204020204" pitchFamily="34" charset="-122"/>
                <a:ea typeface="Microsoft YaHei" panose="020B0503020204020204" pitchFamily="34" charset="-122"/>
              </a:rPr>
              <a:t>率先推出一個解決方案：採用</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區塊鏈這種分散式分類帳技術</a:t>
            </a:r>
            <a:r>
              <a:rPr lang="zh-TW" altLang="zh-TW" sz="1800" dirty="0">
                <a:solidFill>
                  <a:srgbClr val="7030A0"/>
                </a:solidFill>
                <a:latin typeface="Microsoft YaHei" panose="020B0503020204020204" pitchFamily="34" charset="-122"/>
                <a:ea typeface="Microsoft YaHei" panose="020B0503020204020204" pitchFamily="34" charset="-122"/>
              </a:rPr>
              <a:t>（</a:t>
            </a:r>
            <a:r>
              <a:rPr lang="en-US" altLang="zh-TW" sz="1800" dirty="0">
                <a:solidFill>
                  <a:srgbClr val="7030A0"/>
                </a:solidFill>
                <a:latin typeface="Microsoft YaHei" panose="020B0503020204020204" pitchFamily="34" charset="-122"/>
                <a:ea typeface="Microsoft YaHei" panose="020B0503020204020204" pitchFamily="34" charset="-122"/>
              </a:rPr>
              <a:t>distributed-ledger technology</a:t>
            </a:r>
            <a:r>
              <a:rPr lang="zh-TW" altLang="zh-TW" sz="1800" dirty="0">
                <a:solidFill>
                  <a:srgbClr val="7030A0"/>
                </a:solidFill>
                <a:latin typeface="Microsoft YaHei" panose="020B0503020204020204" pitchFamily="34" charset="-122"/>
                <a:ea typeface="Microsoft YaHei" panose="020B0503020204020204" pitchFamily="34" charset="-122"/>
              </a:rPr>
              <a:t>，</a:t>
            </a:r>
            <a:r>
              <a:rPr lang="en-US" altLang="zh-TW" sz="1800" dirty="0">
                <a:solidFill>
                  <a:srgbClr val="7030A0"/>
                </a:solidFill>
                <a:latin typeface="Microsoft YaHei" panose="020B0503020204020204" pitchFamily="34" charset="-122"/>
                <a:ea typeface="Microsoft YaHei" panose="020B0503020204020204" pitchFamily="34" charset="-122"/>
              </a:rPr>
              <a:t>DLT</a:t>
            </a:r>
            <a:r>
              <a:rPr lang="zh-TW" altLang="zh-TW" sz="1800" dirty="0">
                <a:solidFill>
                  <a:srgbClr val="7030A0"/>
                </a:solidFill>
                <a:latin typeface="Microsoft YaHei" panose="020B0503020204020204" pitchFamily="34" charset="-122"/>
                <a:ea typeface="Microsoft YaHei" panose="020B0503020204020204" pitchFamily="34" charset="-122"/>
              </a:rPr>
              <a:t>）</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 </a:t>
            </a:r>
            <a:r>
              <a:rPr lang="zh-TW" altLang="zh-TW" sz="1800" dirty="0">
                <a:solidFill>
                  <a:srgbClr val="7030A0"/>
                </a:solidFill>
                <a:latin typeface="Microsoft YaHei" panose="020B0503020204020204" pitchFamily="34" charset="-122"/>
                <a:ea typeface="Microsoft YaHei" panose="020B0503020204020204" pitchFamily="34" charset="-122"/>
              </a:rPr>
              <a:t>來建立一個</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自動化系統</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以管理</a:t>
            </a:r>
            <a:r>
              <a:rPr lang="zh-TW" altLang="en-US" sz="1800" dirty="0">
                <a:solidFill>
                  <a:srgbClr val="7030A0"/>
                </a:solidFill>
                <a:latin typeface="Microsoft YaHei" panose="020B0503020204020204" pitchFamily="34" charset="-122"/>
                <a:ea typeface="Microsoft YaHei" panose="020B0503020204020204" pitchFamily="34" charset="-122"/>
              </a:rPr>
              <a:t> </a:t>
            </a:r>
            <a:r>
              <a:rPr lang="en-US" altLang="zh-TW" sz="1800" dirty="0">
                <a:solidFill>
                  <a:srgbClr val="7030A0"/>
                </a:solidFill>
                <a:latin typeface="Microsoft YaHei" panose="020B0503020204020204" pitchFamily="34" charset="-122"/>
                <a:ea typeface="Microsoft YaHei" panose="020B0503020204020204" pitchFamily="34" charset="-122"/>
              </a:rPr>
              <a:t>70</a:t>
            </a:r>
            <a:r>
              <a:rPr lang="zh-TW" altLang="zh-TW" sz="1800" dirty="0">
                <a:solidFill>
                  <a:srgbClr val="7030A0"/>
                </a:solidFill>
                <a:latin typeface="Microsoft YaHei" panose="020B0503020204020204" pitchFamily="34" charset="-122"/>
                <a:ea typeface="Microsoft YaHei" panose="020B0503020204020204" pitchFamily="34" charset="-122"/>
              </a:rPr>
              <a:t>家協力的貨運公司所開立的發票</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以及付款給那些貨運公司的</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流程</a:t>
            </a:r>
            <a:r>
              <a:rPr lang="zh-TW" altLang="zh-TW" sz="1800" dirty="0">
                <a:solidFill>
                  <a:srgbClr val="7030A0"/>
                </a:solidFill>
                <a:latin typeface="Microsoft YaHei" panose="020B0503020204020204" pitchFamily="34" charset="-122"/>
                <a:ea typeface="Microsoft YaHei" panose="020B0503020204020204" pitchFamily="34" charset="-122"/>
              </a:rPr>
              <a:t>。</a:t>
            </a:r>
          </a:p>
          <a:p>
            <a:pPr>
              <a:spcBef>
                <a:spcPct val="0"/>
              </a:spcBef>
              <a:buClrTx/>
              <a:buSzTx/>
              <a:buFont typeface="Wingdings" panose="05000000000000000000" pitchFamily="2" charset="2"/>
              <a:buNone/>
              <a:defRPr/>
            </a:pPr>
            <a:endParaRPr lang="zh-TW" altLang="zh-TW" sz="1600" kern="100" dirty="0">
              <a:solidFill>
                <a:srgbClr val="FF0000"/>
              </a:solidFill>
              <a:latin typeface="Calibri" panose="020F0502020204030204" pitchFamily="34" charset="0"/>
              <a:ea typeface="新細明體" panose="02020500000000000000" pitchFamily="18" charset="-120"/>
              <a:cs typeface="Mangal" panose="02040503050203030202" pitchFamily="18" charset="0"/>
            </a:endParaRPr>
          </a:p>
          <a:p>
            <a:pPr>
              <a:spcBef>
                <a:spcPct val="0"/>
              </a:spcBef>
              <a:buClrTx/>
              <a:buSzTx/>
              <a:buFontTx/>
              <a:buNone/>
              <a:defRPr/>
            </a:pPr>
            <a:r>
              <a:rPr lang="zh-TW" altLang="en-US" sz="1200" dirty="0">
                <a:solidFill>
                  <a:schemeClr val="tx2"/>
                </a:solidFill>
                <a:latin typeface="Microsoft YaHei" panose="020B0503020204020204" pitchFamily="34" charset="-122"/>
                <a:ea typeface="Microsoft YaHei" panose="020B0503020204020204" pitchFamily="34" charset="-122"/>
              </a:rPr>
              <a:t>注</a:t>
            </a:r>
            <a:r>
              <a:rPr lang="en-US" altLang="zh-TW" sz="1200" dirty="0">
                <a:solidFill>
                  <a:schemeClr val="tx2"/>
                </a:solidFill>
                <a:latin typeface="Microsoft YaHei" panose="020B0503020204020204" pitchFamily="34" charset="-122"/>
                <a:ea typeface="Microsoft YaHei" panose="020B0503020204020204" pitchFamily="34" charset="-122"/>
              </a:rPr>
              <a:t>1   </a:t>
            </a:r>
            <a:r>
              <a:rPr lang="en-US" altLang="zh-TW" sz="1600" dirty="0">
                <a:solidFill>
                  <a:schemeClr val="tx2"/>
                </a:solidFill>
                <a:latin typeface="Microsoft YaHei" panose="020B0503020204020204" pitchFamily="34" charset="-122"/>
                <a:ea typeface="Microsoft YaHei" panose="020B0503020204020204" pitchFamily="34" charset="-122"/>
              </a:rPr>
              <a:t>–</a:t>
            </a:r>
            <a:r>
              <a:rPr lang="zh-TW" altLang="en-US" sz="1600" dirty="0">
                <a:solidFill>
                  <a:schemeClr val="tx2"/>
                </a:solidFill>
                <a:latin typeface="Microsoft YaHei" panose="020B0503020204020204" pitchFamily="34" charset="-122"/>
                <a:ea typeface="Microsoft YaHei" panose="020B0503020204020204" pitchFamily="34" charset="-122"/>
              </a:rPr>
              <a:t> </a:t>
            </a:r>
            <a:r>
              <a:rPr lang="en-US" altLang="zh-TW" sz="1600" dirty="0">
                <a:solidFill>
                  <a:schemeClr val="tx2"/>
                </a:solidFill>
                <a:latin typeface="Microsoft YaHei" panose="020B0503020204020204" pitchFamily="34" charset="-122"/>
                <a:ea typeface="Microsoft YaHei" panose="020B0503020204020204" pitchFamily="34" charset="-122"/>
              </a:rPr>
              <a:t>(A) </a:t>
            </a:r>
            <a:r>
              <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rPr>
              <a:t>Walmart</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 從地方小鎮</a:t>
            </a:r>
            <a:r>
              <a:rPr lang="zh-TW" altLang="en-US" sz="1600" dirty="0">
                <a:solidFill>
                  <a:schemeClr val="tx2"/>
                </a:solidFill>
                <a:latin typeface="Microsoft YaHei" panose="020B0503020204020204" pitchFamily="34" charset="-122"/>
                <a:ea typeface="Microsoft YaHei" panose="020B0503020204020204" pitchFamily="34" charset="-122"/>
              </a:rPr>
              <a:t>而奠基的。避開在零售市場上已經有了 </a:t>
            </a:r>
            <a:r>
              <a:rPr lang="en-US" altLang="zh-TW" sz="1600" dirty="0">
                <a:solidFill>
                  <a:schemeClr val="tx2"/>
                </a:solidFill>
                <a:latin typeface="Microsoft YaHei" panose="020B0503020204020204" pitchFamily="34" charset="-122"/>
                <a:ea typeface="Microsoft YaHei" panose="020B0503020204020204" pitchFamily="34" charset="-122"/>
              </a:rPr>
              <a:t>Kmart</a:t>
            </a:r>
            <a:r>
              <a:rPr lang="zh-TW" altLang="en-US" sz="1600" dirty="0">
                <a:solidFill>
                  <a:schemeClr val="tx2"/>
                </a:solidFill>
                <a:latin typeface="Microsoft YaHei" panose="020B0503020204020204" pitchFamily="34" charset="-122"/>
                <a:ea typeface="Microsoft YaHei" panose="020B0503020204020204" pitchFamily="34" charset="-122"/>
              </a:rPr>
              <a:t> 、</a:t>
            </a:r>
            <a:r>
              <a:rPr lang="en-US" altLang="zh-TW" sz="1600" dirty="0">
                <a:solidFill>
                  <a:schemeClr val="tx2"/>
                </a:solidFill>
                <a:latin typeface="Microsoft YaHei" panose="020B0503020204020204" pitchFamily="34" charset="-122"/>
                <a:ea typeface="Microsoft YaHei" panose="020B0503020204020204" pitchFamily="34" charset="-122"/>
              </a:rPr>
              <a:t>Gibson discount stores  </a:t>
            </a:r>
            <a:r>
              <a:rPr lang="zh-TW" altLang="en-US" sz="1600" dirty="0">
                <a:solidFill>
                  <a:schemeClr val="tx2"/>
                </a:solidFill>
                <a:latin typeface="Microsoft YaHei" panose="020B0503020204020204" pitchFamily="34" charset="-122"/>
                <a:ea typeface="Microsoft YaHei" panose="020B0503020204020204" pitchFamily="34" charset="-122"/>
              </a:rPr>
              <a:t>等頗具規模的公司</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en-US" sz="1600" dirty="0">
                <a:solidFill>
                  <a:schemeClr val="tx2"/>
                </a:solidFill>
                <a:latin typeface="Microsoft YaHei" panose="020B0503020204020204" pitchFamily="34" charset="-122"/>
                <a:ea typeface="Microsoft YaHei" panose="020B0503020204020204" pitchFamily="34" charset="-122"/>
              </a:rPr>
              <a:t>這些公司將目標市場定位於大城市。</a:t>
            </a:r>
            <a:endParaRPr lang="en-US" altLang="zh-TW" sz="1600"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Tx/>
              <a:buNone/>
              <a:defRPr/>
            </a:pPr>
            <a:endParaRPr lang="en-US" altLang="zh-TW" sz="1600"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None/>
              <a:defRPr/>
            </a:pPr>
            <a:r>
              <a:rPr lang="zh-TW" altLang="en-US" sz="1600" dirty="0">
                <a:solidFill>
                  <a:schemeClr val="tx2"/>
                </a:solidFill>
                <a:latin typeface="Microsoft YaHei" panose="020B0503020204020204" pitchFamily="34" charset="-122"/>
                <a:ea typeface="Microsoft YaHei" panose="020B0503020204020204" pitchFamily="34" charset="-122"/>
              </a:rPr>
              <a:t>          </a:t>
            </a:r>
            <a:r>
              <a:rPr lang="en-US" altLang="zh-TW" sz="1600" dirty="0">
                <a:solidFill>
                  <a:schemeClr val="tx2"/>
                </a:solidFill>
                <a:latin typeface="Microsoft YaHei" panose="020B0503020204020204" pitchFamily="34" charset="-122"/>
                <a:ea typeface="Microsoft YaHei" panose="020B0503020204020204" pitchFamily="34" charset="-122"/>
              </a:rPr>
              <a:t>(B</a:t>
            </a:r>
            <a:r>
              <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rPr>
              <a:t>)</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  建立了強大的配送中心系統</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en-US" sz="1600" dirty="0">
                <a:solidFill>
                  <a:schemeClr val="tx2"/>
                </a:solidFill>
                <a:latin typeface="Microsoft YaHei" panose="020B0503020204020204" pitchFamily="34" charset="-122"/>
                <a:ea typeface="Microsoft YaHei" panose="020B0503020204020204" pitchFamily="34" charset="-122"/>
              </a:rPr>
              <a:t>擁有全美最大的</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私人通訊衛星系統和最大的私人運輸車隊 </a:t>
            </a:r>
            <a:r>
              <a:rPr lang="zh-TW" altLang="en-US" sz="1600" dirty="0">
                <a:solidFill>
                  <a:schemeClr val="tx2"/>
                </a:solidFill>
                <a:latin typeface="Microsoft YaHei" panose="020B0503020204020204" pitchFamily="34" charset="-122"/>
                <a:ea typeface="Microsoft YaHei" panose="020B0503020204020204" pitchFamily="34" charset="-122"/>
              </a:rPr>
              <a:t>。快捷的資訊回饋與高效的物流管理系統，配送中心在收到</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分店的訂單後</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en-US" sz="1600" dirty="0">
                <a:solidFill>
                  <a:schemeClr val="tx2"/>
                </a:solidFill>
                <a:latin typeface="Microsoft YaHei" panose="020B0503020204020204" pitchFamily="34" charset="-122"/>
                <a:ea typeface="Microsoft YaHei" panose="020B0503020204020204" pitchFamily="34" charset="-122"/>
              </a:rPr>
              <a:t>向生產廠商進貨和配送到訂購的分店</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只要 </a:t>
            </a:r>
            <a:r>
              <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rPr>
              <a:t>2 </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天</a:t>
            </a:r>
            <a:r>
              <a:rPr lang="zh-TW" altLang="en-US" sz="1600" dirty="0">
                <a:solidFill>
                  <a:schemeClr val="tx2"/>
                </a:solidFill>
                <a:latin typeface="Microsoft YaHei" panose="020B0503020204020204" pitchFamily="34" charset="-122"/>
                <a:ea typeface="Microsoft YaHei" panose="020B0503020204020204" pitchFamily="34" charset="-122"/>
              </a:rPr>
              <a:t>。比起其他競爭者如 </a:t>
            </a:r>
            <a:r>
              <a:rPr lang="en-US" altLang="zh-TW" sz="1600" dirty="0">
                <a:solidFill>
                  <a:schemeClr val="tx2"/>
                </a:solidFill>
                <a:latin typeface="Microsoft YaHei" panose="020B0503020204020204" pitchFamily="34" charset="-122"/>
                <a:ea typeface="Microsoft YaHei" panose="020B0503020204020204" pitchFamily="34" charset="-122"/>
              </a:rPr>
              <a:t>K mart</a:t>
            </a:r>
            <a:r>
              <a:rPr lang="zh-TW" altLang="en-US" sz="1600" dirty="0">
                <a:solidFill>
                  <a:schemeClr val="tx2"/>
                </a:solidFill>
                <a:latin typeface="Microsoft YaHei" panose="020B0503020204020204" pitchFamily="34" charset="-122"/>
                <a:ea typeface="Microsoft YaHei" panose="020B0503020204020204" pitchFamily="34" charset="-122"/>
              </a:rPr>
              <a:t>、</a:t>
            </a:r>
            <a:r>
              <a:rPr lang="en-US" altLang="zh-TW" sz="1600" dirty="0">
                <a:solidFill>
                  <a:schemeClr val="tx2"/>
                </a:solidFill>
                <a:latin typeface="Microsoft YaHei" panose="020B0503020204020204" pitchFamily="34" charset="-122"/>
                <a:ea typeface="Microsoft YaHei" panose="020B0503020204020204" pitchFamily="34" charset="-122"/>
              </a:rPr>
              <a:t>Target</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的 </a:t>
            </a:r>
            <a:r>
              <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rPr>
              <a:t>5 </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天要快</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而</a:t>
            </a:r>
            <a:r>
              <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rPr>
              <a:t>Walmart</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的物流費用比起 </a:t>
            </a:r>
            <a:r>
              <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rPr>
              <a:t>Target</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還低上 </a:t>
            </a:r>
            <a:r>
              <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rPr>
              <a:t>60%</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a:t>
            </a:r>
            <a:endPar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zh-TW" altLang="en-US" sz="1600" dirty="0">
                <a:solidFill>
                  <a:schemeClr val="tx2"/>
                </a:solidFill>
                <a:latin typeface="Microsoft YaHei" panose="020B0503020204020204" pitchFamily="34" charset="-122"/>
                <a:ea typeface="Microsoft YaHei" panose="020B0503020204020204" pitchFamily="34" charset="-122"/>
              </a:rPr>
              <a:t> </a:t>
            </a:r>
            <a:endParaRPr lang="en-US" altLang="zh-TW" sz="1600"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None/>
              <a:defRPr/>
            </a:pPr>
            <a:r>
              <a:rPr lang="zh-TW" altLang="en-US" sz="1600" dirty="0">
                <a:solidFill>
                  <a:schemeClr val="tx2"/>
                </a:solidFill>
                <a:latin typeface="Microsoft YaHei" panose="020B0503020204020204" pitchFamily="34" charset="-122"/>
                <a:ea typeface="Microsoft YaHei" panose="020B0503020204020204" pitchFamily="34" charset="-122"/>
              </a:rPr>
              <a:t>           </a:t>
            </a:r>
            <a:r>
              <a:rPr lang="en-US" altLang="zh-TW" sz="1600" dirty="0">
                <a:solidFill>
                  <a:schemeClr val="tx2"/>
                </a:solidFill>
                <a:latin typeface="Microsoft YaHei" panose="020B0503020204020204" pitchFamily="34" charset="-122"/>
                <a:ea typeface="Microsoft YaHei" panose="020B0503020204020204" pitchFamily="34" charset="-122"/>
              </a:rPr>
              <a:t>(C) </a:t>
            </a:r>
            <a:r>
              <a:rPr lang="zh-TW" altLang="en-US" sz="1600" dirty="0">
                <a:solidFill>
                  <a:schemeClr val="tx2"/>
                </a:solidFill>
                <a:latin typeface="Microsoft YaHei" panose="020B0503020204020204" pitchFamily="34" charset="-122"/>
                <a:ea typeface="Microsoft YaHei" panose="020B0503020204020204" pitchFamily="34" charset="-122"/>
              </a:rPr>
              <a:t>在</a:t>
            </a:r>
            <a:r>
              <a:rPr lang="en-US" altLang="zh-TW" sz="1600" dirty="0">
                <a:solidFill>
                  <a:schemeClr val="tx2"/>
                </a:solidFill>
                <a:latin typeface="Microsoft YaHei" panose="020B0503020204020204" pitchFamily="34" charset="-122"/>
                <a:ea typeface="Microsoft YaHei" panose="020B0503020204020204" pitchFamily="34" charset="-122"/>
              </a:rPr>
              <a:t>Walmart</a:t>
            </a:r>
            <a:r>
              <a:rPr lang="zh-TW" altLang="en-US" sz="1600" dirty="0">
                <a:solidFill>
                  <a:schemeClr val="tx2"/>
                </a:solidFill>
                <a:latin typeface="Microsoft YaHei" panose="020B0503020204020204" pitchFamily="34" charset="-122"/>
                <a:ea typeface="Microsoft YaHei" panose="020B0503020204020204" pitchFamily="34" charset="-122"/>
              </a:rPr>
              <a:t>成立的第 一個 </a:t>
            </a:r>
            <a:r>
              <a:rPr lang="en-US" altLang="zh-TW" sz="1600" dirty="0">
                <a:solidFill>
                  <a:schemeClr val="tx2"/>
                </a:solidFill>
                <a:latin typeface="Microsoft YaHei" panose="020B0503020204020204" pitchFamily="34" charset="-122"/>
                <a:ea typeface="Microsoft YaHei" panose="020B0503020204020204" pitchFamily="34" charset="-122"/>
              </a:rPr>
              <a:t>10 </a:t>
            </a:r>
            <a:r>
              <a:rPr lang="zh-TW" altLang="en-US" sz="1600" dirty="0">
                <a:solidFill>
                  <a:schemeClr val="tx2"/>
                </a:solidFill>
                <a:latin typeface="Microsoft YaHei" panose="020B0503020204020204" pitchFamily="34" charset="-122"/>
                <a:ea typeface="Microsoft YaHei" panose="020B0503020204020204" pitchFamily="34" charset="-122"/>
              </a:rPr>
              <a:t>年內</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en-US" sz="1600" dirty="0">
                <a:solidFill>
                  <a:schemeClr val="tx2"/>
                </a:solidFill>
                <a:latin typeface="Microsoft YaHei" panose="020B0503020204020204" pitchFamily="34" charset="-122"/>
                <a:ea typeface="Microsoft YaHei" panose="020B0503020204020204" pitchFamily="34" charset="-122"/>
              </a:rPr>
              <a:t>共建了 </a:t>
            </a:r>
            <a:r>
              <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rPr>
              <a:t>5 </a:t>
            </a:r>
            <a:r>
              <a:rPr lang="zh-TW" altLang="en-US" sz="1600" dirty="0">
                <a:solidFill>
                  <a:schemeClr val="tx2"/>
                </a:solidFill>
                <a:latin typeface="Microsoft YaHei" panose="020B0503020204020204" pitchFamily="34" charset="-122"/>
                <a:ea typeface="Microsoft YaHei" panose="020B0503020204020204" pitchFamily="34" charset="-122"/>
              </a:rPr>
              <a:t>個配送中心。到 </a:t>
            </a:r>
            <a:r>
              <a:rPr lang="en-US" altLang="zh-TW" sz="1600" dirty="0">
                <a:solidFill>
                  <a:schemeClr val="tx2"/>
                </a:solidFill>
                <a:latin typeface="Microsoft YaHei" panose="020B0503020204020204" pitchFamily="34" charset="-122"/>
                <a:ea typeface="Microsoft YaHei" panose="020B0503020204020204" pitchFamily="34" charset="-122"/>
              </a:rPr>
              <a:t>1975 </a:t>
            </a:r>
            <a:r>
              <a:rPr lang="zh-TW" altLang="en-US" sz="1600" dirty="0">
                <a:solidFill>
                  <a:schemeClr val="tx2"/>
                </a:solidFill>
                <a:latin typeface="Microsoft YaHei" panose="020B0503020204020204" pitchFamily="34" charset="-122"/>
                <a:ea typeface="Microsoft YaHei" panose="020B0503020204020204" pitchFamily="34" charset="-122"/>
              </a:rPr>
              <a:t>年</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a:t>
            </a:r>
            <a:r>
              <a:rPr lang="en-US" altLang="zh-TW" sz="1600" dirty="0">
                <a:solidFill>
                  <a:schemeClr val="tx2"/>
                </a:solidFill>
                <a:latin typeface="Microsoft YaHei" panose="020B0503020204020204" pitchFamily="34" charset="-122"/>
                <a:ea typeface="Microsoft YaHei" panose="020B0503020204020204" pitchFamily="34" charset="-122"/>
              </a:rPr>
              <a:t>Walmart</a:t>
            </a:r>
            <a:r>
              <a:rPr lang="zh-TW" altLang="en-US" sz="1600" dirty="0">
                <a:solidFill>
                  <a:schemeClr val="tx2"/>
                </a:solidFill>
                <a:latin typeface="Microsoft YaHei" panose="020B0503020204020204" pitchFamily="34" charset="-122"/>
                <a:ea typeface="Microsoft YaHei" panose="020B0503020204020204" pitchFamily="34" charset="-122"/>
              </a:rPr>
              <a:t>已有 </a:t>
            </a:r>
            <a:r>
              <a:rPr lang="en-US" altLang="zh-TW" sz="1600" dirty="0">
                <a:solidFill>
                  <a:schemeClr val="tx2"/>
                </a:solidFill>
                <a:highlight>
                  <a:srgbClr val="FFFF00"/>
                </a:highlight>
                <a:latin typeface="Microsoft YaHei" panose="020B0503020204020204" pitchFamily="34" charset="-122"/>
                <a:ea typeface="Microsoft YaHei" panose="020B0503020204020204" pitchFamily="34" charset="-122"/>
              </a:rPr>
              <a:t>80%</a:t>
            </a:r>
            <a:r>
              <a:rPr lang="zh-TW" altLang="en-US" sz="1600" dirty="0">
                <a:solidFill>
                  <a:schemeClr val="tx2"/>
                </a:solidFill>
                <a:highlight>
                  <a:srgbClr val="FFFF00"/>
                </a:highlight>
                <a:latin typeface="Microsoft YaHei" panose="020B0503020204020204" pitchFamily="34" charset="-122"/>
                <a:ea typeface="Microsoft YaHei" panose="020B0503020204020204" pitchFamily="34" charset="-122"/>
              </a:rPr>
              <a:t>的商品由自己的配送中心</a:t>
            </a:r>
            <a:r>
              <a:rPr lang="zh-TW" altLang="en-US" sz="1600" dirty="0">
                <a:solidFill>
                  <a:schemeClr val="tx2"/>
                </a:solidFill>
                <a:latin typeface="Microsoft YaHei" panose="020B0503020204020204" pitchFamily="34" charset="-122"/>
                <a:ea typeface="Microsoft YaHei" panose="020B0503020204020204" pitchFamily="34" charset="-122"/>
              </a:rPr>
              <a:t>統一處理</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en-US" sz="1600" dirty="0">
                <a:solidFill>
                  <a:schemeClr val="tx2"/>
                </a:solidFill>
                <a:latin typeface="Microsoft YaHei" panose="020B0503020204020204" pitchFamily="34" charset="-122"/>
                <a:ea typeface="Microsoft YaHei" panose="020B0503020204020204" pitchFamily="34" charset="-122"/>
              </a:rPr>
              <a:t>餘下的 </a:t>
            </a:r>
            <a:r>
              <a:rPr lang="en-US" altLang="zh-TW" sz="1600" dirty="0">
                <a:solidFill>
                  <a:schemeClr val="tx2"/>
                </a:solidFill>
                <a:latin typeface="Microsoft YaHei" panose="020B0503020204020204" pitchFamily="34" charset="-122"/>
                <a:ea typeface="Microsoft YaHei" panose="020B0503020204020204" pitchFamily="34" charset="-122"/>
              </a:rPr>
              <a:t>20%</a:t>
            </a:r>
            <a:r>
              <a:rPr lang="zh-TW" altLang="en-US" sz="1600" dirty="0">
                <a:solidFill>
                  <a:schemeClr val="tx2"/>
                </a:solidFill>
                <a:latin typeface="Microsoft YaHei" panose="020B0503020204020204" pitchFamily="34" charset="-122"/>
                <a:ea typeface="Microsoft YaHei" panose="020B0503020204020204" pitchFamily="34" charset="-122"/>
              </a:rPr>
              <a:t>仍由供應商直送分店。</a:t>
            </a:r>
            <a:r>
              <a:rPr lang="en-US" altLang="zh-CN" sz="1600" dirty="0">
                <a:solidFill>
                  <a:schemeClr val="tx2"/>
                </a:solidFill>
                <a:latin typeface="Microsoft YaHei" panose="020B0503020204020204" pitchFamily="34" charset="-122"/>
                <a:ea typeface="Microsoft YaHei" panose="020B0503020204020204" pitchFamily="34" charset="-122"/>
              </a:rPr>
              <a:t>        </a:t>
            </a:r>
            <a:endParaRPr lang="zh-TW" altLang="en-US" sz="1400"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2145407"/>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84DF5-90B8-7DF7-7581-B7027DE78A06}"/>
            </a:ext>
          </a:extLst>
        </p:cNvPr>
        <p:cNvGrpSpPr/>
        <p:nvPr/>
      </p:nvGrpSpPr>
      <p:grpSpPr>
        <a:xfrm>
          <a:off x="0" y="0"/>
          <a:ext cx="0" cy="0"/>
          <a:chOff x="0" y="0"/>
          <a:chExt cx="0" cy="0"/>
        </a:xfrm>
      </p:grpSpPr>
      <p:sp>
        <p:nvSpPr>
          <p:cNvPr id="135170" name="Rectangle 2">
            <a:extLst>
              <a:ext uri="{FF2B5EF4-FFF2-40B4-BE49-F238E27FC236}">
                <a16:creationId xmlns:a16="http://schemas.microsoft.com/office/drawing/2014/main" id="{B552F535-8784-CE57-68F8-BC72CC1660DD}"/>
              </a:ext>
            </a:extLst>
          </p:cNvPr>
          <p:cNvSpPr>
            <a:spLocks noGrp="1" noChangeArrowheads="1"/>
          </p:cNvSpPr>
          <p:nvPr>
            <p:ph type="title" idx="4294967295"/>
          </p:nvPr>
        </p:nvSpPr>
        <p:spPr>
          <a:xfrm>
            <a:off x="0" y="0"/>
            <a:ext cx="11820329" cy="631596"/>
          </a:xfrm>
          <a:solidFill>
            <a:srgbClr val="08045C"/>
          </a:solidFill>
        </p:spPr>
        <p:txBody>
          <a:bodyPr>
            <a:normAutofit fontScale="90000"/>
          </a:bodyPr>
          <a:lstStyle/>
          <a:p>
            <a:r>
              <a:rPr lang="zh-TW" altLang="en-US" sz="2200" dirty="0">
                <a:solidFill>
                  <a:schemeClr val="bg1"/>
                </a:solidFill>
                <a:ea typeface="新細明體" panose="02020500000000000000" pitchFamily="18" charset="-120"/>
              </a:rPr>
              <a:t>                                                           </a:t>
            </a:r>
            <a:br>
              <a:rPr lang="en-US" altLang="zh-TW" sz="2200" dirty="0">
                <a:solidFill>
                  <a:schemeClr val="bg1"/>
                </a:solidFill>
                <a:ea typeface="新細明體" panose="02020500000000000000" pitchFamily="18" charset="-120"/>
              </a:rPr>
            </a:br>
            <a:r>
              <a:rPr lang="zh-TW" altLang="en-US" sz="2200" dirty="0">
                <a:solidFill>
                  <a:schemeClr val="bg1"/>
                </a:solidFill>
                <a:ea typeface="新細明體" panose="02020500000000000000" pitchFamily="18" charset="-120"/>
              </a:rPr>
              <a:t>                                                                      </a:t>
            </a:r>
            <a:r>
              <a:rPr lang="en-US" altLang="zh-TW" sz="2700" b="1" dirty="0">
                <a:solidFill>
                  <a:schemeClr val="bg1"/>
                </a:solidFill>
                <a:ea typeface="新細明體" panose="02020500000000000000" pitchFamily="18" charset="-120"/>
              </a:rPr>
              <a:t>TCP/IP </a:t>
            </a:r>
            <a:r>
              <a:rPr lang="zh-TW" altLang="zh-TW" sz="2700" b="1" dirty="0">
                <a:solidFill>
                  <a:schemeClr val="bg1"/>
                </a:solidFill>
                <a:ea typeface="新細明體" panose="02020500000000000000" pitchFamily="18" charset="-120"/>
              </a:rPr>
              <a:t>四層模型如下</a:t>
            </a:r>
            <a:r>
              <a:rPr lang="zh-TW" altLang="zh-TW" sz="2200" dirty="0">
                <a:solidFill>
                  <a:schemeClr val="bg1"/>
                </a:solidFill>
                <a:ea typeface="新細明體" panose="02020500000000000000" pitchFamily="18" charset="-120"/>
              </a:rPr>
              <a:t>：</a:t>
            </a:r>
            <a:br>
              <a:rPr lang="zh-TW" altLang="zh-TW" sz="2200" dirty="0">
                <a:solidFill>
                  <a:schemeClr val="bg1"/>
                </a:solidFill>
                <a:ea typeface="新細明體" panose="02020500000000000000" pitchFamily="18" charset="-120"/>
              </a:rPr>
            </a:br>
            <a:r>
              <a:rPr lang="zh-TW" altLang="en-US" sz="2200" dirty="0">
                <a:solidFill>
                  <a:schemeClr val="bg1"/>
                </a:solidFill>
                <a:ea typeface="新細明體" panose="02020500000000000000" pitchFamily="18" charset="-120"/>
              </a:rPr>
              <a:t> </a:t>
            </a:r>
            <a:endParaRPr lang="en-US" altLang="zh-TW" sz="2200" dirty="0">
              <a:solidFill>
                <a:schemeClr val="bg1"/>
              </a:solidFill>
              <a:ea typeface="新細明體" panose="02020500000000000000" pitchFamily="18" charset="-120"/>
            </a:endParaRPr>
          </a:p>
        </p:txBody>
      </p:sp>
      <p:graphicFrame>
        <p:nvGraphicFramePr>
          <p:cNvPr id="2" name="表格 1">
            <a:extLst>
              <a:ext uri="{FF2B5EF4-FFF2-40B4-BE49-F238E27FC236}">
                <a16:creationId xmlns:a16="http://schemas.microsoft.com/office/drawing/2014/main" id="{CF203714-7F40-7BE8-A47B-7070298B1509}"/>
              </a:ext>
            </a:extLst>
          </p:cNvPr>
          <p:cNvGraphicFramePr>
            <a:graphicFrameLocks noGrp="1"/>
          </p:cNvGraphicFramePr>
          <p:nvPr>
            <p:extLst>
              <p:ext uri="{D42A27DB-BD31-4B8C-83A1-F6EECF244321}">
                <p14:modId xmlns:p14="http://schemas.microsoft.com/office/powerpoint/2010/main" val="4107326839"/>
              </p:ext>
            </p:extLst>
          </p:nvPr>
        </p:nvGraphicFramePr>
        <p:xfrm>
          <a:off x="433137" y="770021"/>
          <a:ext cx="10912642" cy="4920915"/>
        </p:xfrm>
        <a:graphic>
          <a:graphicData uri="http://schemas.openxmlformats.org/drawingml/2006/table">
            <a:tbl>
              <a:tblPr firstRow="1" firstCol="1" bandRow="1">
                <a:tableStyleId>{5C22544A-7EE6-4342-B048-85BDC9FD1C3A}</a:tableStyleId>
              </a:tblPr>
              <a:tblGrid>
                <a:gridCol w="3637547">
                  <a:extLst>
                    <a:ext uri="{9D8B030D-6E8A-4147-A177-3AD203B41FA5}">
                      <a16:colId xmlns:a16="http://schemas.microsoft.com/office/drawing/2014/main" val="2499564269"/>
                    </a:ext>
                  </a:extLst>
                </a:gridCol>
                <a:gridCol w="3863090">
                  <a:extLst>
                    <a:ext uri="{9D8B030D-6E8A-4147-A177-3AD203B41FA5}">
                      <a16:colId xmlns:a16="http://schemas.microsoft.com/office/drawing/2014/main" val="1781157374"/>
                    </a:ext>
                  </a:extLst>
                </a:gridCol>
                <a:gridCol w="3412005">
                  <a:extLst>
                    <a:ext uri="{9D8B030D-6E8A-4147-A177-3AD203B41FA5}">
                      <a16:colId xmlns:a16="http://schemas.microsoft.com/office/drawing/2014/main" val="4100096398"/>
                    </a:ext>
                  </a:extLst>
                </a:gridCol>
              </a:tblGrid>
              <a:tr h="685147">
                <a:tc>
                  <a:txBody>
                    <a:bodyPr/>
                    <a:lstStyle/>
                    <a:p>
                      <a:pPr>
                        <a:lnSpc>
                          <a:spcPct val="115000"/>
                        </a:lnSpc>
                        <a:spcAft>
                          <a:spcPts val="800"/>
                        </a:spcAft>
                        <a:buNone/>
                      </a:pPr>
                      <a:r>
                        <a:rPr lang="en-US" sz="1600" kern="100" dirty="0">
                          <a:effectLst/>
                        </a:rPr>
                        <a:t>TCP/IP </a:t>
                      </a:r>
                      <a:r>
                        <a:rPr lang="zh-TW" sz="1600" kern="100" dirty="0">
                          <a:effectLst/>
                        </a:rPr>
                        <a:t>層級</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altLang="en-US" sz="1600" kern="100" dirty="0">
                          <a:effectLst/>
                        </a:rPr>
                        <a:t>            </a:t>
                      </a:r>
                      <a:r>
                        <a:rPr lang="zh-TW" sz="1600" kern="100" dirty="0">
                          <a:effectLst/>
                        </a:rPr>
                        <a:t>功能簡介</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altLang="en-US" sz="1600" kern="100" dirty="0">
                          <a:effectLst/>
                        </a:rPr>
                        <a:t>         </a:t>
                      </a:r>
                      <a:r>
                        <a:rPr lang="zh-TW" sz="1600" kern="100" dirty="0">
                          <a:effectLst/>
                        </a:rPr>
                        <a:t>對應</a:t>
                      </a:r>
                      <a:r>
                        <a:rPr lang="en-US" sz="1600" kern="100" dirty="0">
                          <a:effectLst/>
                        </a:rPr>
                        <a:t> OSI </a:t>
                      </a:r>
                      <a:r>
                        <a:rPr lang="zh-TW" sz="1600" kern="100" dirty="0">
                          <a:effectLst/>
                        </a:rPr>
                        <a:t>模型層級</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709721755"/>
                  </a:ext>
                </a:extLst>
              </a:tr>
              <a:tr h="1077413">
                <a:tc>
                  <a:txBody>
                    <a:bodyPr/>
                    <a:lstStyle/>
                    <a:p>
                      <a:pPr>
                        <a:lnSpc>
                          <a:spcPct val="115000"/>
                        </a:lnSpc>
                        <a:spcAft>
                          <a:spcPts val="800"/>
                        </a:spcAft>
                        <a:buNone/>
                      </a:pPr>
                      <a:r>
                        <a:rPr lang="zh-TW" altLang="en-US" sz="1600" b="1" kern="100" dirty="0">
                          <a:solidFill>
                            <a:schemeClr val="lt1"/>
                          </a:solidFill>
                          <a:effectLst/>
                          <a:latin typeface="+mn-lt"/>
                          <a:ea typeface="+mn-ea"/>
                          <a:cs typeface="+mn-cs"/>
                        </a:rPr>
                        <a:t>應用層</a:t>
                      </a:r>
                      <a:r>
                        <a:rPr lang="en-US" sz="1600" b="1" kern="100" dirty="0">
                          <a:solidFill>
                            <a:schemeClr val="lt1"/>
                          </a:solidFill>
                          <a:effectLst/>
                          <a:latin typeface="+mn-lt"/>
                          <a:ea typeface="+mn-ea"/>
                          <a:cs typeface="+mn-cs"/>
                        </a:rPr>
                        <a:t> (Application Layer)</a:t>
                      </a:r>
                      <a:endParaRPr lang="zh-TW" altLang="en-US" sz="1600" b="1" kern="100" dirty="0">
                        <a:solidFill>
                          <a:schemeClr val="lt1"/>
                        </a:solidFill>
                        <a:effectLst/>
                        <a:latin typeface="+mn-lt"/>
                        <a:ea typeface="+mn-ea"/>
                        <a:cs typeface="+mn-cs"/>
                      </a:endParaRPr>
                    </a:p>
                  </a:txBody>
                  <a:tcPr marL="9525" marR="9525" marT="9525" marB="9525" anchor="ctr"/>
                </a:tc>
                <a:tc>
                  <a:txBody>
                    <a:bodyPr/>
                    <a:lstStyle/>
                    <a:p>
                      <a:pPr>
                        <a:lnSpc>
                          <a:spcPct val="115000"/>
                        </a:lnSpc>
                        <a:spcAft>
                          <a:spcPts val="800"/>
                        </a:spcAft>
                        <a:buNone/>
                      </a:pPr>
                      <a:r>
                        <a:rPr lang="zh-TW" sz="1600" kern="100" dirty="0">
                          <a:effectLst/>
                        </a:rPr>
                        <a:t>提供</a:t>
                      </a:r>
                      <a:r>
                        <a:rPr lang="zh-TW" sz="1600" kern="100" dirty="0">
                          <a:effectLst/>
                          <a:highlight>
                            <a:srgbClr val="FFFF00"/>
                          </a:highlight>
                        </a:rPr>
                        <a:t>應用程式與網路溝通的介面</a:t>
                      </a:r>
                      <a:r>
                        <a:rPr lang="zh-TW" sz="1600" kern="100" dirty="0">
                          <a:effectLst/>
                        </a:rPr>
                        <a:t>，例如</a:t>
                      </a:r>
                      <a:r>
                        <a:rPr lang="en-US" sz="1600" kern="100" dirty="0">
                          <a:effectLst/>
                        </a:rPr>
                        <a:t> HTTP</a:t>
                      </a:r>
                      <a:r>
                        <a:rPr lang="zh-TW" sz="1600" kern="100" dirty="0">
                          <a:effectLst/>
                        </a:rPr>
                        <a:t>、</a:t>
                      </a:r>
                      <a:r>
                        <a:rPr lang="en-US" sz="1600" kern="100" dirty="0">
                          <a:effectLst/>
                        </a:rPr>
                        <a:t>FTP</a:t>
                      </a:r>
                      <a:r>
                        <a:rPr lang="zh-TW" sz="1600" kern="100" dirty="0">
                          <a:effectLst/>
                        </a:rPr>
                        <a:t>、</a:t>
                      </a:r>
                      <a:r>
                        <a:rPr lang="en-US" sz="1600" kern="100" dirty="0">
                          <a:effectLst/>
                        </a:rPr>
                        <a:t>DNS</a:t>
                      </a:r>
                      <a:r>
                        <a:rPr lang="zh-TW" sz="1600" kern="100" dirty="0">
                          <a:effectLst/>
                        </a:rPr>
                        <a:t>、</a:t>
                      </a:r>
                      <a:r>
                        <a:rPr lang="en-US" sz="1600" kern="100" dirty="0">
                          <a:effectLst/>
                        </a:rPr>
                        <a:t>SMTP </a:t>
                      </a:r>
                      <a:r>
                        <a:rPr lang="zh-TW" sz="1600" kern="100" dirty="0">
                          <a:effectLst/>
                        </a:rPr>
                        <a:t>等。</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對應</a:t>
                      </a:r>
                      <a:r>
                        <a:rPr lang="en-US" sz="1600" kern="100" dirty="0">
                          <a:effectLst/>
                        </a:rPr>
                        <a:t> OSI </a:t>
                      </a:r>
                      <a:r>
                        <a:rPr lang="zh-TW" sz="1600" kern="100" dirty="0">
                          <a:effectLst/>
                        </a:rPr>
                        <a:t>的 應用層、表示層、會議層</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4079360949"/>
                  </a:ext>
                </a:extLst>
              </a:tr>
              <a:tr h="1121630">
                <a:tc>
                  <a:txBody>
                    <a:bodyPr/>
                    <a:lstStyle/>
                    <a:p>
                      <a:pPr>
                        <a:lnSpc>
                          <a:spcPct val="115000"/>
                        </a:lnSpc>
                        <a:spcAft>
                          <a:spcPts val="800"/>
                        </a:spcAft>
                        <a:buNone/>
                      </a:pPr>
                      <a:r>
                        <a:rPr lang="zh-TW" altLang="en-US" sz="1600" b="1" kern="100" dirty="0">
                          <a:solidFill>
                            <a:schemeClr val="lt1"/>
                          </a:solidFill>
                          <a:effectLst/>
                          <a:latin typeface="+mn-lt"/>
                          <a:ea typeface="+mn-ea"/>
                          <a:cs typeface="+mn-cs"/>
                        </a:rPr>
                        <a:t>傳輸層</a:t>
                      </a:r>
                      <a:r>
                        <a:rPr lang="en-US" sz="1600" b="1" kern="100" dirty="0">
                          <a:solidFill>
                            <a:schemeClr val="lt1"/>
                          </a:solidFill>
                          <a:effectLst/>
                          <a:latin typeface="+mn-lt"/>
                          <a:ea typeface="+mn-ea"/>
                          <a:cs typeface="+mn-cs"/>
                        </a:rPr>
                        <a:t> (Transport Layer)</a:t>
                      </a:r>
                      <a:endParaRPr lang="zh-TW" altLang="en-US" sz="1600" b="1" kern="100" dirty="0">
                        <a:solidFill>
                          <a:schemeClr val="lt1"/>
                        </a:solidFill>
                        <a:effectLst/>
                        <a:latin typeface="+mn-lt"/>
                        <a:ea typeface="+mn-ea"/>
                        <a:cs typeface="+mn-cs"/>
                      </a:endParaRPr>
                    </a:p>
                  </a:txBody>
                  <a:tcPr marL="9525" marR="9525" marT="9525" marB="9525" anchor="ctr"/>
                </a:tc>
                <a:tc>
                  <a:txBody>
                    <a:bodyPr/>
                    <a:lstStyle/>
                    <a:p>
                      <a:pPr>
                        <a:lnSpc>
                          <a:spcPct val="115000"/>
                        </a:lnSpc>
                        <a:spcAft>
                          <a:spcPts val="800"/>
                        </a:spcAft>
                        <a:buNone/>
                      </a:pPr>
                      <a:r>
                        <a:rPr lang="zh-TW" sz="1600" kern="100" dirty="0">
                          <a:effectLst/>
                        </a:rPr>
                        <a:t>負責資料傳送的可靠性與順序，例如</a:t>
                      </a:r>
                      <a:r>
                        <a:rPr lang="en-US" sz="1600" kern="100" dirty="0">
                          <a:effectLst/>
                        </a:rPr>
                        <a:t> TCP</a:t>
                      </a:r>
                      <a:r>
                        <a:rPr lang="zh-TW" sz="1600" kern="100" dirty="0">
                          <a:effectLst/>
                        </a:rPr>
                        <a:t>（可靠）、</a:t>
                      </a:r>
                      <a:r>
                        <a:rPr lang="en-US" sz="1600" kern="100" dirty="0">
                          <a:effectLst/>
                        </a:rPr>
                        <a:t>UDP</a:t>
                      </a:r>
                      <a:r>
                        <a:rPr lang="zh-TW" sz="1600" kern="100" dirty="0">
                          <a:effectLst/>
                        </a:rPr>
                        <a:t>（不可靠）。</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對應</a:t>
                      </a:r>
                      <a:r>
                        <a:rPr lang="en-US" sz="1600" kern="100">
                          <a:effectLst/>
                        </a:rPr>
                        <a:t> OSI </a:t>
                      </a:r>
                      <a:r>
                        <a:rPr lang="zh-TW" sz="1600" kern="100">
                          <a:effectLst/>
                        </a:rPr>
                        <a:t>的 傳輸層</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673816413"/>
                  </a:ext>
                </a:extLst>
              </a:tr>
              <a:tr h="685147">
                <a:tc>
                  <a:txBody>
                    <a:bodyPr/>
                    <a:lstStyle/>
                    <a:p>
                      <a:pPr marL="0" algn="l" defTabSz="914400" rtl="0" eaLnBrk="1" latinLnBrk="0" hangingPunct="1">
                        <a:lnSpc>
                          <a:spcPct val="115000"/>
                        </a:lnSpc>
                        <a:spcAft>
                          <a:spcPts val="800"/>
                        </a:spcAft>
                        <a:buNone/>
                      </a:pPr>
                      <a:r>
                        <a:rPr lang="zh-TW" altLang="en-US" sz="1600" b="1" kern="100" dirty="0">
                          <a:solidFill>
                            <a:schemeClr val="lt1"/>
                          </a:solidFill>
                          <a:effectLst/>
                          <a:latin typeface="+mn-lt"/>
                          <a:ea typeface="+mn-ea"/>
                          <a:cs typeface="+mn-cs"/>
                        </a:rPr>
                        <a:t>網際層</a:t>
                      </a:r>
                      <a:r>
                        <a:rPr lang="en-US" sz="1600" b="1" kern="100" dirty="0">
                          <a:solidFill>
                            <a:schemeClr val="lt1"/>
                          </a:solidFill>
                          <a:effectLst/>
                          <a:latin typeface="+mn-lt"/>
                          <a:ea typeface="+mn-ea"/>
                          <a:cs typeface="+mn-cs"/>
                        </a:rPr>
                        <a:t> (Internet Layer)</a:t>
                      </a:r>
                      <a:endParaRPr lang="zh-TW" altLang="en-US" sz="1600" b="1" kern="100" dirty="0">
                        <a:solidFill>
                          <a:schemeClr val="lt1"/>
                        </a:solidFill>
                        <a:effectLst/>
                        <a:latin typeface="+mn-lt"/>
                        <a:ea typeface="+mn-ea"/>
                        <a:cs typeface="+mn-cs"/>
                      </a:endParaRPr>
                    </a:p>
                  </a:txBody>
                  <a:tcPr marL="9525" marR="9525" marT="9525" marB="9525" anchor="ctr"/>
                </a:tc>
                <a:tc>
                  <a:txBody>
                    <a:bodyPr/>
                    <a:lstStyle/>
                    <a:p>
                      <a:pPr>
                        <a:lnSpc>
                          <a:spcPct val="115000"/>
                        </a:lnSpc>
                        <a:spcAft>
                          <a:spcPts val="800"/>
                        </a:spcAft>
                        <a:buNone/>
                      </a:pPr>
                      <a:r>
                        <a:rPr lang="zh-TW" sz="1600" kern="100" dirty="0">
                          <a:effectLst/>
                        </a:rPr>
                        <a:t>負責資料的路由與封包傳送，例如</a:t>
                      </a:r>
                      <a:r>
                        <a:rPr lang="en-US" sz="1600" kern="100" dirty="0">
                          <a:effectLst/>
                        </a:rPr>
                        <a:t> </a:t>
                      </a:r>
                      <a:r>
                        <a:rPr lang="en-US" sz="1600" kern="100" dirty="0">
                          <a:effectLst/>
                          <a:highlight>
                            <a:srgbClr val="FFFF00"/>
                          </a:highlight>
                        </a:rPr>
                        <a:t>IP</a:t>
                      </a:r>
                      <a:r>
                        <a:rPr lang="zh-TW" sz="1600" kern="100" dirty="0">
                          <a:effectLst/>
                        </a:rPr>
                        <a:t>、</a:t>
                      </a:r>
                      <a:r>
                        <a:rPr lang="en-US" sz="1600" kern="100" dirty="0">
                          <a:effectLst/>
                        </a:rPr>
                        <a:t>ICMP</a:t>
                      </a:r>
                      <a:r>
                        <a:rPr lang="zh-TW" sz="1600" kern="100" dirty="0">
                          <a:effectLst/>
                        </a:rPr>
                        <a:t>、</a:t>
                      </a:r>
                      <a:r>
                        <a:rPr lang="en-US" sz="1600" kern="100" dirty="0">
                          <a:effectLst/>
                        </a:rPr>
                        <a:t>ARP</a:t>
                      </a:r>
                      <a:r>
                        <a:rPr lang="zh-TW" sz="1600" kern="100" dirty="0">
                          <a:effectLst/>
                        </a:rPr>
                        <a: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對應</a:t>
                      </a:r>
                      <a:r>
                        <a:rPr lang="en-US" sz="1600" kern="100">
                          <a:effectLst/>
                        </a:rPr>
                        <a:t> OSI </a:t>
                      </a:r>
                      <a:r>
                        <a:rPr lang="zh-TW" sz="1600" kern="100">
                          <a:effectLst/>
                        </a:rPr>
                        <a:t>的 網路層</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848197152"/>
                  </a:ext>
                </a:extLst>
              </a:tr>
              <a:tr h="1351578">
                <a:tc>
                  <a:txBody>
                    <a:bodyPr/>
                    <a:lstStyle/>
                    <a:p>
                      <a:pPr>
                        <a:lnSpc>
                          <a:spcPct val="115000"/>
                        </a:lnSpc>
                        <a:spcAft>
                          <a:spcPts val="800"/>
                        </a:spcAft>
                        <a:buNone/>
                      </a:pPr>
                      <a:r>
                        <a:rPr lang="zh-TW" altLang="en-US" sz="1600" b="1" kern="100" dirty="0">
                          <a:solidFill>
                            <a:schemeClr val="lt1"/>
                          </a:solidFill>
                          <a:effectLst/>
                          <a:latin typeface="+mn-lt"/>
                          <a:ea typeface="+mn-ea"/>
                          <a:cs typeface="+mn-cs"/>
                        </a:rPr>
                        <a:t>網路介面層</a:t>
                      </a:r>
                      <a:r>
                        <a:rPr lang="en-US" sz="1600" b="1" kern="100" dirty="0">
                          <a:solidFill>
                            <a:schemeClr val="lt1"/>
                          </a:solidFill>
                          <a:effectLst/>
                          <a:latin typeface="+mn-lt"/>
                          <a:ea typeface="+mn-ea"/>
                          <a:cs typeface="+mn-cs"/>
                        </a:rPr>
                        <a:t> (Network Access Layer) </a:t>
                      </a:r>
                      <a:r>
                        <a:rPr lang="zh-TW" altLang="en-US" sz="1600" b="1" kern="100" dirty="0">
                          <a:solidFill>
                            <a:schemeClr val="lt1"/>
                          </a:solidFill>
                          <a:effectLst/>
                          <a:latin typeface="+mn-lt"/>
                          <a:ea typeface="+mn-ea"/>
                          <a:cs typeface="+mn-cs"/>
                        </a:rPr>
                        <a:t>又稱「連結層</a:t>
                      </a:r>
                      <a:r>
                        <a:rPr lang="en-US" sz="1600" b="1" kern="100" dirty="0">
                          <a:solidFill>
                            <a:schemeClr val="lt1"/>
                          </a:solidFill>
                          <a:effectLst/>
                          <a:latin typeface="+mn-lt"/>
                          <a:ea typeface="+mn-ea"/>
                          <a:cs typeface="+mn-cs"/>
                        </a:rPr>
                        <a:t> (Link Layer)</a:t>
                      </a:r>
                      <a:r>
                        <a:rPr lang="zh-TW" altLang="en-US" sz="1600" b="1" kern="100" dirty="0">
                          <a:solidFill>
                            <a:schemeClr val="lt1"/>
                          </a:solidFill>
                          <a:effectLst/>
                          <a:latin typeface="+mn-lt"/>
                          <a:ea typeface="+mn-ea"/>
                          <a:cs typeface="+mn-cs"/>
                        </a:rPr>
                        <a:t>」</a:t>
                      </a:r>
                    </a:p>
                  </a:txBody>
                  <a:tcPr marL="9525" marR="9525" marT="9525" marB="9525" anchor="ctr"/>
                </a:tc>
                <a:tc>
                  <a:txBody>
                    <a:bodyPr/>
                    <a:lstStyle/>
                    <a:p>
                      <a:pPr>
                        <a:lnSpc>
                          <a:spcPct val="115000"/>
                        </a:lnSpc>
                        <a:spcAft>
                          <a:spcPts val="800"/>
                        </a:spcAft>
                        <a:buNone/>
                      </a:pPr>
                      <a:r>
                        <a:rPr lang="zh-TW" sz="1600" kern="100" dirty="0">
                          <a:effectLst/>
                        </a:rPr>
                        <a:t>控制資料如何在</a:t>
                      </a:r>
                      <a:r>
                        <a:rPr lang="zh-TW" sz="1600" kern="100" dirty="0">
                          <a:effectLst/>
                          <a:highlight>
                            <a:srgbClr val="FFFF00"/>
                          </a:highlight>
                        </a:rPr>
                        <a:t>實體網路中傳送</a:t>
                      </a:r>
                      <a:r>
                        <a:rPr lang="zh-TW" sz="1600" kern="100" dirty="0">
                          <a:effectLst/>
                        </a:rPr>
                        <a:t>，例如 </a:t>
                      </a:r>
                      <a:r>
                        <a:rPr lang="en-US" sz="1600" kern="100" dirty="0">
                          <a:effectLst/>
                          <a:highlight>
                            <a:srgbClr val="FFFF00"/>
                          </a:highlight>
                        </a:rPr>
                        <a:t>Ethernet</a:t>
                      </a:r>
                      <a:r>
                        <a:rPr lang="zh-TW" sz="1600" kern="100" dirty="0">
                          <a:effectLst/>
                          <a:highlight>
                            <a:srgbClr val="FFFF00"/>
                          </a:highlight>
                        </a:rPr>
                        <a:t>、</a:t>
                      </a:r>
                      <a:r>
                        <a:rPr lang="en-US" sz="1600" kern="100" dirty="0">
                          <a:effectLst/>
                          <a:highlight>
                            <a:srgbClr val="FFFF00"/>
                          </a:highlight>
                        </a:rPr>
                        <a:t>Wi-Fi</a:t>
                      </a:r>
                      <a:r>
                        <a:rPr lang="zh-TW" sz="1600" kern="100" dirty="0">
                          <a:effectLst/>
                        </a:rPr>
                        <a:t>、</a:t>
                      </a:r>
                      <a:r>
                        <a:rPr lang="en-US" sz="1600" kern="100" dirty="0">
                          <a:effectLst/>
                        </a:rPr>
                        <a:t>MAC</a:t>
                      </a:r>
                      <a:r>
                        <a:rPr lang="zh-TW" sz="1600" kern="100" dirty="0">
                          <a:effectLst/>
                        </a:rPr>
                        <a: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對應</a:t>
                      </a:r>
                      <a:r>
                        <a:rPr lang="en-US" sz="1600" kern="100" dirty="0">
                          <a:effectLst/>
                        </a:rPr>
                        <a:t> OSI </a:t>
                      </a:r>
                      <a:r>
                        <a:rPr lang="zh-TW" sz="1600" kern="100" dirty="0">
                          <a:effectLst/>
                        </a:rPr>
                        <a:t>的 資料鏈結層、實體層</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367788648"/>
                  </a:ext>
                </a:extLst>
              </a:tr>
            </a:tbl>
          </a:graphicData>
        </a:graphic>
      </p:graphicFrame>
      <p:sp>
        <p:nvSpPr>
          <p:cNvPr id="4" name="文字方塊 3">
            <a:extLst>
              <a:ext uri="{FF2B5EF4-FFF2-40B4-BE49-F238E27FC236}">
                <a16:creationId xmlns:a16="http://schemas.microsoft.com/office/drawing/2014/main" id="{324B8084-1248-FDD2-7CBF-474DA0903197}"/>
              </a:ext>
            </a:extLst>
          </p:cNvPr>
          <p:cNvSpPr txBox="1"/>
          <p:nvPr/>
        </p:nvSpPr>
        <p:spPr>
          <a:xfrm>
            <a:off x="216568" y="5829361"/>
            <a:ext cx="11387192" cy="861774"/>
          </a:xfrm>
          <a:prstGeom prst="rect">
            <a:avLst/>
          </a:prstGeom>
          <a:noFill/>
        </p:spPr>
        <p:txBody>
          <a:bodyPr wrap="square" rtlCol="0">
            <a:spAutoFit/>
          </a:bodyPr>
          <a:lstStyle/>
          <a:p>
            <a:r>
              <a:rPr lang="en-US" altLang="zh-TW" dirty="0"/>
              <a:t>1.</a:t>
            </a:r>
            <a:r>
              <a:rPr lang="en-US" altLang="zh-TW" sz="1600" dirty="0"/>
              <a:t>TCP/IP </a:t>
            </a:r>
            <a:r>
              <a:rPr lang="zh-TW" altLang="zh-TW" sz="1600" dirty="0"/>
              <a:t>是現實世界網路的</a:t>
            </a:r>
            <a:r>
              <a:rPr lang="zh-TW" altLang="zh-TW" sz="1600" dirty="0">
                <a:highlight>
                  <a:srgbClr val="FFFF00"/>
                </a:highlight>
              </a:rPr>
              <a:t>主流模型</a:t>
            </a:r>
            <a:r>
              <a:rPr lang="zh-TW" altLang="zh-TW" sz="1600" kern="100" dirty="0">
                <a:solidFill>
                  <a:srgbClr val="003399"/>
                </a:solidFill>
                <a:latin typeface="Calibri" panose="020F0502020204030204" pitchFamily="34" charset="0"/>
                <a:cs typeface="Times New Roman" panose="02020603050405020304" pitchFamily="18" charset="0"/>
              </a:rPr>
              <a:t>。</a:t>
            </a:r>
            <a:endParaRPr lang="en-US" altLang="zh-TW" sz="1600" dirty="0"/>
          </a:p>
          <a:p>
            <a:r>
              <a:rPr lang="en-US" altLang="zh-TW" sz="1600" b="1" dirty="0"/>
              <a:t>2. </a:t>
            </a:r>
            <a:r>
              <a:rPr lang="zh-TW" altLang="en-US" sz="1600" b="1" dirty="0"/>
              <a:t>這些層本身是「</a:t>
            </a:r>
            <a:r>
              <a:rPr lang="zh-TW" altLang="en-US" sz="1600" b="1" dirty="0">
                <a:highlight>
                  <a:srgbClr val="FFFF00"/>
                </a:highlight>
              </a:rPr>
              <a:t>抽象的邏輯層」</a:t>
            </a:r>
            <a:r>
              <a:rPr lang="zh-TW" altLang="en-US" sz="1600" b="1" dirty="0"/>
              <a:t>，無法直接目視看到</a:t>
            </a:r>
            <a:r>
              <a:rPr lang="zh-TW" altLang="en-US" sz="1600" dirty="0"/>
              <a:t>，因為它們是設計網路通訊的一種</a:t>
            </a:r>
            <a:r>
              <a:rPr lang="zh-TW" altLang="en-US" sz="1600" dirty="0">
                <a:highlight>
                  <a:srgbClr val="FFFF00"/>
                </a:highlight>
              </a:rPr>
              <a:t>「概念模型</a:t>
            </a:r>
            <a:r>
              <a:rPr lang="zh-TW" altLang="en-US" sz="1600" dirty="0"/>
              <a:t>」</a:t>
            </a:r>
            <a:r>
              <a:rPr lang="zh-TW" altLang="zh-TW" sz="1600" b="1" dirty="0">
                <a:highlight>
                  <a:srgbClr val="FFFF00"/>
                </a:highlight>
              </a:rPr>
              <a:t>可以「間接觀察」它們的存在</a:t>
            </a:r>
            <a:r>
              <a:rPr lang="zh-TW" altLang="zh-TW" sz="1600" b="1" dirty="0"/>
              <a:t>，例如</a:t>
            </a:r>
            <a:r>
              <a:rPr lang="zh-TW" altLang="en-US" sz="1600" b="1" dirty="0"/>
              <a:t>以</a:t>
            </a:r>
            <a:r>
              <a:rPr lang="zh-TW" altLang="zh-TW" sz="1600" b="1" dirty="0">
                <a:highlight>
                  <a:srgbClr val="FFFF00"/>
                </a:highlight>
              </a:rPr>
              <a:t>封包分析工具</a:t>
            </a:r>
            <a:r>
              <a:rPr lang="zh-TW" altLang="zh-TW" sz="1600" b="1" dirty="0"/>
              <a:t>（像</a:t>
            </a:r>
            <a:r>
              <a:rPr lang="en-US" altLang="zh-TW" sz="1600" b="1" dirty="0"/>
              <a:t> </a:t>
            </a:r>
            <a:r>
              <a:rPr lang="en-US" altLang="zh-TW" sz="1600" b="1" dirty="0">
                <a:highlight>
                  <a:srgbClr val="FFFF00"/>
                </a:highlight>
              </a:rPr>
              <a:t>Wireshark</a:t>
            </a:r>
            <a:r>
              <a:rPr lang="zh-TW" altLang="zh-TW" sz="1600" b="1" dirty="0"/>
              <a:t>）</a:t>
            </a:r>
            <a:r>
              <a:rPr lang="zh-TW" altLang="en-US" sz="1600" dirty="0"/>
              <a:t>擷取網路</a:t>
            </a:r>
            <a:r>
              <a:rPr lang="zh-TW" altLang="en-US" sz="1600" dirty="0">
                <a:highlight>
                  <a:srgbClr val="FFFF00"/>
                </a:highlight>
              </a:rPr>
              <a:t>封包</a:t>
            </a:r>
            <a:r>
              <a:rPr lang="zh-TW" altLang="en-US" sz="1600" dirty="0"/>
              <a:t>觀察到</a:t>
            </a:r>
            <a:r>
              <a:rPr lang="zh-TW" altLang="zh-TW" sz="1600" kern="100" dirty="0">
                <a:solidFill>
                  <a:srgbClr val="003399"/>
                </a:solidFill>
                <a:latin typeface="Calibri" panose="020F0502020204030204" pitchFamily="34" charset="0"/>
                <a:cs typeface="Times New Roman" panose="02020603050405020304" pitchFamily="18" charset="0"/>
              </a:rPr>
              <a:t>。</a:t>
            </a:r>
            <a:endParaRPr lang="zh-TW" altLang="en-US" sz="1600" dirty="0"/>
          </a:p>
        </p:txBody>
      </p:sp>
    </p:spTree>
    <p:extLst>
      <p:ext uri="{BB962C8B-B14F-4D97-AF65-F5344CB8AC3E}">
        <p14:creationId xmlns:p14="http://schemas.microsoft.com/office/powerpoint/2010/main" val="600614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75B94A0-8143-A15A-DFE9-72A03424ED89}"/>
              </a:ext>
            </a:extLst>
          </p:cNvPr>
          <p:cNvSpPr txBox="1">
            <a:spLocks noChangeArrowheads="1"/>
          </p:cNvSpPr>
          <p:nvPr/>
        </p:nvSpPr>
        <p:spPr bwMode="auto">
          <a:xfrm>
            <a:off x="328473" y="96947"/>
            <a:ext cx="11700769"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46084" name="文字方塊 5">
            <a:extLst>
              <a:ext uri="{FF2B5EF4-FFF2-40B4-BE49-F238E27FC236}">
                <a16:creationId xmlns:a16="http://schemas.microsoft.com/office/drawing/2014/main" id="{0898BA99-04F3-07B7-9946-11824DC209AB}"/>
              </a:ext>
            </a:extLst>
          </p:cNvPr>
          <p:cNvSpPr txBox="1">
            <a:spLocks noChangeArrowheads="1"/>
          </p:cNvSpPr>
          <p:nvPr/>
        </p:nvSpPr>
        <p:spPr bwMode="auto">
          <a:xfrm>
            <a:off x="1509204" y="77122"/>
            <a:ext cx="872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zh-TW" altLang="en-US" sz="2000" b="1" dirty="0">
                <a:solidFill>
                  <a:schemeClr val="bg1"/>
                </a:solidFill>
                <a:latin typeface="Tahoma" panose="020B0604030504040204" pitchFamily="34" charset="0"/>
                <a:ea typeface="新細明體" panose="02020500000000000000" pitchFamily="18" charset="-120"/>
              </a:rPr>
              <a:t>封包 </a:t>
            </a:r>
            <a:r>
              <a:rPr lang="en-US" altLang="zh-TW" sz="2000" b="1" dirty="0">
                <a:solidFill>
                  <a:schemeClr val="bg1"/>
                </a:solidFill>
                <a:latin typeface="Tahoma" panose="020B0604030504040204" pitchFamily="34" charset="0"/>
                <a:ea typeface="新細明體" panose="02020500000000000000" pitchFamily="18" charset="-120"/>
              </a:rPr>
              <a:t>: </a:t>
            </a:r>
            <a:r>
              <a:rPr lang="zh-TW" altLang="zh-TW" sz="2000" b="1" dirty="0">
                <a:solidFill>
                  <a:schemeClr val="bg1"/>
                </a:solidFill>
                <a:latin typeface="Tahoma" panose="020B0604030504040204" pitchFamily="34" charset="0"/>
                <a:ea typeface="新細明體" panose="02020500000000000000" pitchFamily="18" charset="-120"/>
              </a:rPr>
              <a:t>網路中傳輸資料的基本載體</a:t>
            </a:r>
            <a:r>
              <a:rPr lang="en-US" altLang="zh-TW" sz="2000" b="1" dirty="0">
                <a:solidFill>
                  <a:schemeClr val="bg1"/>
                </a:solidFill>
                <a:latin typeface="Tahoma" panose="020B0604030504040204" pitchFamily="34" charset="0"/>
                <a:ea typeface="新細明體" panose="02020500000000000000" pitchFamily="18" charset="-120"/>
              </a:rPr>
              <a:t> </a:t>
            </a:r>
            <a:r>
              <a:rPr lang="zh-TW" altLang="en-US" sz="2000" b="1" dirty="0">
                <a:solidFill>
                  <a:schemeClr val="bg1"/>
                </a:solidFill>
                <a:latin typeface="Tahoma" panose="020B0604030504040204" pitchFamily="34" charset="0"/>
                <a:ea typeface="新細明體" panose="02020500000000000000" pitchFamily="18" charset="-120"/>
              </a:rPr>
              <a:t>。封包的切割與封包的偵測</a:t>
            </a:r>
            <a:endParaRPr lang="zh-TW" altLang="en-US" sz="3200" b="1" dirty="0">
              <a:solidFill>
                <a:schemeClr val="bg1"/>
              </a:solidFill>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BD28A263-4A13-2697-31E0-88D946C1B208}"/>
              </a:ext>
            </a:extLst>
          </p:cNvPr>
          <p:cNvSpPr txBox="1"/>
          <p:nvPr/>
        </p:nvSpPr>
        <p:spPr>
          <a:xfrm>
            <a:off x="784714" y="632695"/>
            <a:ext cx="11070454" cy="338554"/>
          </a:xfrm>
          <a:prstGeom prst="rect">
            <a:avLst/>
          </a:prstGeom>
          <a:noFill/>
        </p:spPr>
        <p:txBody>
          <a:bodyPr wrap="square">
            <a:spAutoFit/>
          </a:bodyPr>
          <a:lstStyle/>
          <a:p>
            <a:pPr>
              <a:defRPr/>
            </a:pPr>
            <a:r>
              <a:rPr lang="en-US" altLang="zh-TW" sz="1600" dirty="0">
                <a:solidFill>
                  <a:srgbClr val="003399"/>
                </a:solidFill>
                <a:highlight>
                  <a:srgbClr val="FFFF00"/>
                </a:highlight>
              </a:rPr>
              <a:t>(2) Tracert  64.233.189.104   </a:t>
            </a:r>
            <a:r>
              <a:rPr lang="zh-TW" altLang="zh-TW" sz="1600" dirty="0">
                <a:solidFill>
                  <a:srgbClr val="003399"/>
                </a:solidFill>
              </a:rPr>
              <a:t>可以看到</a:t>
            </a:r>
            <a:r>
              <a:rPr lang="zh-TW" altLang="zh-TW" sz="1600" dirty="0">
                <a:solidFill>
                  <a:srgbClr val="003399"/>
                </a:solidFill>
                <a:highlight>
                  <a:srgbClr val="FFFF00"/>
                </a:highlight>
              </a:rPr>
              <a:t>封包</a:t>
            </a:r>
            <a:r>
              <a:rPr lang="zh-TW" altLang="zh-TW" sz="1600" dirty="0">
                <a:solidFill>
                  <a:srgbClr val="003399"/>
                </a:solidFill>
              </a:rPr>
              <a:t>在</a:t>
            </a:r>
            <a:r>
              <a:rPr lang="zh-TW" altLang="zh-TW" sz="1600" dirty="0">
                <a:solidFill>
                  <a:srgbClr val="003399"/>
                </a:solidFill>
                <a:highlight>
                  <a:srgbClr val="FFFF00"/>
                </a:highlight>
              </a:rPr>
              <a:t>網路節點</a:t>
            </a:r>
            <a:r>
              <a:rPr lang="zh-TW" altLang="zh-TW" sz="1600" dirty="0">
                <a:solidFill>
                  <a:srgbClr val="003399"/>
                </a:solidFill>
              </a:rPr>
              <a:t>網網相連 </a:t>
            </a:r>
            <a:r>
              <a:rPr lang="en-US" altLang="zh-TW" sz="1600" dirty="0">
                <a:solidFill>
                  <a:srgbClr val="003399"/>
                </a:solidFill>
              </a:rPr>
              <a:t>&amp; </a:t>
            </a:r>
            <a:r>
              <a:rPr lang="zh-TW" altLang="zh-TW" sz="1600" dirty="0">
                <a:solidFill>
                  <a:srgbClr val="003399"/>
                </a:solidFill>
              </a:rPr>
              <a:t>時間</a:t>
            </a:r>
            <a:endParaRPr lang="zh-TW" altLang="en-US" sz="1600" dirty="0">
              <a:solidFill>
                <a:srgbClr val="003399"/>
              </a:solidFill>
            </a:endParaRPr>
          </a:p>
        </p:txBody>
      </p:sp>
      <p:pic>
        <p:nvPicPr>
          <p:cNvPr id="9" name="圖片 8">
            <a:extLst>
              <a:ext uri="{FF2B5EF4-FFF2-40B4-BE49-F238E27FC236}">
                <a16:creationId xmlns:a16="http://schemas.microsoft.com/office/drawing/2014/main" id="{19AC2560-1EF4-439F-8821-E37C34C5B2B7}"/>
              </a:ext>
            </a:extLst>
          </p:cNvPr>
          <p:cNvPicPr>
            <a:picLocks noChangeAspect="1"/>
          </p:cNvPicPr>
          <p:nvPr/>
        </p:nvPicPr>
        <p:blipFill>
          <a:blip r:embed="rId3"/>
          <a:srcRect r="58259" b="47748"/>
          <a:stretch/>
        </p:blipFill>
        <p:spPr>
          <a:xfrm>
            <a:off x="342507" y="1161822"/>
            <a:ext cx="5660408" cy="4155448"/>
          </a:xfrm>
          <a:prstGeom prst="rect">
            <a:avLst/>
          </a:prstGeom>
        </p:spPr>
      </p:pic>
      <p:pic>
        <p:nvPicPr>
          <p:cNvPr id="10" name="圖片 9">
            <a:extLst>
              <a:ext uri="{FF2B5EF4-FFF2-40B4-BE49-F238E27FC236}">
                <a16:creationId xmlns:a16="http://schemas.microsoft.com/office/drawing/2014/main" id="{C6A7AEF1-D54C-57A2-AFA8-ADD3709DB77E}"/>
              </a:ext>
            </a:extLst>
          </p:cNvPr>
          <p:cNvPicPr>
            <a:picLocks noChangeAspect="1"/>
          </p:cNvPicPr>
          <p:nvPr/>
        </p:nvPicPr>
        <p:blipFill>
          <a:blip r:embed="rId4"/>
          <a:srcRect t="63127" r="75177" b="19174"/>
          <a:stretch/>
        </p:blipFill>
        <p:spPr>
          <a:xfrm>
            <a:off x="6319941" y="4886045"/>
            <a:ext cx="4266361" cy="1711106"/>
          </a:xfrm>
          <a:prstGeom prst="rect">
            <a:avLst/>
          </a:prstGeom>
        </p:spPr>
      </p:pic>
      <p:sp>
        <p:nvSpPr>
          <p:cNvPr id="11" name="文字方塊 10">
            <a:extLst>
              <a:ext uri="{FF2B5EF4-FFF2-40B4-BE49-F238E27FC236}">
                <a16:creationId xmlns:a16="http://schemas.microsoft.com/office/drawing/2014/main" id="{42AA7A10-F6AC-13BF-3C81-8D371349BA64}"/>
              </a:ext>
            </a:extLst>
          </p:cNvPr>
          <p:cNvSpPr txBox="1"/>
          <p:nvPr/>
        </p:nvSpPr>
        <p:spPr>
          <a:xfrm>
            <a:off x="6189087" y="1013912"/>
            <a:ext cx="5753493" cy="3785652"/>
          </a:xfrm>
          <a:prstGeom prst="rect">
            <a:avLst/>
          </a:prstGeom>
          <a:noFill/>
        </p:spPr>
        <p:txBody>
          <a:bodyPr wrap="square" rtlCol="0">
            <a:spAutoFit/>
          </a:bodyPr>
          <a:lstStyle/>
          <a:p>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有時會</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在中途卡住</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，這可能是由於以下幾個原因：</a:t>
            </a:r>
            <a:endPar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路由器或防火牆設置</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：某些路由器或防火牆可能會阻止</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ICMP </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回應，這會導致</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kern="100" dirty="0" err="1">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tracert</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無法獲取中間節點的信息。</a:t>
            </a:r>
          </a:p>
          <a:p>
            <a:pPr marL="342900" lvl="0" indent="-342900">
              <a:buFont typeface="+mj-lt"/>
              <a:buAutoNum type="arabicPeriod"/>
              <a:tabLst>
                <a:tab pos="457200" algn="l"/>
              </a:tabLst>
            </a:pP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網絡擁塞</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：網絡擁塞或高流量可能會導致某些節點無法及時回應。</a:t>
            </a:r>
          </a:p>
          <a:p>
            <a:pPr marL="342900" lvl="0" indent="-342900">
              <a:buFont typeface="+mj-lt"/>
              <a:buAutoNum type="arabicPeriod"/>
              <a:tabLst>
                <a:tab pos="457200" algn="l"/>
              </a:tabLst>
            </a:pPr>
            <a:r>
              <a:rPr lang="en-US"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ISP </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限制</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：某些互聯網服務提供商（</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ISP</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）可能會限制或過濾</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ICMP </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流量，</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這會影響</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kern="100" dirty="0" err="1">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tracert</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的結果。</a:t>
            </a:r>
            <a:endPar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lvl="0">
              <a:tabLst>
                <a:tab pos="457200" algn="l"/>
              </a:tabLst>
            </a:pPr>
            <a:endPar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tabLst>
                <a:tab pos="457200" algn="l"/>
              </a:tabLst>
            </a:pP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目標伺服器設置</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：目標伺服器或其所在的網絡可能設置了限制，防止回應</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kern="100" dirty="0" err="1">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tracert</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請求</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p>
          <a:p>
            <a:endPar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這些因素都可能導致</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kern="100" dirty="0" err="1">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tracert</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在中途卡住。如果你需要更詳細的診斷，可以考慮使用其他網絡診斷工具，如</a:t>
            </a:r>
            <a:r>
              <a:rPr lang="en-US"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ping </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或</a:t>
            </a:r>
            <a:r>
              <a:rPr lang="en-US"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en-US" altLang="zh-TW" sz="1600" kern="100" dirty="0" err="1">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mtr</a:t>
            </a:r>
            <a:r>
              <a:rPr lang="zh-TW" altLang="zh-TW" sz="1600"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來進一步分析網絡問題。</a:t>
            </a:r>
            <a:endParaRPr lang="zh-TW" altLang="en-US" dirty="0">
              <a:solidFill>
                <a:srgbClr val="003399"/>
              </a:solidFill>
            </a:endParaRPr>
          </a:p>
        </p:txBody>
      </p:sp>
      <p:sp>
        <p:nvSpPr>
          <p:cNvPr id="3" name="文字方塊 2">
            <a:extLst>
              <a:ext uri="{FF2B5EF4-FFF2-40B4-BE49-F238E27FC236}">
                <a16:creationId xmlns:a16="http://schemas.microsoft.com/office/drawing/2014/main" id="{AC7A3E85-C2A5-A896-7B71-3497D910D20B}"/>
              </a:ext>
            </a:extLst>
          </p:cNvPr>
          <p:cNvSpPr txBox="1"/>
          <p:nvPr/>
        </p:nvSpPr>
        <p:spPr>
          <a:xfrm>
            <a:off x="197964" y="5516312"/>
            <a:ext cx="5674097" cy="1169551"/>
          </a:xfrm>
          <a:prstGeom prst="rect">
            <a:avLst/>
          </a:prstGeom>
          <a:noFill/>
        </p:spPr>
        <p:txBody>
          <a:bodyPr wrap="square" rtlCol="0">
            <a:spAutoFit/>
          </a:bodyPr>
          <a:lstStyle/>
          <a:p>
            <a:r>
              <a:rPr lang="en-US" altLang="zh-TW" sz="1400" kern="100" dirty="0">
                <a:latin typeface="Calibri" panose="020F0502020204030204" pitchFamily="34" charset="0"/>
                <a:ea typeface="新細明體" panose="02020500000000000000" pitchFamily="18" charset="-120"/>
                <a:cs typeface="Times New Roman" panose="02020603050405020304" pitchFamily="18" charset="0"/>
              </a:rPr>
              <a:t> </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TTL </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最常見的</a:t>
            </a:r>
            <a:r>
              <a:rPr lang="zh-TW"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初始值是</a:t>
            </a:r>
            <a:r>
              <a:rPr lang="en-US"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64</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（通常是</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Linux </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或網路設備），而最終的</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TTL </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是</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52</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，這表示封包經過了 </a:t>
            </a:r>
            <a:r>
              <a:rPr lang="en-US"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64 - 52 = 12 </a:t>
            </a:r>
            <a:r>
              <a:rPr lang="zh-TW"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個路由器</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a:t>
            </a:r>
            <a:endPar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總結來說，</a:t>
            </a:r>
            <a:r>
              <a:rPr lang="en-US" altLang="zh-TW" sz="1400" kern="100" dirty="0" err="1">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Tracert</a:t>
            </a:r>
            <a:r>
              <a:rPr lang="en-US"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a:t>
            </a:r>
            <a:r>
              <a:rPr lang="zh-TW"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和 </a:t>
            </a:r>
            <a:r>
              <a:rPr lang="en-US"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Ping </a:t>
            </a:r>
            <a:r>
              <a:rPr lang="zh-TW"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的跳數應該是相同的</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，但</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en-US" altLang="zh-TW" sz="1400" kern="100" dirty="0" err="1">
                <a:solidFill>
                  <a:srgbClr val="003399"/>
                </a:solidFill>
                <a:latin typeface="Calibri" panose="020F0502020204030204" pitchFamily="34" charset="0"/>
                <a:ea typeface="新細明體" panose="02020500000000000000" pitchFamily="18" charset="-120"/>
                <a:cs typeface="Times New Roman" panose="02020603050405020304" pitchFamily="18" charset="0"/>
              </a:rPr>
              <a:t>Tracert</a:t>
            </a:r>
            <a:r>
              <a:rPr lang="en-US"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會顯示</a:t>
            </a:r>
            <a:r>
              <a:rPr lang="zh-TW"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具體路由器的細節，而</a:t>
            </a:r>
            <a:r>
              <a:rPr lang="en-US"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Ping </a:t>
            </a:r>
            <a:r>
              <a:rPr lang="zh-TW"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只顯示封包最終到達目的地的</a:t>
            </a:r>
            <a:r>
              <a:rPr lang="en-US"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 TTL</a:t>
            </a:r>
            <a:r>
              <a:rPr lang="zh-TW" altLang="zh-TW" sz="1400" kern="100" dirty="0">
                <a:solidFill>
                  <a:srgbClr val="003399"/>
                </a:solidFill>
                <a:highlight>
                  <a:srgbClr val="FFFF00"/>
                </a:highlight>
                <a:latin typeface="Calibri" panose="020F0502020204030204" pitchFamily="34" charset="0"/>
                <a:ea typeface="新細明體" panose="02020500000000000000" pitchFamily="18" charset="-120"/>
                <a:cs typeface="Times New Roman" panose="02020603050405020304" pitchFamily="18" charset="0"/>
              </a:rPr>
              <a:t>（跳數）</a:t>
            </a:r>
            <a:r>
              <a:rPr lang="zh-TW" altLang="zh-TW" sz="14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a:t>
            </a:r>
            <a:endParaRPr lang="zh-TW" altLang="en-US" sz="1600" dirty="0">
              <a:solidFill>
                <a:srgbClr val="003399"/>
              </a:solidFill>
              <a:highlight>
                <a:srgbClr val="FFFF00"/>
              </a:highlight>
            </a:endParaRPr>
          </a:p>
        </p:txBody>
      </p:sp>
    </p:spTree>
    <p:extLst>
      <p:ext uri="{BB962C8B-B14F-4D97-AF65-F5344CB8AC3E}">
        <p14:creationId xmlns:p14="http://schemas.microsoft.com/office/powerpoint/2010/main" val="23222292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481B1343-CB43-4D62-87CC-4B937573FFBD}"/>
              </a:ext>
            </a:extLst>
          </p:cNvPr>
          <p:cNvSpPr>
            <a:spLocks noGrp="1" noChangeArrowheads="1"/>
          </p:cNvSpPr>
          <p:nvPr>
            <p:ph idx="1"/>
          </p:nvPr>
        </p:nvSpPr>
        <p:spPr>
          <a:xfrm>
            <a:off x="371089" y="647700"/>
            <a:ext cx="11449821" cy="5905500"/>
          </a:xfrm>
        </p:spPr>
        <p:txBody>
          <a:bodyPr>
            <a:normAutofit fontScale="85000" lnSpcReduction="20000"/>
          </a:bodyPr>
          <a:lstStyle/>
          <a:p>
            <a:pPr eaLnBrk="1" hangingPunct="1">
              <a:buClr>
                <a:srgbClr val="EF6527"/>
              </a:buClr>
              <a:defRPr/>
            </a:pPr>
            <a:r>
              <a:rPr lang="en-US" altLang="zh-TW" dirty="0">
                <a:solidFill>
                  <a:srgbClr val="0070C0"/>
                </a:solidFill>
                <a:ea typeface="新細明體" panose="02020500000000000000" pitchFamily="18" charset="-120"/>
              </a:rPr>
              <a:t>Four TCP/IP layers</a:t>
            </a:r>
          </a:p>
          <a:p>
            <a:pPr lvl="1" eaLnBrk="1" hangingPunct="1">
              <a:defRPr/>
            </a:pPr>
            <a:r>
              <a:rPr lang="en-US" altLang="zh-TW" sz="2000" dirty="0">
                <a:solidFill>
                  <a:srgbClr val="0070C0"/>
                </a:solidFill>
                <a:ea typeface="新細明體" panose="02020500000000000000" pitchFamily="18" charset="-120"/>
              </a:rPr>
              <a:t>Network interface layer</a:t>
            </a:r>
            <a:r>
              <a:rPr lang="zh-TW" altLang="en-US" sz="2000" dirty="0">
                <a:solidFill>
                  <a:srgbClr val="0070C0"/>
                </a:solidFill>
                <a:ea typeface="新細明體" panose="02020500000000000000" pitchFamily="18" charset="-120"/>
              </a:rPr>
              <a:t> </a:t>
            </a:r>
            <a:r>
              <a:rPr lang="zh-TW" altLang="en-US" sz="2000" b="1" dirty="0">
                <a:solidFill>
                  <a:srgbClr val="0070C0"/>
                </a:solidFill>
                <a:latin typeface="Arial Unicode MS" pitchFamily="34" charset="-120"/>
                <a:ea typeface="華康儷中黑" pitchFamily="1" charset="-120"/>
              </a:rPr>
              <a:t>網路介面層</a:t>
            </a:r>
            <a:endParaRPr lang="en-US" altLang="zh-TW" sz="2000" dirty="0">
              <a:solidFill>
                <a:srgbClr val="0070C0"/>
              </a:solidFill>
              <a:ea typeface="新細明體" panose="02020500000000000000" pitchFamily="18" charset="-120"/>
            </a:endParaRPr>
          </a:p>
          <a:p>
            <a:pPr lvl="1" eaLnBrk="1" hangingPunct="1">
              <a:defRPr/>
            </a:pPr>
            <a:r>
              <a:rPr lang="en-US" altLang="zh-TW" sz="2000" dirty="0">
                <a:solidFill>
                  <a:srgbClr val="0070C0"/>
                </a:solidFill>
                <a:ea typeface="新細明體" panose="02020500000000000000" pitchFamily="18" charset="-120"/>
              </a:rPr>
              <a:t>Internet layer    </a:t>
            </a:r>
            <a:r>
              <a:rPr lang="zh-TW" altLang="en-US" sz="2000" b="1" dirty="0">
                <a:solidFill>
                  <a:srgbClr val="0070C0"/>
                </a:solidFill>
                <a:latin typeface="Arial Unicode MS" pitchFamily="34" charset="-120"/>
                <a:ea typeface="華康儷中黑" pitchFamily="1" charset="-120"/>
              </a:rPr>
              <a:t>網路層</a:t>
            </a:r>
            <a:endParaRPr lang="en-US" altLang="zh-TW" sz="2000" dirty="0">
              <a:solidFill>
                <a:srgbClr val="0070C0"/>
              </a:solidFill>
              <a:ea typeface="新細明體" panose="02020500000000000000" pitchFamily="18" charset="-120"/>
            </a:endParaRPr>
          </a:p>
          <a:p>
            <a:pPr lvl="1" eaLnBrk="1" hangingPunct="1">
              <a:defRPr/>
            </a:pPr>
            <a:r>
              <a:rPr lang="en-US" altLang="zh-TW" sz="2000" dirty="0">
                <a:solidFill>
                  <a:srgbClr val="0070C0"/>
                </a:solidFill>
                <a:ea typeface="新細明體" panose="02020500000000000000" pitchFamily="18" charset="-120"/>
              </a:rPr>
              <a:t>Transport layer</a:t>
            </a:r>
            <a:r>
              <a:rPr lang="zh-TW" altLang="en-US" sz="2000" dirty="0">
                <a:solidFill>
                  <a:srgbClr val="0070C0"/>
                </a:solidFill>
                <a:ea typeface="新細明體" panose="02020500000000000000" pitchFamily="18" charset="-120"/>
              </a:rPr>
              <a:t> </a:t>
            </a:r>
            <a:r>
              <a:rPr lang="zh-TW" altLang="en-US" sz="2000" b="1" dirty="0">
                <a:solidFill>
                  <a:srgbClr val="0070C0"/>
                </a:solidFill>
                <a:latin typeface="Arial Unicode MS" pitchFamily="34" charset="-120"/>
                <a:ea typeface="華康儷中黑" pitchFamily="1" charset="-120"/>
              </a:rPr>
              <a:t>傳輸層</a:t>
            </a:r>
            <a:endParaRPr lang="en-US" altLang="zh-TW" sz="2000" dirty="0">
              <a:solidFill>
                <a:srgbClr val="0070C0"/>
              </a:solidFill>
              <a:ea typeface="新細明體" panose="02020500000000000000" pitchFamily="18" charset="-120"/>
            </a:endParaRPr>
          </a:p>
          <a:p>
            <a:pPr lvl="1" eaLnBrk="1" hangingPunct="1">
              <a:defRPr/>
            </a:pPr>
            <a:r>
              <a:rPr lang="en-US" altLang="zh-TW" sz="2000" dirty="0">
                <a:solidFill>
                  <a:srgbClr val="0070C0"/>
                </a:solidFill>
                <a:ea typeface="新細明體" panose="02020500000000000000" pitchFamily="18" charset="-120"/>
              </a:rPr>
              <a:t>Application layer</a:t>
            </a:r>
            <a:r>
              <a:rPr lang="zh-TW" altLang="en-US" sz="2000" dirty="0">
                <a:solidFill>
                  <a:srgbClr val="0070C0"/>
                </a:solidFill>
                <a:ea typeface="新細明體" panose="02020500000000000000" pitchFamily="18" charset="-120"/>
              </a:rPr>
              <a:t> </a:t>
            </a:r>
            <a:r>
              <a:rPr lang="zh-TW" altLang="en-US" sz="2000" b="1" dirty="0">
                <a:solidFill>
                  <a:srgbClr val="0070C0"/>
                </a:solidFill>
                <a:latin typeface="Arial Unicode MS" pitchFamily="34" charset="-120"/>
                <a:ea typeface="華康儷中黑" pitchFamily="1" charset="-120"/>
              </a:rPr>
              <a:t>應用層</a:t>
            </a:r>
            <a:endParaRPr lang="en-US" altLang="zh-TW" sz="2000" b="1" dirty="0">
              <a:solidFill>
                <a:srgbClr val="0070C0"/>
              </a:solidFill>
              <a:latin typeface="Arial Unicode MS" pitchFamily="34" charset="-120"/>
              <a:ea typeface="華康儷中黑" pitchFamily="1" charset="-120"/>
            </a:endParaRPr>
          </a:p>
          <a:p>
            <a:pPr lvl="1" eaLnBrk="1" hangingPunct="1">
              <a:defRPr/>
            </a:pPr>
            <a:endParaRPr lang="en-US" altLang="zh-TW" sz="2000" dirty="0">
              <a:solidFill>
                <a:srgbClr val="0C0C0C"/>
              </a:solidFill>
              <a:ea typeface="新細明體" panose="02020500000000000000" pitchFamily="18" charset="-120"/>
            </a:endParaRPr>
          </a:p>
          <a:p>
            <a:pPr>
              <a:buClr>
                <a:srgbClr val="EF6527"/>
              </a:buClr>
              <a:defRPr/>
            </a:pPr>
            <a:r>
              <a:rPr lang="zh-TW" altLang="en-US" sz="1900" dirty="0">
                <a:solidFill>
                  <a:srgbClr val="0070C0"/>
                </a:solidFill>
                <a:highlight>
                  <a:srgbClr val="FFFF00"/>
                </a:highlight>
                <a:ea typeface="新細明體" panose="02020500000000000000" pitchFamily="18" charset="-120"/>
              </a:rPr>
              <a:t>模組化設計</a:t>
            </a:r>
            <a:r>
              <a:rPr lang="zh-TW" altLang="en-US" sz="2000" dirty="0">
                <a:solidFill>
                  <a:srgbClr val="0070C0"/>
                </a:solidFill>
                <a:highlight>
                  <a:srgbClr val="FFFF00"/>
                </a:highlight>
                <a:ea typeface="新細明體" panose="02020500000000000000" pitchFamily="18" charset="-120"/>
              </a:rPr>
              <a:t>（</a:t>
            </a:r>
            <a:r>
              <a:rPr lang="en-US" altLang="zh-TW" sz="1600" b="1" dirty="0">
                <a:solidFill>
                  <a:srgbClr val="0070C0"/>
                </a:solidFill>
                <a:highlight>
                  <a:srgbClr val="FFFF00"/>
                </a:highlight>
                <a:ea typeface="華康儷中黑" pitchFamily="1" charset="-120"/>
              </a:rPr>
              <a:t>Modularity</a:t>
            </a:r>
            <a:r>
              <a:rPr lang="zh-TW" altLang="en-US" sz="1600" b="1" dirty="0">
                <a:solidFill>
                  <a:srgbClr val="0070C0"/>
                </a:solidFill>
                <a:highlight>
                  <a:srgbClr val="FFFF00"/>
                </a:highlight>
                <a:ea typeface="華康儷中黑" pitchFamily="1" charset="-120"/>
              </a:rPr>
              <a:t>）每一層負責特定任務</a:t>
            </a:r>
            <a:r>
              <a:rPr lang="zh-TW" altLang="en-US" sz="1600" b="1" dirty="0">
                <a:solidFill>
                  <a:srgbClr val="0070C0"/>
                </a:solidFill>
                <a:ea typeface="華康儷中黑" pitchFamily="1" charset="-120"/>
              </a:rPr>
              <a:t>，彼此之間</a:t>
            </a:r>
            <a:r>
              <a:rPr lang="zh-TW" altLang="en-US" sz="1600" b="1" dirty="0">
                <a:solidFill>
                  <a:srgbClr val="0070C0"/>
                </a:solidFill>
                <a:highlight>
                  <a:srgbClr val="FFFF00"/>
                </a:highlight>
                <a:ea typeface="華康儷中黑" pitchFamily="1" charset="-120"/>
              </a:rPr>
              <a:t>透過標準介面溝通</a:t>
            </a:r>
            <a:r>
              <a:rPr lang="zh-TW" altLang="en-US" sz="1600" b="1" dirty="0">
                <a:solidFill>
                  <a:srgbClr val="0070C0"/>
                </a:solidFill>
                <a:ea typeface="華康儷中黑" pitchFamily="1" charset="-120"/>
              </a:rPr>
              <a:t>。更容易</a:t>
            </a:r>
            <a:endParaRPr lang="en-US" altLang="zh-TW" sz="1600" b="1" dirty="0">
              <a:solidFill>
                <a:srgbClr val="0070C0"/>
              </a:solidFill>
              <a:ea typeface="華康儷中黑" pitchFamily="1" charset="-120"/>
            </a:endParaRPr>
          </a:p>
          <a:p>
            <a:pPr marL="0" indent="0">
              <a:buClr>
                <a:srgbClr val="EF6527"/>
              </a:buClr>
              <a:buNone/>
              <a:defRPr/>
            </a:pPr>
            <a:r>
              <a:rPr lang="zh-TW" altLang="en-US" sz="1600" b="1" dirty="0">
                <a:solidFill>
                  <a:srgbClr val="0070C0"/>
                </a:solidFill>
                <a:ea typeface="華康儷中黑" pitchFamily="1" charset="-120"/>
              </a:rPr>
              <a:t>設計、測試與維護網路系統。更換或升級某一層，不會影響到其他層。如把 </a:t>
            </a:r>
            <a:r>
              <a:rPr lang="en-US" altLang="zh-TW" sz="1600" b="1" dirty="0">
                <a:solidFill>
                  <a:srgbClr val="0070C0"/>
                </a:solidFill>
                <a:highlight>
                  <a:srgbClr val="FFFF00"/>
                </a:highlight>
                <a:ea typeface="華康儷中黑" pitchFamily="1" charset="-120"/>
              </a:rPr>
              <a:t>Ethernet </a:t>
            </a:r>
            <a:r>
              <a:rPr lang="zh-TW" altLang="en-US" sz="1600" b="1" dirty="0">
                <a:solidFill>
                  <a:srgbClr val="0070C0"/>
                </a:solidFill>
                <a:highlight>
                  <a:srgbClr val="FFFF00"/>
                </a:highlight>
                <a:ea typeface="華康儷中黑" pitchFamily="1" charset="-120"/>
              </a:rPr>
              <a:t>換成 </a:t>
            </a:r>
            <a:r>
              <a:rPr lang="en-US" altLang="zh-TW" sz="1600" b="1" dirty="0">
                <a:solidFill>
                  <a:srgbClr val="0070C0"/>
                </a:solidFill>
                <a:highlight>
                  <a:srgbClr val="FFFF00"/>
                </a:highlight>
                <a:ea typeface="華康儷中黑" pitchFamily="1" charset="-120"/>
              </a:rPr>
              <a:t>Wi-Fi</a:t>
            </a:r>
            <a:r>
              <a:rPr lang="zh-TW" altLang="en-US" sz="1600" b="1" dirty="0">
                <a:solidFill>
                  <a:srgbClr val="0070C0"/>
                </a:solidFill>
                <a:ea typeface="華康儷中黑" pitchFamily="1" charset="-120"/>
              </a:rPr>
              <a:t>，</a:t>
            </a:r>
            <a:endParaRPr lang="en-US" altLang="zh-TW" sz="1600" b="1" dirty="0">
              <a:solidFill>
                <a:srgbClr val="0070C0"/>
              </a:solidFill>
              <a:ea typeface="華康儷中黑" pitchFamily="1" charset="-120"/>
            </a:endParaRPr>
          </a:p>
          <a:p>
            <a:pPr marL="0" indent="0">
              <a:buClr>
                <a:srgbClr val="EF6527"/>
              </a:buClr>
              <a:buNone/>
              <a:defRPr/>
            </a:pPr>
            <a:r>
              <a:rPr lang="zh-TW" altLang="en-US" sz="1600" b="1" dirty="0">
                <a:solidFill>
                  <a:srgbClr val="0070C0"/>
                </a:solidFill>
                <a:highlight>
                  <a:srgbClr val="FFFF00"/>
                </a:highlight>
                <a:ea typeface="華康儷中黑" pitchFamily="1" charset="-120"/>
              </a:rPr>
              <a:t>應用層</a:t>
            </a:r>
            <a:r>
              <a:rPr lang="zh-TW" altLang="en-US" sz="1600" b="1" dirty="0">
                <a:solidFill>
                  <a:srgbClr val="0070C0"/>
                </a:solidFill>
                <a:ea typeface="華康儷中黑" pitchFamily="1" charset="-120"/>
              </a:rPr>
              <a:t>不需改變。</a:t>
            </a:r>
            <a:r>
              <a:rPr lang="en-US" altLang="zh-TW" sz="1600" b="1" dirty="0">
                <a:solidFill>
                  <a:srgbClr val="0070C0"/>
                </a:solidFill>
                <a:highlight>
                  <a:srgbClr val="FFFF00"/>
                </a:highlight>
                <a:ea typeface="華康儷中黑" pitchFamily="1" charset="-120"/>
              </a:rPr>
              <a:t>Ethernet </a:t>
            </a:r>
            <a:r>
              <a:rPr lang="zh-TW" altLang="en-US" sz="1600" b="1" dirty="0">
                <a:solidFill>
                  <a:srgbClr val="0070C0"/>
                </a:solidFill>
                <a:highlight>
                  <a:srgbClr val="FFFF00"/>
                </a:highlight>
                <a:ea typeface="華康儷中黑" pitchFamily="1" charset="-120"/>
              </a:rPr>
              <a:t>換成 </a:t>
            </a:r>
            <a:r>
              <a:rPr lang="en-US" altLang="zh-TW" sz="1600" b="1" dirty="0">
                <a:solidFill>
                  <a:srgbClr val="0070C0"/>
                </a:solidFill>
                <a:highlight>
                  <a:srgbClr val="FFFF00"/>
                </a:highlight>
                <a:ea typeface="華康儷中黑" pitchFamily="1" charset="-120"/>
              </a:rPr>
              <a:t>Wi-Fi</a:t>
            </a:r>
            <a:r>
              <a:rPr lang="zh-TW" altLang="en-US" sz="1600" b="1" dirty="0">
                <a:solidFill>
                  <a:srgbClr val="0070C0"/>
                </a:solidFill>
                <a:highlight>
                  <a:srgbClr val="FFFF00"/>
                </a:highlight>
                <a:ea typeface="華康儷中黑" pitchFamily="1" charset="-120"/>
              </a:rPr>
              <a:t> </a:t>
            </a:r>
            <a:r>
              <a:rPr lang="zh-TW" altLang="en-US" sz="1600" dirty="0"/>
              <a:t>屬於 </a:t>
            </a:r>
            <a:r>
              <a:rPr lang="en-US" altLang="zh-TW" sz="1600" b="1" dirty="0"/>
              <a:t>TCP/IP </a:t>
            </a:r>
            <a:r>
              <a:rPr lang="zh-TW" altLang="en-US" sz="1600" b="1" dirty="0"/>
              <a:t>模型的「第 </a:t>
            </a:r>
            <a:r>
              <a:rPr lang="en-US" altLang="zh-TW" sz="1600" b="1" dirty="0">
                <a:highlight>
                  <a:srgbClr val="FFFF00"/>
                </a:highlight>
              </a:rPr>
              <a:t>1</a:t>
            </a:r>
            <a:r>
              <a:rPr lang="en-US" altLang="zh-TW" sz="1600" b="1" dirty="0"/>
              <a:t> </a:t>
            </a:r>
            <a:r>
              <a:rPr lang="zh-TW" altLang="en-US" sz="1600" b="1" dirty="0"/>
              <a:t>層」</a:t>
            </a:r>
            <a:r>
              <a:rPr lang="zh-TW" altLang="en-US" sz="1600" dirty="0"/>
              <a:t>，也就是</a:t>
            </a:r>
            <a:r>
              <a:rPr lang="zh-TW" altLang="en-US" sz="1600" b="1" dirty="0">
                <a:highlight>
                  <a:srgbClr val="FFFF00"/>
                </a:highlight>
              </a:rPr>
              <a:t>網路存取層</a:t>
            </a:r>
            <a:endParaRPr lang="en-US" altLang="zh-TW" sz="1600" b="1" dirty="0">
              <a:highlight>
                <a:srgbClr val="FFFF00"/>
              </a:highlight>
            </a:endParaRPr>
          </a:p>
          <a:p>
            <a:pPr marL="0" indent="0">
              <a:buClr>
                <a:srgbClr val="EF6527"/>
              </a:buClr>
              <a:buNone/>
              <a:defRPr/>
            </a:pPr>
            <a:r>
              <a:rPr lang="zh-TW" altLang="en-US" sz="1600" dirty="0"/>
              <a:t>（</a:t>
            </a:r>
            <a:r>
              <a:rPr lang="en-US" altLang="zh-TW" sz="1600" b="1" dirty="0"/>
              <a:t>Network Access Layer</a:t>
            </a:r>
            <a:r>
              <a:rPr lang="zh-TW" altLang="en-US" sz="1600" dirty="0"/>
              <a:t>） ：</a:t>
            </a:r>
            <a:endParaRPr lang="en-US" altLang="zh-TW" sz="1600" b="1" dirty="0">
              <a:solidFill>
                <a:srgbClr val="0070C0"/>
              </a:solidFill>
              <a:ea typeface="華康儷中黑" pitchFamily="1" charset="-120"/>
            </a:endParaRPr>
          </a:p>
          <a:p>
            <a:pPr>
              <a:buClr>
                <a:srgbClr val="EF6527"/>
              </a:buClr>
              <a:defRPr/>
            </a:pPr>
            <a:endParaRPr lang="en-US" altLang="zh-TW" sz="2000" dirty="0">
              <a:solidFill>
                <a:srgbClr val="0070C0"/>
              </a:solidFill>
              <a:ea typeface="新細明體" panose="02020500000000000000" pitchFamily="18" charset="-120"/>
            </a:endParaRPr>
          </a:p>
          <a:p>
            <a:pPr eaLnBrk="1" hangingPunct="1">
              <a:buClr>
                <a:srgbClr val="EF6527"/>
              </a:buClr>
              <a:defRPr/>
            </a:pPr>
            <a:r>
              <a:rPr lang="zh-TW" altLang="en-US" sz="1600" b="1" dirty="0">
                <a:solidFill>
                  <a:srgbClr val="0070C0"/>
                </a:solidFill>
                <a:ea typeface="華康儷中黑" pitchFamily="1" charset="-120"/>
              </a:rPr>
              <a:t>其他如</a:t>
            </a:r>
            <a:r>
              <a:rPr lang="en-US" altLang="zh-TW" sz="1600" b="1" dirty="0">
                <a:solidFill>
                  <a:srgbClr val="0070C0"/>
                </a:solidFill>
                <a:ea typeface="華康儷中黑" pitchFamily="1" charset="-120"/>
              </a:rPr>
              <a:t> :</a:t>
            </a:r>
            <a:r>
              <a:rPr lang="en-US" altLang="zh-TW" sz="1600" b="1" dirty="0">
                <a:solidFill>
                  <a:srgbClr val="0070C0"/>
                </a:solidFill>
                <a:highlight>
                  <a:srgbClr val="FFFF00"/>
                </a:highlight>
                <a:ea typeface="華康儷中黑" pitchFamily="1" charset="-120"/>
              </a:rPr>
              <a:t>1980 </a:t>
            </a:r>
            <a:r>
              <a:rPr lang="zh-TW" altLang="en-US" sz="1600" b="1" dirty="0">
                <a:solidFill>
                  <a:srgbClr val="0070C0"/>
                </a:solidFill>
                <a:highlight>
                  <a:srgbClr val="FFFF00"/>
                </a:highlight>
                <a:ea typeface="華康儷中黑" pitchFamily="1" charset="-120"/>
              </a:rPr>
              <a:t>年 代</a:t>
            </a:r>
            <a:r>
              <a:rPr lang="en-US" altLang="zh-TW" sz="1600" b="1" dirty="0">
                <a:solidFill>
                  <a:srgbClr val="0070C0"/>
                </a:solidFill>
                <a:highlight>
                  <a:srgbClr val="FFFF00"/>
                </a:highlight>
                <a:ea typeface="華康儷中黑" pitchFamily="1" charset="-120"/>
              </a:rPr>
              <a:t>Netware </a:t>
            </a:r>
            <a:r>
              <a:rPr lang="zh-TW" altLang="en-US" sz="1600" b="1" dirty="0">
                <a:solidFill>
                  <a:srgbClr val="0070C0"/>
                </a:solidFill>
                <a:highlight>
                  <a:srgbClr val="FFFF00"/>
                </a:highlight>
                <a:ea typeface="華康儷中黑" pitchFamily="1" charset="-120"/>
              </a:rPr>
              <a:t>有名的專屬傳輸協定</a:t>
            </a:r>
            <a:r>
              <a:rPr lang="en-US" altLang="zh-TW" sz="1600" b="1" dirty="0">
                <a:solidFill>
                  <a:srgbClr val="0070C0"/>
                </a:solidFill>
                <a:ea typeface="華康儷中黑" pitchFamily="1" charset="-120"/>
              </a:rPr>
              <a:t>IPX ( Internet Packet Exchange)</a:t>
            </a:r>
            <a:r>
              <a:rPr lang="zh-TW" altLang="en-US" sz="1600" b="1" dirty="0">
                <a:solidFill>
                  <a:srgbClr val="0070C0"/>
                </a:solidFill>
                <a:ea typeface="華康儷中黑" pitchFamily="1" charset="-120"/>
              </a:rPr>
              <a:t> </a:t>
            </a:r>
            <a:r>
              <a:rPr lang="zh-TW" altLang="zh-TW" sz="1600" b="1" dirty="0">
                <a:solidFill>
                  <a:srgbClr val="0070C0"/>
                </a:solidFill>
                <a:ea typeface="新細明體" pitchFamily="18" charset="-120"/>
              </a:rPr>
              <a:t>，</a:t>
            </a:r>
            <a:r>
              <a:rPr lang="zh-TW" altLang="en-US" sz="1600" b="1" dirty="0">
                <a:solidFill>
                  <a:srgbClr val="0070C0"/>
                </a:solidFill>
                <a:ea typeface="華康儷中黑" pitchFamily="1" charset="-120"/>
              </a:rPr>
              <a:t>在沒有 </a:t>
            </a:r>
            <a:endParaRPr lang="en-US" altLang="zh-TW" sz="1600" b="1" dirty="0">
              <a:solidFill>
                <a:srgbClr val="0070C0"/>
              </a:solidFill>
              <a:ea typeface="華康儷中黑" pitchFamily="1" charset="-120"/>
            </a:endParaRPr>
          </a:p>
          <a:p>
            <a:pPr marL="0" indent="0" eaLnBrk="1" hangingPunct="1">
              <a:buClr>
                <a:srgbClr val="EF6527"/>
              </a:buClr>
              <a:buNone/>
              <a:defRPr/>
            </a:pPr>
            <a:r>
              <a:rPr lang="zh-TW" altLang="en-US" sz="1600" b="1" dirty="0">
                <a:solidFill>
                  <a:srgbClr val="0070C0"/>
                </a:solidFill>
                <a:ea typeface="華康儷中黑" pitchFamily="1" charset="-120"/>
              </a:rPr>
              <a:t>  </a:t>
            </a:r>
            <a:r>
              <a:rPr lang="en-US" altLang="zh-TW" sz="1600" b="1" dirty="0">
                <a:solidFill>
                  <a:srgbClr val="0070C0"/>
                </a:solidFill>
                <a:ea typeface="華康儷中黑" pitchFamily="1" charset="-120"/>
              </a:rPr>
              <a:t>IP</a:t>
            </a:r>
            <a:r>
              <a:rPr lang="zh-TW" altLang="en-US" sz="1600" b="1" dirty="0">
                <a:solidFill>
                  <a:srgbClr val="0070C0"/>
                </a:solidFill>
                <a:ea typeface="華康儷中黑" pitchFamily="1" charset="-120"/>
              </a:rPr>
              <a:t> </a:t>
            </a:r>
            <a:r>
              <a:rPr lang="en-US" altLang="zh-TW" sz="1600" b="1" dirty="0">
                <a:solidFill>
                  <a:srgbClr val="0070C0"/>
                </a:solidFill>
                <a:ea typeface="華康儷中黑" pitchFamily="1" charset="-120"/>
              </a:rPr>
              <a:t>Address  </a:t>
            </a:r>
            <a:r>
              <a:rPr lang="zh-TW" altLang="en-US" sz="1600" b="1" dirty="0">
                <a:solidFill>
                  <a:srgbClr val="0070C0"/>
                </a:solidFill>
                <a:ea typeface="華康儷中黑" pitchFamily="1" charset="-120"/>
              </a:rPr>
              <a:t>的情況下</a:t>
            </a:r>
            <a:r>
              <a:rPr lang="zh-TW" altLang="zh-TW" sz="1600" b="1" dirty="0">
                <a:solidFill>
                  <a:srgbClr val="0070C0"/>
                </a:solidFill>
                <a:ea typeface="新細明體" pitchFamily="18" charset="-120"/>
              </a:rPr>
              <a:t>，</a:t>
            </a:r>
            <a:r>
              <a:rPr lang="en-US" altLang="zh-TW" sz="1600" b="1" dirty="0">
                <a:solidFill>
                  <a:srgbClr val="0070C0"/>
                </a:solidFill>
                <a:ea typeface="華康儷中黑" pitchFamily="1" charset="-120"/>
              </a:rPr>
              <a:t> </a:t>
            </a:r>
            <a:r>
              <a:rPr lang="zh-TW" altLang="en-US" sz="1600" b="1" dirty="0">
                <a:solidFill>
                  <a:srgbClr val="0070C0"/>
                </a:solidFill>
                <a:ea typeface="華康儷中黑" pitchFamily="1" charset="-120"/>
              </a:rPr>
              <a:t>可以透過 </a:t>
            </a:r>
            <a:r>
              <a:rPr lang="en-US" altLang="zh-TW" sz="1600" b="1" dirty="0">
                <a:solidFill>
                  <a:srgbClr val="0070C0"/>
                </a:solidFill>
                <a:ea typeface="華康儷中黑" pitchFamily="1" charset="-120"/>
              </a:rPr>
              <a:t>IPX</a:t>
            </a:r>
            <a:r>
              <a:rPr lang="zh-TW" altLang="en-US" sz="1600" b="1" dirty="0">
                <a:solidFill>
                  <a:srgbClr val="0070C0"/>
                </a:solidFill>
                <a:ea typeface="華康儷中黑" pitchFamily="1" charset="-120"/>
              </a:rPr>
              <a:t>讓電腦之間互相連接</a:t>
            </a:r>
            <a:r>
              <a:rPr lang="zh-TW" altLang="zh-TW" sz="1600" b="1" dirty="0">
                <a:solidFill>
                  <a:srgbClr val="0070C0"/>
                </a:solidFill>
                <a:ea typeface="新細明體" pitchFamily="18" charset="-120"/>
              </a:rPr>
              <a:t>，</a:t>
            </a:r>
            <a:r>
              <a:rPr lang="zh-TW" altLang="en-US" sz="1600" b="1" dirty="0">
                <a:solidFill>
                  <a:srgbClr val="0070C0"/>
                </a:solidFill>
                <a:ea typeface="華康儷中黑" pitchFamily="1" charset="-120"/>
              </a:rPr>
              <a:t>是</a:t>
            </a:r>
            <a:r>
              <a:rPr lang="en-US" altLang="zh-TW" sz="1600" b="1" dirty="0">
                <a:solidFill>
                  <a:srgbClr val="0070C0"/>
                </a:solidFill>
                <a:ea typeface="華康儷中黑" pitchFamily="1" charset="-120"/>
              </a:rPr>
              <a:t>Novell NetWare</a:t>
            </a:r>
            <a:r>
              <a:rPr lang="zh-TW" altLang="en-US" sz="1600" b="1" dirty="0">
                <a:solidFill>
                  <a:srgbClr val="0070C0"/>
                </a:solidFill>
                <a:ea typeface="華康儷中黑" pitchFamily="1" charset="-120"/>
              </a:rPr>
              <a:t>的內置式</a:t>
            </a:r>
            <a:endParaRPr lang="en-US" altLang="zh-TW" sz="1600" b="1" dirty="0">
              <a:solidFill>
                <a:srgbClr val="0070C0"/>
              </a:solidFill>
              <a:ea typeface="華康儷中黑" pitchFamily="1" charset="-120"/>
            </a:endParaRPr>
          </a:p>
          <a:p>
            <a:pPr marL="0" indent="0" eaLnBrk="1" hangingPunct="1">
              <a:buClr>
                <a:srgbClr val="EF6527"/>
              </a:buClr>
              <a:buNone/>
              <a:defRPr/>
            </a:pPr>
            <a:r>
              <a:rPr lang="zh-TW" altLang="en-US" sz="1600" b="1" dirty="0">
                <a:solidFill>
                  <a:srgbClr val="0070C0"/>
                </a:solidFill>
                <a:ea typeface="華康儷中黑" pitchFamily="1" charset="-120"/>
              </a:rPr>
              <a:t>對等聯網協議。</a:t>
            </a:r>
            <a:endParaRPr lang="en-US" altLang="zh-TW" sz="1600" b="1" dirty="0">
              <a:solidFill>
                <a:srgbClr val="0070C0"/>
              </a:solidFill>
              <a:ea typeface="華康儷中黑" pitchFamily="1" charset="-120"/>
            </a:endParaRPr>
          </a:p>
          <a:p>
            <a:pPr marL="0" indent="0">
              <a:buClr>
                <a:srgbClr val="EF6527"/>
              </a:buClr>
              <a:buNone/>
              <a:defRPr/>
            </a:pPr>
            <a:endParaRPr lang="en-US" altLang="zh-TW" sz="2000" b="1" dirty="0">
              <a:solidFill>
                <a:srgbClr val="0C0C0C"/>
              </a:solidFill>
              <a:ea typeface="新細明體" panose="02020500000000000000" pitchFamily="18" charset="-120"/>
            </a:endParaRPr>
          </a:p>
          <a:p>
            <a:pPr marL="0" indent="0">
              <a:buClr>
                <a:srgbClr val="EF6527"/>
              </a:buClr>
              <a:buNone/>
              <a:defRPr/>
            </a:pPr>
            <a:endParaRPr lang="en-US" altLang="zh-TW" sz="2000" b="1" dirty="0">
              <a:solidFill>
                <a:srgbClr val="0C0C0C"/>
              </a:solidFill>
              <a:ea typeface="新細明體" panose="02020500000000000000" pitchFamily="18" charset="-120"/>
            </a:endParaRPr>
          </a:p>
          <a:p>
            <a:pPr marL="0" indent="0">
              <a:buClr>
                <a:srgbClr val="EF6527"/>
              </a:buClr>
              <a:buNone/>
              <a:defRPr/>
            </a:pPr>
            <a:endParaRPr lang="en-US" altLang="zh-TW" sz="2000" b="1" dirty="0">
              <a:solidFill>
                <a:srgbClr val="0C0C0C"/>
              </a:solidFill>
              <a:ea typeface="新細明體" panose="02020500000000000000" pitchFamily="18" charset="-120"/>
            </a:endParaRPr>
          </a:p>
          <a:p>
            <a:pPr marL="0" indent="0">
              <a:buClr>
                <a:srgbClr val="EF6527"/>
              </a:buClr>
              <a:buNone/>
              <a:defRPr/>
            </a:pPr>
            <a:endParaRPr lang="en-US" altLang="zh-TW" sz="2000" b="1" dirty="0">
              <a:solidFill>
                <a:srgbClr val="0C0C0C"/>
              </a:solidFill>
              <a:ea typeface="新細明體" panose="02020500000000000000" pitchFamily="18" charset="-120"/>
            </a:endParaRPr>
          </a:p>
          <a:p>
            <a:pPr marL="0" indent="0">
              <a:buClr>
                <a:srgbClr val="EF6527"/>
              </a:buClr>
              <a:buNone/>
              <a:defRPr/>
            </a:pPr>
            <a:endParaRPr lang="en-US" altLang="zh-TW" sz="2000" b="1" dirty="0">
              <a:solidFill>
                <a:srgbClr val="0C0C0C"/>
              </a:solidFill>
              <a:ea typeface="新細明體" panose="02020500000000000000" pitchFamily="18" charset="-120"/>
            </a:endParaRPr>
          </a:p>
          <a:p>
            <a:pPr>
              <a:buClr>
                <a:srgbClr val="EF6527"/>
              </a:buClr>
              <a:defRPr/>
            </a:pPr>
            <a:r>
              <a:rPr lang="en-US" altLang="zh-TW" sz="1600" b="1" dirty="0">
                <a:ea typeface="華康儷中黑" pitchFamily="1" charset="-120"/>
              </a:rPr>
              <a:t>TCP/IP </a:t>
            </a:r>
            <a:r>
              <a:rPr lang="zh-TW" altLang="en-US" sz="1600" b="1" dirty="0">
                <a:ea typeface="華康儷中黑" pitchFamily="1" charset="-120"/>
              </a:rPr>
              <a:t>不同於通訊廠商專屬的網路協定</a:t>
            </a:r>
            <a:r>
              <a:rPr lang="zh-TW" altLang="zh-TW" sz="1600" b="1" dirty="0">
                <a:ea typeface="新細明體" pitchFamily="18" charset="-120"/>
              </a:rPr>
              <a:t>，</a:t>
            </a:r>
            <a:r>
              <a:rPr lang="zh-TW" altLang="en-US" sz="1600" b="1" dirty="0">
                <a:ea typeface="華康儷中黑" pitchFamily="1" charset="-120"/>
              </a:rPr>
              <a:t> 不同廠商規格彼此不通</a:t>
            </a:r>
            <a:r>
              <a:rPr lang="zh-TW" altLang="zh-TW" sz="1600" b="1" dirty="0">
                <a:ea typeface="新細明體" pitchFamily="18" charset="-120"/>
              </a:rPr>
              <a:t>，</a:t>
            </a:r>
            <a:r>
              <a:rPr lang="en-US" altLang="zh-TW" sz="1600" b="1" dirty="0">
                <a:ea typeface="華康儷中黑" pitchFamily="1" charset="-120"/>
              </a:rPr>
              <a:t> TCP/IP</a:t>
            </a:r>
            <a:r>
              <a:rPr lang="zh-TW" altLang="en-US" sz="1600" b="1" dirty="0">
                <a:highlight>
                  <a:srgbClr val="FFFF00"/>
                </a:highlight>
                <a:ea typeface="華康儷中黑" pitchFamily="1" charset="-120"/>
              </a:rPr>
              <a:t>讓不同廠商規格彼此互通</a:t>
            </a:r>
            <a:r>
              <a:rPr lang="zh-TW" altLang="en-US" sz="1600" b="1" dirty="0">
                <a:solidFill>
                  <a:srgbClr val="0070C0"/>
                </a:solidFill>
                <a:highlight>
                  <a:srgbClr val="FFFF00"/>
                </a:highlight>
                <a:ea typeface="華康儷中黑" pitchFamily="1" charset="-120"/>
              </a:rPr>
              <a:t>。</a:t>
            </a:r>
            <a:endParaRPr lang="en-US" altLang="zh-TW" sz="1600" b="1" dirty="0">
              <a:highlight>
                <a:srgbClr val="FFFF00"/>
              </a:highlight>
              <a:ea typeface="華康儷中黑" pitchFamily="1" charset="-120"/>
            </a:endParaRPr>
          </a:p>
          <a:p>
            <a:pPr eaLnBrk="1" hangingPunct="1">
              <a:buClr>
                <a:srgbClr val="EF6527"/>
              </a:buClr>
              <a:defRPr/>
            </a:pPr>
            <a:endParaRPr lang="en-US" altLang="zh-TW" b="1" dirty="0">
              <a:solidFill>
                <a:srgbClr val="0C0C0C"/>
              </a:solidFill>
              <a:ea typeface="新細明體" panose="02020500000000000000" pitchFamily="18" charset="-120"/>
            </a:endParaRPr>
          </a:p>
          <a:p>
            <a:pPr lvl="1" eaLnBrk="1" hangingPunct="1">
              <a:defRPr/>
            </a:pPr>
            <a:endParaRPr lang="en-US" altLang="zh-TW" sz="2000" dirty="0">
              <a:solidFill>
                <a:srgbClr val="0C0C0C"/>
              </a:solidFill>
              <a:ea typeface="新細明體" panose="02020500000000000000" pitchFamily="18" charset="-120"/>
            </a:endParaRPr>
          </a:p>
          <a:p>
            <a:pPr lvl="1" eaLnBrk="1" hangingPunct="1">
              <a:defRPr/>
            </a:pPr>
            <a:endParaRPr lang="en-US" altLang="zh-TW" sz="2000" dirty="0">
              <a:solidFill>
                <a:srgbClr val="0C0C0C"/>
              </a:solidFill>
              <a:ea typeface="新細明體" panose="02020500000000000000" pitchFamily="18" charset="-120"/>
            </a:endParaRPr>
          </a:p>
        </p:txBody>
      </p:sp>
      <p:sp>
        <p:nvSpPr>
          <p:cNvPr id="6" name="Rectangle 2">
            <a:extLst>
              <a:ext uri="{FF2B5EF4-FFF2-40B4-BE49-F238E27FC236}">
                <a16:creationId xmlns:a16="http://schemas.microsoft.com/office/drawing/2014/main" id="{2491238D-485C-43A6-B39E-35B163E60A27}"/>
              </a:ext>
            </a:extLst>
          </p:cNvPr>
          <p:cNvSpPr txBox="1">
            <a:spLocks noChangeArrowheads="1"/>
          </p:cNvSpPr>
          <p:nvPr/>
        </p:nvSpPr>
        <p:spPr bwMode="auto">
          <a:xfrm>
            <a:off x="0" y="-12700"/>
            <a:ext cx="12120282" cy="51117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1748" name="文字方塊 6">
            <a:extLst>
              <a:ext uri="{FF2B5EF4-FFF2-40B4-BE49-F238E27FC236}">
                <a16:creationId xmlns:a16="http://schemas.microsoft.com/office/drawing/2014/main" id="{43A9BD92-CCD5-4FCF-8BCB-37FD69C0E1EC}"/>
              </a:ext>
            </a:extLst>
          </p:cNvPr>
          <p:cNvSpPr txBox="1">
            <a:spLocks noChangeArrowheads="1"/>
          </p:cNvSpPr>
          <p:nvPr/>
        </p:nvSpPr>
        <p:spPr bwMode="auto">
          <a:xfrm>
            <a:off x="2628900" y="0"/>
            <a:ext cx="60131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dirty="0">
                <a:solidFill>
                  <a:schemeClr val="bg1"/>
                </a:solidFill>
                <a:latin typeface="Tahoma" panose="020B0604030504040204" pitchFamily="34" charset="0"/>
                <a:ea typeface="新細明體" panose="02020500000000000000" pitchFamily="18" charset="-120"/>
              </a:rPr>
              <a:t>Four TCP/IP layers</a:t>
            </a:r>
            <a:r>
              <a:rPr lang="zh-TW" altLang="en-US" dirty="0">
                <a:solidFill>
                  <a:schemeClr val="bg1"/>
                </a:solidFill>
                <a:latin typeface="Tahoma" panose="020B0604030504040204" pitchFamily="34" charset="0"/>
                <a:ea typeface="新細明體" panose="02020500000000000000" pitchFamily="18" charset="-120"/>
              </a:rPr>
              <a:t>  </a:t>
            </a:r>
            <a:r>
              <a:rPr lang="en-US" altLang="zh-TW" dirty="0">
                <a:solidFill>
                  <a:schemeClr val="bg1"/>
                </a:solidFill>
                <a:latin typeface="Tahoma" panose="020B0604030504040204" pitchFamily="34" charset="0"/>
                <a:ea typeface="新細明體" panose="02020500000000000000" pitchFamily="18" charset="-120"/>
              </a:rPr>
              <a:t>(</a:t>
            </a:r>
            <a:r>
              <a:rPr lang="zh-TW" altLang="en-US" dirty="0">
                <a:solidFill>
                  <a:schemeClr val="bg1"/>
                </a:solidFill>
                <a:latin typeface="Tahoma" panose="020B0604030504040204" pitchFamily="34" charset="0"/>
                <a:ea typeface="新細明體" panose="02020500000000000000" pitchFamily="18" charset="-120"/>
              </a:rPr>
              <a:t>四個 </a:t>
            </a:r>
            <a:r>
              <a:rPr lang="en-US" altLang="zh-TW" dirty="0">
                <a:solidFill>
                  <a:schemeClr val="bg1"/>
                </a:solidFill>
                <a:latin typeface="Tahoma" panose="020B0604030504040204" pitchFamily="34" charset="0"/>
                <a:ea typeface="新細明體" panose="02020500000000000000" pitchFamily="18" charset="-120"/>
              </a:rPr>
              <a:t>TCP/IP </a:t>
            </a:r>
            <a:r>
              <a:rPr lang="zh-TW" altLang="en-US" dirty="0">
                <a:solidFill>
                  <a:schemeClr val="bg1"/>
                </a:solidFill>
                <a:latin typeface="Tahoma" panose="020B0604030504040204" pitchFamily="34" charset="0"/>
                <a:ea typeface="新細明體" panose="02020500000000000000" pitchFamily="18" charset="-120"/>
              </a:rPr>
              <a:t>層</a:t>
            </a:r>
            <a:r>
              <a:rPr lang="en-US" altLang="zh-TW" dirty="0">
                <a:solidFill>
                  <a:schemeClr val="bg1"/>
                </a:solidFill>
                <a:latin typeface="Tahoma" panose="020B0604030504040204" pitchFamily="34" charset="0"/>
                <a:ea typeface="新細明體" panose="02020500000000000000" pitchFamily="18" charset="-120"/>
              </a:rPr>
              <a:t>)</a:t>
            </a:r>
            <a:endParaRPr lang="zh-TW" altLang="en-US" sz="4800" dirty="0">
              <a:solidFill>
                <a:schemeClr val="bg1"/>
              </a:solidFill>
              <a:latin typeface="Tahoma" panose="020B0604030504040204" pitchFamily="34" charset="0"/>
              <a:ea typeface="新細明體" panose="02020500000000000000" pitchFamily="18" charset="-120"/>
            </a:endParaRPr>
          </a:p>
        </p:txBody>
      </p:sp>
      <p:pic>
        <p:nvPicPr>
          <p:cNvPr id="31749" name="Picture 1">
            <a:extLst>
              <a:ext uri="{FF2B5EF4-FFF2-40B4-BE49-F238E27FC236}">
                <a16:creationId xmlns:a16="http://schemas.microsoft.com/office/drawing/2014/main" id="{875CCD67-152D-4BF0-A714-63C67B76B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9894" y="845022"/>
            <a:ext cx="27432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箭號: 弧形上彎 1">
            <a:extLst>
              <a:ext uri="{FF2B5EF4-FFF2-40B4-BE49-F238E27FC236}">
                <a16:creationId xmlns:a16="http://schemas.microsoft.com/office/drawing/2014/main" id="{46823823-E420-420A-B517-1C216A830614}"/>
              </a:ext>
            </a:extLst>
          </p:cNvPr>
          <p:cNvSpPr>
            <a:spLocks noChangeArrowheads="1"/>
          </p:cNvSpPr>
          <p:nvPr/>
        </p:nvSpPr>
        <p:spPr bwMode="auto">
          <a:xfrm>
            <a:off x="8610601" y="3886200"/>
            <a:ext cx="892175" cy="268288"/>
          </a:xfrm>
          <a:prstGeom prst="curvedUpArrow">
            <a:avLst>
              <a:gd name="adj1" fmla="val 25064"/>
              <a:gd name="adj2" fmla="val 50128"/>
              <a:gd name="adj3" fmla="val 31444"/>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31751" name="文字方塊 2">
            <a:extLst>
              <a:ext uri="{FF2B5EF4-FFF2-40B4-BE49-F238E27FC236}">
                <a16:creationId xmlns:a16="http://schemas.microsoft.com/office/drawing/2014/main" id="{86594450-7303-4CCE-B9EF-1D21DA69EC42}"/>
              </a:ext>
            </a:extLst>
          </p:cNvPr>
          <p:cNvSpPr txBox="1">
            <a:spLocks noChangeArrowheads="1"/>
          </p:cNvSpPr>
          <p:nvPr/>
        </p:nvSpPr>
        <p:spPr bwMode="auto">
          <a:xfrm>
            <a:off x="6377174" y="4668384"/>
            <a:ext cx="4884364" cy="1138773"/>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TW" sz="1400" b="1" dirty="0">
                <a:highlight>
                  <a:srgbClr val="FFFF00"/>
                </a:highlight>
                <a:ea typeface="華康儷中黑" pitchFamily="1" charset="-120"/>
              </a:rPr>
              <a:t>TCP/IP</a:t>
            </a:r>
            <a:r>
              <a:rPr lang="zh-TW" altLang="en-US" sz="1400" b="1" dirty="0">
                <a:highlight>
                  <a:srgbClr val="FFFF00"/>
                </a:highlight>
                <a:ea typeface="華康儷中黑" pitchFamily="1" charset="-120"/>
              </a:rPr>
              <a:t>由 </a:t>
            </a:r>
            <a:r>
              <a:rPr lang="en-US" altLang="zh-TW" sz="1400" b="1" dirty="0">
                <a:highlight>
                  <a:srgbClr val="FFFF00"/>
                </a:highlight>
                <a:ea typeface="華康儷中黑" pitchFamily="1" charset="-120"/>
              </a:rPr>
              <a:t>APPNET </a:t>
            </a:r>
            <a:r>
              <a:rPr lang="zh-TW" altLang="en-US" sz="1400" b="1" dirty="0">
                <a:highlight>
                  <a:srgbClr val="FFFF00"/>
                </a:highlight>
                <a:ea typeface="華康儷中黑" pitchFamily="1" charset="-120"/>
              </a:rPr>
              <a:t>發展出來之系統，主要延伸自</a:t>
            </a:r>
            <a:r>
              <a:rPr lang="en-US" altLang="zh-TW" sz="1400" b="1" dirty="0">
                <a:highlight>
                  <a:srgbClr val="FFFF00"/>
                </a:highlight>
                <a:ea typeface="華康儷中黑" pitchFamily="1" charset="-120"/>
              </a:rPr>
              <a:t>OSI</a:t>
            </a:r>
            <a:r>
              <a:rPr lang="zh-TW" altLang="en-US" sz="1400" b="1" dirty="0">
                <a:highlight>
                  <a:srgbClr val="FFFF00"/>
                </a:highlight>
                <a:ea typeface="華康儷中黑" pitchFamily="1" charset="-120"/>
              </a:rPr>
              <a:t>七層協定的觀念，將七層簡化為四層，</a:t>
            </a:r>
            <a:r>
              <a:rPr lang="zh-TW" altLang="en-US" sz="1400" b="1" dirty="0">
                <a:ea typeface="華康儷中黑" pitchFamily="1" charset="-120"/>
              </a:rPr>
              <a:t>隨著</a:t>
            </a:r>
            <a:r>
              <a:rPr lang="en-US" altLang="zh-TW" sz="1400" b="1" dirty="0">
                <a:ea typeface="華康儷中黑" pitchFamily="1" charset="-120"/>
              </a:rPr>
              <a:t>WWW </a:t>
            </a:r>
            <a:r>
              <a:rPr lang="zh-TW" altLang="en-US" sz="1400" b="1" dirty="0">
                <a:ea typeface="華康儷中黑" pitchFamily="1" charset="-120"/>
              </a:rPr>
              <a:t>的普及</a:t>
            </a:r>
            <a:r>
              <a:rPr lang="zh-TW" altLang="zh-TW" sz="1400" b="1" dirty="0">
                <a:solidFill>
                  <a:schemeClr val="tx1"/>
                </a:solidFill>
                <a:ea typeface="新細明體" pitchFamily="18" charset="-120"/>
              </a:rPr>
              <a:t>，</a:t>
            </a:r>
            <a:r>
              <a:rPr lang="zh-TW" altLang="en-US" sz="1400" b="1" dirty="0">
                <a:ea typeface="華康儷中黑" pitchFamily="1" charset="-120"/>
              </a:rPr>
              <a:t>成為最常見的網路技術</a:t>
            </a:r>
            <a:endParaRPr lang="en-US" altLang="zh-TW" sz="1400" b="1" dirty="0">
              <a:ea typeface="華康儷中黑" pitchFamily="1" charset="-120"/>
            </a:endParaRPr>
          </a:p>
          <a:p>
            <a:pPr>
              <a:spcBef>
                <a:spcPct val="0"/>
              </a:spcBef>
              <a:buClrTx/>
              <a:buSzTx/>
              <a:buFont typeface="Wingdings" panose="05000000000000000000" pitchFamily="2" charset="2"/>
              <a:buNone/>
              <a:defRPr/>
            </a:pPr>
            <a:endParaRPr lang="en-US" altLang="zh-TW" sz="1200" b="1" dirty="0">
              <a:ea typeface="華康儷中黑" pitchFamily="1" charset="-120"/>
            </a:endParaRPr>
          </a:p>
          <a:p>
            <a:pPr>
              <a:spcBef>
                <a:spcPct val="0"/>
              </a:spcBef>
              <a:buClrTx/>
              <a:buSzTx/>
              <a:buFontTx/>
              <a:buNone/>
              <a:defRPr/>
            </a:pPr>
            <a:r>
              <a:rPr lang="zh-TW" altLang="en-US" sz="1400" b="1" dirty="0">
                <a:ea typeface="華康儷中黑" pitchFamily="1" charset="-120"/>
              </a:rPr>
              <a:t>又稱為 </a:t>
            </a:r>
            <a:r>
              <a:rPr lang="en-US" altLang="zh-TW" sz="1400" b="1" dirty="0">
                <a:highlight>
                  <a:srgbClr val="FFFF00"/>
                </a:highlight>
                <a:ea typeface="華康儷中黑" pitchFamily="1" charset="-120"/>
              </a:rPr>
              <a:t>DoD</a:t>
            </a:r>
            <a:r>
              <a:rPr lang="en-US" altLang="zh-TW" sz="1400" b="1" dirty="0">
                <a:ea typeface="華康儷中黑" pitchFamily="1" charset="-120"/>
              </a:rPr>
              <a:t> ( Department of Defense) </a:t>
            </a:r>
            <a:r>
              <a:rPr lang="zh-TW" altLang="en-US" sz="1400" b="1" dirty="0">
                <a:ea typeface="華康儷中黑" pitchFamily="1" charset="-120"/>
              </a:rPr>
              <a:t>模式</a:t>
            </a:r>
          </a:p>
        </p:txBody>
      </p:sp>
      <p:sp>
        <p:nvSpPr>
          <p:cNvPr id="31752" name="右大括弧 4">
            <a:extLst>
              <a:ext uri="{FF2B5EF4-FFF2-40B4-BE49-F238E27FC236}">
                <a16:creationId xmlns:a16="http://schemas.microsoft.com/office/drawing/2014/main" id="{C0A5AB46-6C86-461F-BD56-842116C3DCE2}"/>
              </a:ext>
            </a:extLst>
          </p:cNvPr>
          <p:cNvSpPr>
            <a:spLocks/>
          </p:cNvSpPr>
          <p:nvPr/>
        </p:nvSpPr>
        <p:spPr bwMode="auto">
          <a:xfrm>
            <a:off x="8382000" y="1295400"/>
            <a:ext cx="228600" cy="914400"/>
          </a:xfrm>
          <a:prstGeom prst="rightBrace">
            <a:avLst>
              <a:gd name="adj1" fmla="val 8333"/>
              <a:gd name="adj2" fmla="val 50000"/>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31753" name="右大括弧 9">
            <a:extLst>
              <a:ext uri="{FF2B5EF4-FFF2-40B4-BE49-F238E27FC236}">
                <a16:creationId xmlns:a16="http://schemas.microsoft.com/office/drawing/2014/main" id="{D5506763-C47C-4D03-A39B-176248DB57E3}"/>
              </a:ext>
            </a:extLst>
          </p:cNvPr>
          <p:cNvSpPr>
            <a:spLocks/>
          </p:cNvSpPr>
          <p:nvPr/>
        </p:nvSpPr>
        <p:spPr bwMode="auto">
          <a:xfrm>
            <a:off x="8382000" y="3211514"/>
            <a:ext cx="242888" cy="598487"/>
          </a:xfrm>
          <a:prstGeom prst="rightBrace">
            <a:avLst>
              <a:gd name="adj1" fmla="val 8339"/>
              <a:gd name="adj2" fmla="val 50000"/>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31754" name="文字方塊 6">
            <a:extLst>
              <a:ext uri="{FF2B5EF4-FFF2-40B4-BE49-F238E27FC236}">
                <a16:creationId xmlns:a16="http://schemas.microsoft.com/office/drawing/2014/main" id="{A78360B0-B551-499D-B07E-6C70D104792E}"/>
              </a:ext>
            </a:extLst>
          </p:cNvPr>
          <p:cNvSpPr txBox="1">
            <a:spLocks noChangeArrowheads="1"/>
          </p:cNvSpPr>
          <p:nvPr/>
        </p:nvSpPr>
        <p:spPr bwMode="auto">
          <a:xfrm>
            <a:off x="8301831" y="1362075"/>
            <a:ext cx="646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dirty="0">
                <a:solidFill>
                  <a:srgbClr val="FF0000"/>
                </a:solidFill>
                <a:latin typeface="Tahoma" panose="020B0604030504040204" pitchFamily="34" charset="0"/>
                <a:ea typeface="新細明體" panose="02020500000000000000" pitchFamily="18" charset="-120"/>
              </a:rPr>
              <a:t>表達層</a:t>
            </a:r>
          </a:p>
        </p:txBody>
      </p:sp>
      <p:sp>
        <p:nvSpPr>
          <p:cNvPr id="31755" name="文字方塊 11">
            <a:extLst>
              <a:ext uri="{FF2B5EF4-FFF2-40B4-BE49-F238E27FC236}">
                <a16:creationId xmlns:a16="http://schemas.microsoft.com/office/drawing/2014/main" id="{FC55C096-C1FC-4F6C-BCB6-983D3E937716}"/>
              </a:ext>
            </a:extLst>
          </p:cNvPr>
          <p:cNvSpPr txBox="1">
            <a:spLocks noChangeArrowheads="1"/>
          </p:cNvSpPr>
          <p:nvPr/>
        </p:nvSpPr>
        <p:spPr bwMode="auto">
          <a:xfrm>
            <a:off x="8410575" y="1833562"/>
            <a:ext cx="646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dirty="0">
                <a:solidFill>
                  <a:srgbClr val="FF0000"/>
                </a:solidFill>
                <a:latin typeface="Tahoma" panose="020B0604030504040204" pitchFamily="34" charset="0"/>
                <a:ea typeface="新細明體" panose="02020500000000000000" pitchFamily="18" charset="-120"/>
              </a:rPr>
              <a:t>會談層</a:t>
            </a:r>
          </a:p>
        </p:txBody>
      </p:sp>
      <p:sp>
        <p:nvSpPr>
          <p:cNvPr id="31756" name="文字方塊 12">
            <a:extLst>
              <a:ext uri="{FF2B5EF4-FFF2-40B4-BE49-F238E27FC236}">
                <a16:creationId xmlns:a16="http://schemas.microsoft.com/office/drawing/2014/main" id="{003AF7FA-A26B-4B0B-9880-79CF21724E02}"/>
              </a:ext>
            </a:extLst>
          </p:cNvPr>
          <p:cNvSpPr txBox="1">
            <a:spLocks noChangeArrowheads="1"/>
          </p:cNvSpPr>
          <p:nvPr/>
        </p:nvSpPr>
        <p:spPr bwMode="auto">
          <a:xfrm>
            <a:off x="8318235" y="3019424"/>
            <a:ext cx="6477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dirty="0">
                <a:solidFill>
                  <a:srgbClr val="FF0000"/>
                </a:solidFill>
                <a:latin typeface="Tahoma" panose="020B0604030504040204" pitchFamily="34" charset="0"/>
                <a:ea typeface="新細明體" panose="02020500000000000000" pitchFamily="18" charset="-120"/>
              </a:rPr>
              <a:t>鏈結層</a:t>
            </a:r>
          </a:p>
        </p:txBody>
      </p:sp>
      <p:sp>
        <p:nvSpPr>
          <p:cNvPr id="31757" name="文字方塊 13">
            <a:extLst>
              <a:ext uri="{FF2B5EF4-FFF2-40B4-BE49-F238E27FC236}">
                <a16:creationId xmlns:a16="http://schemas.microsoft.com/office/drawing/2014/main" id="{43E67588-9D6A-495D-B61A-F633C6F4A272}"/>
              </a:ext>
            </a:extLst>
          </p:cNvPr>
          <p:cNvSpPr txBox="1">
            <a:spLocks noChangeArrowheads="1"/>
          </p:cNvSpPr>
          <p:nvPr/>
        </p:nvSpPr>
        <p:spPr bwMode="auto">
          <a:xfrm>
            <a:off x="8496300" y="3260307"/>
            <a:ext cx="646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a:solidFill>
                  <a:srgbClr val="FF0000"/>
                </a:solidFill>
                <a:latin typeface="Tahoma" panose="020B0604030504040204" pitchFamily="34" charset="0"/>
                <a:ea typeface="新細明體" panose="02020500000000000000" pitchFamily="18" charset="-120"/>
              </a:rPr>
              <a:t>實體層</a:t>
            </a:r>
          </a:p>
        </p:txBody>
      </p:sp>
      <p:sp>
        <p:nvSpPr>
          <p:cNvPr id="31758" name="文字方塊 14">
            <a:extLst>
              <a:ext uri="{FF2B5EF4-FFF2-40B4-BE49-F238E27FC236}">
                <a16:creationId xmlns:a16="http://schemas.microsoft.com/office/drawing/2014/main" id="{81BE9502-1727-492A-93FC-64E81D59CEEA}"/>
              </a:ext>
            </a:extLst>
          </p:cNvPr>
          <p:cNvSpPr txBox="1">
            <a:spLocks noChangeArrowheads="1"/>
          </p:cNvSpPr>
          <p:nvPr/>
        </p:nvSpPr>
        <p:spPr bwMode="auto">
          <a:xfrm>
            <a:off x="8262355" y="973277"/>
            <a:ext cx="6461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b="1">
                <a:solidFill>
                  <a:srgbClr val="FF0000"/>
                </a:solidFill>
                <a:latin typeface="Arial Unicode MS"/>
                <a:ea typeface="華康儷中黑"/>
                <a:cs typeface="華康儷中黑"/>
              </a:rPr>
              <a:t>應用</a:t>
            </a:r>
            <a:r>
              <a:rPr lang="zh-TW" altLang="en-US" sz="1200">
                <a:solidFill>
                  <a:srgbClr val="FF0000"/>
                </a:solidFill>
                <a:latin typeface="Tahoma" panose="020B0604030504040204" pitchFamily="34" charset="0"/>
                <a:ea typeface="新細明體" panose="02020500000000000000" pitchFamily="18" charset="-120"/>
              </a:rPr>
              <a:t>層</a:t>
            </a:r>
          </a:p>
        </p:txBody>
      </p:sp>
      <p:sp>
        <p:nvSpPr>
          <p:cNvPr id="31759" name="文字方塊 15">
            <a:extLst>
              <a:ext uri="{FF2B5EF4-FFF2-40B4-BE49-F238E27FC236}">
                <a16:creationId xmlns:a16="http://schemas.microsoft.com/office/drawing/2014/main" id="{DE2C1643-DC16-4FA9-AD47-66F6C0839E21}"/>
              </a:ext>
            </a:extLst>
          </p:cNvPr>
          <p:cNvSpPr txBox="1">
            <a:spLocks noChangeArrowheads="1"/>
          </p:cNvSpPr>
          <p:nvPr/>
        </p:nvSpPr>
        <p:spPr bwMode="auto">
          <a:xfrm>
            <a:off x="8302077" y="2254111"/>
            <a:ext cx="6477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b="1">
                <a:solidFill>
                  <a:srgbClr val="FF0000"/>
                </a:solidFill>
                <a:latin typeface="Arial Unicode MS"/>
                <a:ea typeface="華康儷中黑"/>
                <a:cs typeface="華康儷中黑"/>
              </a:rPr>
              <a:t>傳輸</a:t>
            </a:r>
            <a:r>
              <a:rPr lang="zh-TW" altLang="en-US" sz="1200">
                <a:solidFill>
                  <a:srgbClr val="FF0000"/>
                </a:solidFill>
                <a:latin typeface="Tahoma" panose="020B0604030504040204" pitchFamily="34" charset="0"/>
                <a:ea typeface="新細明體" panose="02020500000000000000" pitchFamily="18" charset="-120"/>
              </a:rPr>
              <a:t>層</a:t>
            </a:r>
          </a:p>
        </p:txBody>
      </p:sp>
      <p:sp>
        <p:nvSpPr>
          <p:cNvPr id="31760" name="文字方塊 16">
            <a:extLst>
              <a:ext uri="{FF2B5EF4-FFF2-40B4-BE49-F238E27FC236}">
                <a16:creationId xmlns:a16="http://schemas.microsoft.com/office/drawing/2014/main" id="{61381394-AC07-48F3-9E72-1C2712568B2B}"/>
              </a:ext>
            </a:extLst>
          </p:cNvPr>
          <p:cNvSpPr txBox="1">
            <a:spLocks noChangeArrowheads="1"/>
          </p:cNvSpPr>
          <p:nvPr/>
        </p:nvSpPr>
        <p:spPr bwMode="auto">
          <a:xfrm>
            <a:off x="8334335" y="2605366"/>
            <a:ext cx="646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b="1" dirty="0">
                <a:solidFill>
                  <a:srgbClr val="FF0000"/>
                </a:solidFill>
                <a:latin typeface="Arial Unicode MS"/>
                <a:ea typeface="華康儷中黑"/>
                <a:cs typeface="華康儷中黑"/>
              </a:rPr>
              <a:t>網路</a:t>
            </a:r>
            <a:r>
              <a:rPr lang="zh-TW" altLang="en-US" sz="1200" dirty="0">
                <a:solidFill>
                  <a:srgbClr val="FF0000"/>
                </a:solidFill>
                <a:latin typeface="Tahoma" panose="020B0604030504040204" pitchFamily="34" charset="0"/>
                <a:ea typeface="新細明體" panose="02020500000000000000" pitchFamily="18" charset="-120"/>
              </a:rPr>
              <a:t>層</a:t>
            </a:r>
          </a:p>
        </p:txBody>
      </p:sp>
      <p:sp>
        <p:nvSpPr>
          <p:cNvPr id="2" name="文字方塊 1">
            <a:extLst>
              <a:ext uri="{FF2B5EF4-FFF2-40B4-BE49-F238E27FC236}">
                <a16:creationId xmlns:a16="http://schemas.microsoft.com/office/drawing/2014/main" id="{BC763A9E-AE44-33C8-2D04-CA207FBD1056}"/>
              </a:ext>
            </a:extLst>
          </p:cNvPr>
          <p:cNvSpPr txBox="1"/>
          <p:nvPr/>
        </p:nvSpPr>
        <p:spPr>
          <a:xfrm>
            <a:off x="10006229" y="3382643"/>
            <a:ext cx="1814682" cy="523220"/>
          </a:xfrm>
          <a:prstGeom prst="rect">
            <a:avLst/>
          </a:prstGeom>
          <a:noFill/>
        </p:spPr>
        <p:txBody>
          <a:bodyPr wrap="square" rtlCol="0">
            <a:spAutoFit/>
          </a:bodyPr>
          <a:lstStyle/>
          <a:p>
            <a:r>
              <a:rPr lang="zh-TW" altLang="en-US" sz="1400" b="1" dirty="0">
                <a:solidFill>
                  <a:srgbClr val="7030A0"/>
                </a:solidFill>
              </a:rPr>
              <a:t>網路存取層 </a:t>
            </a:r>
            <a:r>
              <a:rPr lang="en-US" altLang="zh-TW" sz="1400" b="1" dirty="0">
                <a:solidFill>
                  <a:srgbClr val="7030A0"/>
                </a:solidFill>
              </a:rPr>
              <a:t>(Network Access Layer)</a:t>
            </a:r>
            <a:endParaRPr lang="zh-TW" altLang="en-US" sz="1400" b="1" dirty="0">
              <a:solidFill>
                <a:srgbClr val="7030A0"/>
              </a:solidFill>
            </a:endParaRPr>
          </a:p>
        </p:txBody>
      </p:sp>
      <p:sp>
        <p:nvSpPr>
          <p:cNvPr id="3" name="文字方塊 2">
            <a:extLst>
              <a:ext uri="{FF2B5EF4-FFF2-40B4-BE49-F238E27FC236}">
                <a16:creationId xmlns:a16="http://schemas.microsoft.com/office/drawing/2014/main" id="{8C0112D8-A250-1D41-4BE1-B9745582669A}"/>
              </a:ext>
            </a:extLst>
          </p:cNvPr>
          <p:cNvSpPr txBox="1"/>
          <p:nvPr/>
        </p:nvSpPr>
        <p:spPr>
          <a:xfrm>
            <a:off x="10006229" y="1125538"/>
            <a:ext cx="2164439" cy="307777"/>
          </a:xfrm>
          <a:prstGeom prst="rect">
            <a:avLst/>
          </a:prstGeom>
          <a:noFill/>
        </p:spPr>
        <p:txBody>
          <a:bodyPr wrap="none" rtlCol="0">
            <a:spAutoFit/>
          </a:bodyPr>
          <a:lstStyle/>
          <a:p>
            <a:r>
              <a:rPr lang="zh-TW" altLang="en-US" sz="1400" b="1" dirty="0">
                <a:solidFill>
                  <a:srgbClr val="7030A0"/>
                </a:solidFill>
              </a:rPr>
              <a:t>應用層 </a:t>
            </a:r>
            <a:r>
              <a:rPr lang="en-US" altLang="zh-TW" sz="1400" b="1" dirty="0">
                <a:solidFill>
                  <a:srgbClr val="7030A0"/>
                </a:solidFill>
              </a:rPr>
              <a:t>(Application Layer)</a:t>
            </a:r>
            <a:endParaRPr lang="zh-TW" altLang="en-US" sz="1400" b="1" dirty="0">
              <a:solidFill>
                <a:srgbClr val="7030A0"/>
              </a:solidFill>
            </a:endParaRPr>
          </a:p>
        </p:txBody>
      </p:sp>
    </p:spTree>
    <p:extLst>
      <p:ext uri="{BB962C8B-B14F-4D97-AF65-F5344CB8AC3E}">
        <p14:creationId xmlns:p14="http://schemas.microsoft.com/office/powerpoint/2010/main" val="4073627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C0B7D3BE-4E2D-4B8C-8402-B10856B209F8}"/>
              </a:ext>
            </a:extLst>
          </p:cNvPr>
          <p:cNvSpPr>
            <a:spLocks noGrp="1" noChangeArrowheads="1"/>
          </p:cNvSpPr>
          <p:nvPr>
            <p:ph idx="1"/>
          </p:nvPr>
        </p:nvSpPr>
        <p:spPr>
          <a:xfrm>
            <a:off x="345761" y="1134656"/>
            <a:ext cx="11433155" cy="5343525"/>
          </a:xfrm>
        </p:spPr>
        <p:txBody>
          <a:bodyPr/>
          <a:lstStyle/>
          <a:p>
            <a:pPr eaLnBrk="1" hangingPunct="1">
              <a:defRPr/>
            </a:pPr>
            <a:r>
              <a:rPr lang="en-US" altLang="zh-TW" sz="2400" dirty="0">
                <a:solidFill>
                  <a:srgbClr val="003399"/>
                </a:solidFill>
                <a:ea typeface="新細明體" panose="02020500000000000000" pitchFamily="18" charset="-120"/>
              </a:rPr>
              <a:t>Domain name </a:t>
            </a:r>
            <a:r>
              <a:rPr lang="zh-TW" altLang="en-US" sz="2400" dirty="0">
                <a:solidFill>
                  <a:srgbClr val="003399"/>
                </a:solidFill>
              </a:rPr>
              <a:t>網域名稱</a:t>
            </a:r>
            <a:endParaRPr lang="en-US" altLang="zh-TW" sz="2400" dirty="0">
              <a:solidFill>
                <a:srgbClr val="003399"/>
              </a:solidFill>
              <a:ea typeface="新細明體" panose="02020500000000000000" pitchFamily="18" charset="-120"/>
            </a:endParaRPr>
          </a:p>
          <a:p>
            <a:pPr lvl="1" eaLnBrk="1" hangingPunct="1">
              <a:defRPr/>
            </a:pPr>
            <a:r>
              <a:rPr lang="en-US" altLang="zh-TW" sz="2000" dirty="0">
                <a:ea typeface="MS PGothic" panose="020B0600070205080204" pitchFamily="34" charset="-128"/>
              </a:rPr>
              <a:t>IP address expressed in </a:t>
            </a:r>
            <a:r>
              <a:rPr lang="en-US" altLang="zh-TW" sz="2000" dirty="0">
                <a:highlight>
                  <a:srgbClr val="FFFF00"/>
                </a:highlight>
                <a:ea typeface="MS PGothic" panose="020B0600070205080204" pitchFamily="34" charset="-128"/>
              </a:rPr>
              <a:t>natural language</a:t>
            </a:r>
            <a:r>
              <a:rPr lang="en-US" altLang="zh-TW" sz="2000" b="1" dirty="0">
                <a:solidFill>
                  <a:srgbClr val="FF3300"/>
                </a:solidFill>
                <a:highlight>
                  <a:srgbClr val="FFFF00"/>
                </a:highlight>
                <a:ea typeface="新細明體" panose="02020500000000000000" pitchFamily="18" charset="-120"/>
              </a:rPr>
              <a:t> </a:t>
            </a:r>
            <a:r>
              <a:rPr lang="en-US" altLang="zh-TW" sz="2000" b="1" dirty="0">
                <a:solidFill>
                  <a:srgbClr val="FF3300"/>
                </a:solidFill>
                <a:ea typeface="新細明體" panose="02020500000000000000" pitchFamily="18" charset="-120"/>
              </a:rPr>
              <a:t>(</a:t>
            </a:r>
            <a:r>
              <a:rPr lang="en-US" altLang="zh-TW" sz="2000" b="1" dirty="0">
                <a:solidFill>
                  <a:srgbClr val="FF3300"/>
                </a:solidFill>
                <a:highlight>
                  <a:srgbClr val="FFFF00"/>
                </a:highlight>
                <a:ea typeface="新細明體" panose="02020500000000000000" pitchFamily="18" charset="-120"/>
              </a:rPr>
              <a:t>IP</a:t>
            </a:r>
            <a:r>
              <a:rPr lang="zh-TW" altLang="en-US" sz="2000" b="1" dirty="0">
                <a:solidFill>
                  <a:srgbClr val="FF0000"/>
                </a:solidFill>
                <a:highlight>
                  <a:srgbClr val="FFFF00"/>
                </a:highlight>
                <a:ea typeface="新細明體" panose="02020500000000000000" pitchFamily="18" charset="-120"/>
              </a:rPr>
              <a:t>位址</a:t>
            </a:r>
            <a:r>
              <a:rPr lang="zh-TW" altLang="en-US" sz="2000" b="1" dirty="0">
                <a:solidFill>
                  <a:srgbClr val="FF0000"/>
                </a:solidFill>
                <a:ea typeface="新細明體" panose="02020500000000000000" pitchFamily="18" charset="-120"/>
              </a:rPr>
              <a:t>以自然語言表示</a:t>
            </a:r>
            <a:r>
              <a:rPr lang="en-US" altLang="zh-TW" sz="2000" b="1" dirty="0">
                <a:solidFill>
                  <a:srgbClr val="FF0000"/>
                </a:solidFill>
                <a:ea typeface="新細明體" panose="02020500000000000000" pitchFamily="18" charset="-120"/>
              </a:rPr>
              <a:t>)</a:t>
            </a:r>
            <a:r>
              <a:rPr lang="zh-TW" altLang="en-US" sz="2000" dirty="0">
                <a:highlight>
                  <a:srgbClr val="FFFF00"/>
                </a:highlight>
              </a:rPr>
              <a:t> ， </a:t>
            </a:r>
            <a:r>
              <a:rPr lang="en-US" altLang="zh-TW" sz="2000" b="1" dirty="0">
                <a:solidFill>
                  <a:srgbClr val="FF0000"/>
                </a:solidFill>
                <a:ea typeface="新細明體" panose="02020500000000000000" pitchFamily="18" charset="-120"/>
              </a:rPr>
              <a:t>e.g. </a:t>
            </a:r>
            <a:r>
              <a:rPr lang="en-US" altLang="zh-TW" sz="2000" dirty="0"/>
              <a:t>https://www.pccu.edu.tw/</a:t>
            </a:r>
            <a:endParaRPr lang="en-US" altLang="zh-TW" sz="2000" dirty="0">
              <a:ea typeface="MS PGothic" panose="020B0600070205080204" pitchFamily="34" charset="-128"/>
            </a:endParaRPr>
          </a:p>
          <a:p>
            <a:pPr>
              <a:spcBef>
                <a:spcPct val="0"/>
              </a:spcBef>
              <a:spcAft>
                <a:spcPts val="1200"/>
              </a:spcAft>
              <a:buNone/>
              <a:defRPr/>
            </a:pPr>
            <a:endParaRPr lang="en-US" altLang="zh-TW" sz="2000" dirty="0">
              <a:ea typeface="新細明體" panose="02020500000000000000" pitchFamily="18" charset="-120"/>
            </a:endParaRPr>
          </a:p>
          <a:p>
            <a:pPr>
              <a:spcBef>
                <a:spcPct val="0"/>
              </a:spcBef>
              <a:spcAft>
                <a:spcPts val="1200"/>
              </a:spcAft>
              <a:defRPr/>
            </a:pPr>
            <a:r>
              <a:rPr lang="en-US" altLang="zh-TW" sz="1800" dirty="0">
                <a:solidFill>
                  <a:srgbClr val="003399"/>
                </a:solidFill>
              </a:rPr>
              <a:t>DNS</a:t>
            </a:r>
            <a:r>
              <a:rPr lang="en-US" altLang="zh-TW" sz="1800" dirty="0">
                <a:solidFill>
                  <a:srgbClr val="003399"/>
                </a:solidFill>
                <a:highlight>
                  <a:srgbClr val="FFFF00"/>
                </a:highlight>
                <a:ea typeface="新細明體" panose="02020500000000000000" pitchFamily="18" charset="-120"/>
              </a:rPr>
              <a:t> (Domain name system ,</a:t>
            </a:r>
            <a:r>
              <a:rPr lang="en-US" altLang="zh-TW" sz="1800" b="1" dirty="0">
                <a:solidFill>
                  <a:srgbClr val="003399"/>
                </a:solidFill>
                <a:highlight>
                  <a:srgbClr val="FFFF00"/>
                </a:highlight>
                <a:ea typeface="新細明體" panose="02020500000000000000" pitchFamily="18" charset="-120"/>
              </a:rPr>
              <a:t>DNS)</a:t>
            </a:r>
            <a:r>
              <a:rPr lang="zh-TW" altLang="en-US" sz="1800" dirty="0">
                <a:solidFill>
                  <a:srgbClr val="003399"/>
                </a:solidFill>
              </a:rPr>
              <a:t>的作用就是</a:t>
            </a:r>
            <a:r>
              <a:rPr lang="en-US" altLang="zh-TW" sz="1800" dirty="0">
                <a:solidFill>
                  <a:srgbClr val="003399"/>
                </a:solidFill>
              </a:rPr>
              <a:t>『</a:t>
            </a:r>
            <a:r>
              <a:rPr lang="zh-TW" altLang="en-US" sz="1800" dirty="0">
                <a:solidFill>
                  <a:srgbClr val="003399"/>
                </a:solidFill>
                <a:highlight>
                  <a:srgbClr val="FFFF00"/>
                </a:highlight>
              </a:rPr>
              <a:t>讓有意義的，人類較容易記憶的主機名稱</a:t>
            </a:r>
            <a:r>
              <a:rPr lang="en-US" altLang="zh-TW" sz="1800" dirty="0">
                <a:solidFill>
                  <a:srgbClr val="003399"/>
                </a:solidFill>
                <a:highlight>
                  <a:srgbClr val="FFFF00"/>
                </a:highlight>
              </a:rPr>
              <a:t>(</a:t>
            </a:r>
            <a:r>
              <a:rPr lang="zh-TW" altLang="en-US" sz="1800" dirty="0">
                <a:solidFill>
                  <a:srgbClr val="003399"/>
                </a:solidFill>
                <a:highlight>
                  <a:srgbClr val="FFFF00"/>
                </a:highlight>
              </a:rPr>
              <a:t>英文字母</a:t>
            </a:r>
            <a:r>
              <a:rPr lang="en-US" altLang="zh-TW" sz="1800" dirty="0">
                <a:solidFill>
                  <a:srgbClr val="003399"/>
                </a:solidFill>
                <a:highlight>
                  <a:srgbClr val="FFFF00"/>
                </a:highlight>
              </a:rPr>
              <a:t>)</a:t>
            </a:r>
            <a:r>
              <a:rPr lang="zh-TW" altLang="en-US" sz="1800" dirty="0">
                <a:solidFill>
                  <a:srgbClr val="003399"/>
                </a:solidFill>
                <a:highlight>
                  <a:srgbClr val="FFFF00"/>
                </a:highlight>
              </a:rPr>
              <a:t>，轉譯成為電腦所熟悉的 </a:t>
            </a:r>
            <a:r>
              <a:rPr lang="en-US" altLang="zh-TW" sz="1800" dirty="0">
                <a:solidFill>
                  <a:srgbClr val="003399"/>
                </a:solidFill>
                <a:highlight>
                  <a:srgbClr val="FFFF00"/>
                </a:highlight>
              </a:rPr>
              <a:t>IP </a:t>
            </a:r>
            <a:r>
              <a:rPr lang="zh-TW" altLang="en-US" sz="1800" dirty="0">
                <a:solidFill>
                  <a:srgbClr val="003399"/>
                </a:solidFill>
                <a:highlight>
                  <a:srgbClr val="FFFF00"/>
                </a:highlight>
              </a:rPr>
              <a:t>位址</a:t>
            </a:r>
            <a:r>
              <a:rPr lang="zh-TW" altLang="en-US" sz="1800" dirty="0">
                <a:solidFill>
                  <a:srgbClr val="003399"/>
                </a:solidFill>
              </a:rPr>
              <a:t>！</a:t>
            </a:r>
            <a:r>
              <a:rPr lang="en-US" altLang="zh-TW" sz="1800" dirty="0">
                <a:solidFill>
                  <a:srgbClr val="003399"/>
                </a:solidFill>
              </a:rPr>
              <a:t>』</a:t>
            </a:r>
            <a:r>
              <a:rPr lang="zh-TW" altLang="en-US" sz="1800" dirty="0">
                <a:solidFill>
                  <a:srgbClr val="003399"/>
                </a:solidFill>
              </a:rPr>
              <a:t>，而免除了強記號碼的痛苦。</a:t>
            </a:r>
            <a:endParaRPr lang="en-US" altLang="zh-TW" sz="1800" dirty="0">
              <a:solidFill>
                <a:srgbClr val="003399"/>
              </a:solidFill>
            </a:endParaRPr>
          </a:p>
          <a:p>
            <a:pPr>
              <a:spcBef>
                <a:spcPct val="0"/>
              </a:spcBef>
              <a:spcAft>
                <a:spcPts val="1200"/>
              </a:spcAft>
              <a:defRPr/>
            </a:pPr>
            <a:endParaRPr lang="en-US" altLang="zh-TW" sz="2000" dirty="0"/>
          </a:p>
          <a:p>
            <a:pPr>
              <a:spcBef>
                <a:spcPct val="0"/>
              </a:spcBef>
              <a:spcAft>
                <a:spcPts val="1200"/>
              </a:spcAft>
              <a:defRPr/>
            </a:pPr>
            <a:r>
              <a:rPr lang="en-US" altLang="zh-TW" sz="1800" dirty="0">
                <a:solidFill>
                  <a:srgbClr val="003399"/>
                </a:solidFill>
              </a:rPr>
              <a:t>DNS </a:t>
            </a:r>
            <a:r>
              <a:rPr lang="zh-TW" altLang="en-US" sz="1800" dirty="0">
                <a:solidFill>
                  <a:srgbClr val="003399"/>
                </a:solidFill>
                <a:ea typeface="MS PGothic" panose="020B0600070205080204" pitchFamily="34" charset="-128"/>
              </a:rPr>
              <a:t>解決</a:t>
            </a:r>
            <a:r>
              <a:rPr lang="zh-TW" altLang="en-US" sz="1800" dirty="0">
                <a:solidFill>
                  <a:srgbClr val="003399"/>
                </a:solidFill>
                <a:highlight>
                  <a:srgbClr val="FFFF00"/>
                </a:highlight>
                <a:ea typeface="MS PGothic" panose="020B0600070205080204" pitchFamily="34" charset="-128"/>
              </a:rPr>
              <a:t>機器的網域名稱 </a:t>
            </a:r>
            <a:r>
              <a:rPr lang="en-US" altLang="zh-TW" sz="1800" dirty="0">
                <a:solidFill>
                  <a:srgbClr val="003399"/>
                </a:solidFill>
                <a:highlight>
                  <a:srgbClr val="FFFF00"/>
                </a:highlight>
                <a:ea typeface="MS PGothic" panose="020B0600070205080204" pitchFamily="34" charset="-128"/>
              </a:rPr>
              <a:t>(Domain name) </a:t>
            </a:r>
            <a:r>
              <a:rPr lang="zh-TW" altLang="en-US" sz="1800" dirty="0">
                <a:solidFill>
                  <a:srgbClr val="003399"/>
                </a:solidFill>
                <a:highlight>
                  <a:srgbClr val="FFFF00"/>
                </a:highlight>
                <a:ea typeface="MS PGothic" panose="020B0600070205080204" pitchFamily="34" charset="-128"/>
              </a:rPr>
              <a:t>與 </a:t>
            </a:r>
            <a:r>
              <a:rPr lang="en-US" altLang="zh-TW" sz="1800" dirty="0">
                <a:solidFill>
                  <a:srgbClr val="003399"/>
                </a:solidFill>
                <a:highlight>
                  <a:srgbClr val="FFFF00"/>
                </a:highlight>
                <a:ea typeface="MS PGothic" panose="020B0600070205080204" pitchFamily="34" charset="-128"/>
              </a:rPr>
              <a:t>IP address </a:t>
            </a:r>
            <a:r>
              <a:rPr lang="zh-TW" altLang="en-US" sz="1800" dirty="0">
                <a:solidFill>
                  <a:srgbClr val="003399"/>
                </a:solidFill>
                <a:highlight>
                  <a:srgbClr val="FFFF00"/>
                </a:highlight>
                <a:ea typeface="MS PGothic" panose="020B0600070205080204" pitchFamily="34" charset="-128"/>
              </a:rPr>
              <a:t>的對應問題</a:t>
            </a:r>
            <a:r>
              <a:rPr lang="zh-TW" altLang="en-US" sz="1800" dirty="0">
                <a:solidFill>
                  <a:srgbClr val="003399"/>
                </a:solidFill>
                <a:ea typeface="MS PGothic" panose="020B0600070205080204" pitchFamily="34" charset="-128"/>
              </a:rPr>
              <a:t>。其</a:t>
            </a:r>
            <a:r>
              <a:rPr lang="zh-TW" altLang="en-US" sz="1800" b="1" dirty="0">
                <a:solidFill>
                  <a:srgbClr val="003399"/>
                </a:solidFill>
                <a:ea typeface="新細明體" panose="02020500000000000000" pitchFamily="18" charset="-120"/>
              </a:rPr>
              <a:t>功能就是透過</a:t>
            </a:r>
            <a:r>
              <a:rPr lang="zh-TW" altLang="en-US" sz="1800" b="1" dirty="0">
                <a:solidFill>
                  <a:srgbClr val="003399"/>
                </a:solidFill>
                <a:highlight>
                  <a:srgbClr val="FFFF00"/>
                </a:highlight>
                <a:ea typeface="新細明體" panose="02020500000000000000" pitchFamily="18" charset="-120"/>
              </a:rPr>
              <a:t>名稱資料庫</a:t>
            </a:r>
            <a:r>
              <a:rPr lang="zh-TW" altLang="en-US" sz="1800" b="1" dirty="0">
                <a:solidFill>
                  <a:srgbClr val="003399"/>
                </a:solidFill>
                <a:ea typeface="新細明體" panose="02020500000000000000" pitchFamily="18" charset="-120"/>
              </a:rPr>
              <a:t>將主機名稱</a:t>
            </a:r>
            <a:r>
              <a:rPr lang="en-US" altLang="zh-TW" sz="1800" b="1" dirty="0">
                <a:solidFill>
                  <a:srgbClr val="003399"/>
                </a:solidFill>
                <a:ea typeface="新細明體" panose="02020500000000000000" pitchFamily="18" charset="-120"/>
              </a:rPr>
              <a:t>(host name)</a:t>
            </a:r>
            <a:r>
              <a:rPr lang="zh-TW" altLang="en-US" sz="1800" b="1" dirty="0">
                <a:solidFill>
                  <a:srgbClr val="003399"/>
                </a:solidFill>
                <a:ea typeface="新細明體" panose="02020500000000000000" pitchFamily="18" charset="-120"/>
              </a:rPr>
              <a:t> 轉換成 </a:t>
            </a:r>
            <a:r>
              <a:rPr lang="en-US" altLang="zh-TW" sz="1800" b="1" dirty="0">
                <a:solidFill>
                  <a:srgbClr val="003399"/>
                </a:solidFill>
                <a:ea typeface="新細明體" panose="02020500000000000000" pitchFamily="18" charset="-120"/>
              </a:rPr>
              <a:t>IP</a:t>
            </a:r>
            <a:r>
              <a:rPr lang="zh-TW" altLang="en-US" sz="1800" b="1" dirty="0">
                <a:solidFill>
                  <a:srgbClr val="003399"/>
                </a:solidFill>
                <a:ea typeface="新細明體" panose="02020500000000000000" pitchFamily="18" charset="-120"/>
              </a:rPr>
              <a:t> 位址</a:t>
            </a:r>
            <a:r>
              <a:rPr lang="zh-TW" altLang="en-US" sz="1800" dirty="0">
                <a:solidFill>
                  <a:srgbClr val="003399"/>
                </a:solidFill>
              </a:rPr>
              <a:t>，</a:t>
            </a:r>
            <a:r>
              <a:rPr lang="zh-TW" altLang="en-US" sz="1800" b="1" dirty="0">
                <a:solidFill>
                  <a:srgbClr val="003399"/>
                </a:solidFill>
                <a:ea typeface="新細明體" panose="02020500000000000000" pitchFamily="18" charset="-120"/>
              </a:rPr>
              <a:t>也可以反向轉換將詢問的 </a:t>
            </a:r>
            <a:r>
              <a:rPr lang="en-US" altLang="zh-TW" sz="1800" b="1" dirty="0">
                <a:solidFill>
                  <a:srgbClr val="003399"/>
                </a:solidFill>
                <a:ea typeface="新細明體" panose="02020500000000000000" pitchFamily="18" charset="-120"/>
              </a:rPr>
              <a:t>IP</a:t>
            </a:r>
            <a:r>
              <a:rPr lang="zh-TW" altLang="en-US" sz="1800" b="1" dirty="0">
                <a:solidFill>
                  <a:srgbClr val="003399"/>
                </a:solidFill>
                <a:ea typeface="新細明體" panose="02020500000000000000" pitchFamily="18" charset="-120"/>
              </a:rPr>
              <a:t>位址</a:t>
            </a:r>
            <a:r>
              <a:rPr lang="zh-TW" altLang="en-US" sz="1800" dirty="0">
                <a:solidFill>
                  <a:srgbClr val="003399"/>
                </a:solidFill>
              </a:rPr>
              <a:t>，</a:t>
            </a:r>
            <a:r>
              <a:rPr lang="zh-TW" altLang="en-US" sz="1800" b="1" dirty="0">
                <a:solidFill>
                  <a:srgbClr val="003399"/>
                </a:solidFill>
                <a:ea typeface="新細明體" panose="02020500000000000000" pitchFamily="18" charset="-120"/>
              </a:rPr>
              <a:t>轉換成</a:t>
            </a:r>
            <a:r>
              <a:rPr lang="zh-TW" altLang="en-US" sz="1800" b="1" dirty="0">
                <a:solidFill>
                  <a:srgbClr val="003399"/>
                </a:solidFill>
                <a:highlight>
                  <a:srgbClr val="FFFF00"/>
                </a:highlight>
                <a:ea typeface="新細明體" panose="02020500000000000000" pitchFamily="18" charset="-120"/>
              </a:rPr>
              <a:t>主機名稱  </a:t>
            </a:r>
            <a:r>
              <a:rPr lang="en-US" altLang="zh-TW" sz="1800" b="1" dirty="0">
                <a:solidFill>
                  <a:srgbClr val="003399"/>
                </a:solidFill>
                <a:ea typeface="新細明體" panose="02020500000000000000" pitchFamily="18" charset="-120"/>
              </a:rPr>
              <a:t>&gt; </a:t>
            </a:r>
            <a:r>
              <a:rPr lang="en-US" altLang="zh-TW" sz="1800" b="1" dirty="0" err="1">
                <a:solidFill>
                  <a:srgbClr val="003399"/>
                </a:solidFill>
                <a:ea typeface="新細明體" panose="02020500000000000000" pitchFamily="18" charset="-120"/>
              </a:rPr>
              <a:t>NSLookUp</a:t>
            </a:r>
            <a:r>
              <a:rPr lang="zh-TW" altLang="en-US" sz="1800" b="1" dirty="0">
                <a:solidFill>
                  <a:srgbClr val="003399"/>
                </a:solidFill>
                <a:ea typeface="新細明體" panose="02020500000000000000" pitchFamily="18" charset="-120"/>
              </a:rPr>
              <a:t> 指令 </a:t>
            </a:r>
            <a:r>
              <a:rPr lang="en-US" altLang="zh-TW" sz="1800" b="1" dirty="0">
                <a:solidFill>
                  <a:srgbClr val="003399"/>
                </a:solidFill>
                <a:ea typeface="新細明體" panose="02020500000000000000" pitchFamily="18" charset="-120"/>
              </a:rPr>
              <a:t>, </a:t>
            </a:r>
          </a:p>
          <a:p>
            <a:pPr marL="0" indent="0">
              <a:spcBef>
                <a:spcPct val="0"/>
              </a:spcBef>
              <a:spcAft>
                <a:spcPts val="1200"/>
              </a:spcAft>
              <a:buNone/>
              <a:defRPr/>
            </a:pPr>
            <a:r>
              <a:rPr lang="en-US" altLang="zh-TW" sz="2000" b="1" dirty="0">
                <a:ea typeface="新細明體" panose="02020500000000000000" pitchFamily="18" charset="-120"/>
              </a:rPr>
              <a:t>     e.g., </a:t>
            </a:r>
            <a:r>
              <a:rPr lang="en-US" altLang="zh-TW" sz="2000" dirty="0" err="1"/>
              <a:t>NSLookUp</a:t>
            </a:r>
            <a:r>
              <a:rPr lang="zh-TW" altLang="en-US" sz="2000" dirty="0"/>
              <a:t> </a:t>
            </a:r>
            <a:r>
              <a:rPr lang="en-US" altLang="zh-TW" sz="2000" dirty="0">
                <a:highlight>
                  <a:srgbClr val="FFFF00"/>
                </a:highlight>
                <a:hlinkClick r:id="rId3"/>
              </a:rPr>
              <a:t>www.twnic.net.tw</a:t>
            </a:r>
            <a:endParaRPr lang="en-US" altLang="zh-TW" sz="2000" dirty="0">
              <a:highlight>
                <a:srgbClr val="FFFF00"/>
              </a:highlight>
            </a:endParaRPr>
          </a:p>
          <a:p>
            <a:pPr marL="0" indent="0">
              <a:spcBef>
                <a:spcPct val="0"/>
              </a:spcBef>
              <a:spcAft>
                <a:spcPts val="1200"/>
              </a:spcAft>
              <a:buNone/>
              <a:defRPr/>
            </a:pPr>
            <a:r>
              <a:rPr lang="en-US" altLang="zh-TW" sz="1800" dirty="0">
                <a:solidFill>
                  <a:srgbClr val="003399"/>
                </a:solidFill>
              </a:rPr>
              <a:t>      </a:t>
            </a:r>
          </a:p>
          <a:p>
            <a:pPr marL="0" indent="0">
              <a:spcBef>
                <a:spcPct val="0"/>
              </a:spcBef>
              <a:spcAft>
                <a:spcPts val="1200"/>
              </a:spcAft>
              <a:buNone/>
              <a:defRPr/>
            </a:pPr>
            <a:r>
              <a:rPr lang="en-US" altLang="zh-TW" sz="1800" dirty="0">
                <a:solidFill>
                  <a:srgbClr val="003399"/>
                </a:solidFill>
              </a:rPr>
              <a:t>DNS</a:t>
            </a:r>
            <a:r>
              <a:rPr lang="zh-TW" altLang="en-US" sz="1800" dirty="0">
                <a:solidFill>
                  <a:srgbClr val="003399"/>
                </a:solidFill>
              </a:rPr>
              <a:t>偵錯工具 </a:t>
            </a:r>
            <a:r>
              <a:rPr lang="en-US" altLang="zh-TW" sz="1800" dirty="0">
                <a:solidFill>
                  <a:srgbClr val="003399"/>
                </a:solidFill>
              </a:rPr>
              <a:t>: </a:t>
            </a:r>
            <a:r>
              <a:rPr lang="zh-TW" altLang="en-US" sz="1800" dirty="0">
                <a:solidFill>
                  <a:srgbClr val="003399"/>
                </a:solidFill>
              </a:rPr>
              <a:t>輸入 </a:t>
            </a:r>
            <a:r>
              <a:rPr lang="en-US" altLang="zh-TW" sz="1800" dirty="0" err="1">
                <a:solidFill>
                  <a:srgbClr val="003399"/>
                </a:solidFill>
              </a:rPr>
              <a:t>nslookup</a:t>
            </a:r>
            <a:r>
              <a:rPr lang="en-US" altLang="zh-TW" sz="1800" dirty="0">
                <a:solidFill>
                  <a:srgbClr val="003399"/>
                </a:solidFill>
              </a:rPr>
              <a:t> </a:t>
            </a:r>
            <a:r>
              <a:rPr lang="zh-TW" altLang="en-US" sz="1800" dirty="0">
                <a:solidFill>
                  <a:srgbClr val="003399"/>
                </a:solidFill>
              </a:rPr>
              <a:t>命令後，會看到 </a:t>
            </a:r>
            <a:r>
              <a:rPr lang="en-US" altLang="zh-TW" sz="1800" dirty="0">
                <a:solidFill>
                  <a:srgbClr val="003399"/>
                </a:solidFill>
              </a:rPr>
              <a:t>&gt; </a:t>
            </a:r>
            <a:r>
              <a:rPr lang="zh-TW" altLang="en-US" sz="1800" dirty="0">
                <a:solidFill>
                  <a:srgbClr val="003399"/>
                </a:solidFill>
              </a:rPr>
              <a:t>提示符號，之後就可輸入查詢指令。一般會輸入</a:t>
            </a:r>
            <a:r>
              <a:rPr lang="en-US" altLang="zh-TW" sz="1800" dirty="0">
                <a:solidFill>
                  <a:srgbClr val="003399"/>
                </a:solidFill>
                <a:highlight>
                  <a:srgbClr val="FFFF00"/>
                </a:highlight>
              </a:rPr>
              <a:t>IP address</a:t>
            </a:r>
            <a:r>
              <a:rPr lang="zh-TW" altLang="en-US" sz="1800" dirty="0">
                <a:solidFill>
                  <a:srgbClr val="003399"/>
                </a:solidFill>
              </a:rPr>
              <a:t>或是</a:t>
            </a:r>
            <a:r>
              <a:rPr lang="en-US" altLang="zh-TW" sz="1800" dirty="0">
                <a:solidFill>
                  <a:srgbClr val="003399"/>
                </a:solidFill>
                <a:highlight>
                  <a:srgbClr val="FFFF00"/>
                </a:highlight>
              </a:rPr>
              <a:t>domain name</a:t>
            </a:r>
            <a:r>
              <a:rPr lang="zh-TW" altLang="en-US" sz="1800" dirty="0">
                <a:solidFill>
                  <a:srgbClr val="003399"/>
                </a:solidFill>
              </a:rPr>
              <a:t>來做</a:t>
            </a:r>
            <a:r>
              <a:rPr lang="zh-TW" altLang="en-US" sz="1800" dirty="0">
                <a:solidFill>
                  <a:srgbClr val="003399"/>
                </a:solidFill>
                <a:highlight>
                  <a:srgbClr val="FFFF00"/>
                </a:highlight>
              </a:rPr>
              <a:t>反向及正向</a:t>
            </a:r>
            <a:r>
              <a:rPr lang="zh-TW" altLang="en-US" sz="1800" dirty="0">
                <a:solidFill>
                  <a:srgbClr val="003399"/>
                </a:solidFill>
              </a:rPr>
              <a:t>的解析。</a:t>
            </a:r>
            <a:endParaRPr lang="en-US" altLang="zh-TW" sz="1800" dirty="0">
              <a:solidFill>
                <a:srgbClr val="003399"/>
              </a:solidFill>
            </a:endParaRPr>
          </a:p>
          <a:p>
            <a:pPr marL="0" indent="0">
              <a:spcBef>
                <a:spcPct val="0"/>
              </a:spcBef>
              <a:spcAft>
                <a:spcPts val="1200"/>
              </a:spcAft>
              <a:buNone/>
              <a:defRPr/>
            </a:pPr>
            <a:r>
              <a:rPr lang="zh-TW" altLang="en-US" sz="1800" dirty="0">
                <a:solidFill>
                  <a:srgbClr val="003399"/>
                </a:solidFill>
              </a:rPr>
              <a:t>     </a:t>
            </a:r>
            <a:r>
              <a:rPr lang="zh-TW" altLang="en-US" sz="1800" b="1" dirty="0">
                <a:solidFill>
                  <a:srgbClr val="C00000"/>
                </a:solidFill>
                <a:highlight>
                  <a:srgbClr val="FFFF00"/>
                </a:highlight>
                <a:ea typeface="新細明體" panose="02020500000000000000" pitchFamily="18" charset="-120"/>
              </a:rPr>
              <a:t>正解</a:t>
            </a:r>
            <a:r>
              <a:rPr lang="zh-TW" altLang="en-US" sz="2000" dirty="0">
                <a:highlight>
                  <a:srgbClr val="FFFF00"/>
                </a:highlight>
              </a:rPr>
              <a:t> </a:t>
            </a:r>
            <a:r>
              <a:rPr lang="en-US" altLang="zh-TW" sz="2000" dirty="0">
                <a:highlight>
                  <a:srgbClr val="FFFF00"/>
                </a:highlight>
              </a:rPr>
              <a:t>(forward</a:t>
            </a:r>
            <a:r>
              <a:rPr lang="zh-TW" altLang="en-US" sz="2000" dirty="0">
                <a:highlight>
                  <a:srgbClr val="FFFF00"/>
                </a:highlight>
              </a:rPr>
              <a:t> </a:t>
            </a:r>
            <a:r>
              <a:rPr lang="en-US" altLang="zh-TW" sz="2000" dirty="0">
                <a:highlight>
                  <a:srgbClr val="FFFF00"/>
                </a:highlight>
              </a:rPr>
              <a:t>domain)</a:t>
            </a:r>
            <a:r>
              <a:rPr lang="zh-TW" altLang="en-US" sz="1800" dirty="0">
                <a:highlight>
                  <a:srgbClr val="FFFF00"/>
                </a:highlight>
                <a:ea typeface="新細明體" panose="02020500000000000000" pitchFamily="18" charset="-120"/>
              </a:rPr>
              <a:t>：把網域名稱轉成 </a:t>
            </a:r>
            <a:r>
              <a:rPr lang="en-US" altLang="zh-TW" sz="1800" dirty="0">
                <a:highlight>
                  <a:srgbClr val="FFFF00"/>
                </a:highlight>
                <a:ea typeface="新細明體" panose="02020500000000000000" pitchFamily="18" charset="-120"/>
              </a:rPr>
              <a:t>IP</a:t>
            </a:r>
            <a:r>
              <a:rPr lang="en-US" altLang="zh-TW" sz="1800" dirty="0">
                <a:ea typeface="新細明體" panose="02020500000000000000" pitchFamily="18" charset="-120"/>
              </a:rPr>
              <a:t>;</a:t>
            </a:r>
            <a:r>
              <a:rPr lang="zh-TW" altLang="en-US" sz="1800" b="1" dirty="0">
                <a:solidFill>
                  <a:srgbClr val="C00000"/>
                </a:solidFill>
                <a:highlight>
                  <a:srgbClr val="FFFF00"/>
                </a:highlight>
                <a:ea typeface="新細明體" panose="02020500000000000000" pitchFamily="18" charset="-120"/>
              </a:rPr>
              <a:t>反解 </a:t>
            </a:r>
            <a:r>
              <a:rPr lang="en-US" altLang="zh-TW" sz="1800" b="1" dirty="0">
                <a:solidFill>
                  <a:srgbClr val="C00000"/>
                </a:solidFill>
                <a:highlight>
                  <a:srgbClr val="FFFF00"/>
                </a:highlight>
                <a:ea typeface="新細明體" panose="02020500000000000000" pitchFamily="18" charset="-120"/>
              </a:rPr>
              <a:t>(reverse domain)</a:t>
            </a:r>
            <a:r>
              <a:rPr lang="zh-TW" altLang="en-US" sz="1800" dirty="0">
                <a:highlight>
                  <a:srgbClr val="FFFF00"/>
                </a:highlight>
                <a:ea typeface="新細明體" panose="02020500000000000000" pitchFamily="18" charset="-120"/>
              </a:rPr>
              <a:t>：將 </a:t>
            </a:r>
            <a:r>
              <a:rPr lang="en-US" altLang="zh-TW" sz="1800" dirty="0">
                <a:highlight>
                  <a:srgbClr val="FFFF00"/>
                </a:highlight>
                <a:ea typeface="新細明體" panose="02020500000000000000" pitchFamily="18" charset="-120"/>
              </a:rPr>
              <a:t>IP </a:t>
            </a:r>
            <a:r>
              <a:rPr lang="zh-TW" altLang="en-US" sz="1800" dirty="0">
                <a:highlight>
                  <a:srgbClr val="FFFF00"/>
                </a:highlight>
                <a:ea typeface="新細明體" panose="02020500000000000000" pitchFamily="18" charset="-120"/>
              </a:rPr>
              <a:t>轉成網域名稱</a:t>
            </a:r>
            <a:r>
              <a:rPr lang="zh-TW" altLang="en-US" sz="2000" dirty="0">
                <a:highlight>
                  <a:srgbClr val="FFFF00"/>
                </a:highlight>
                <a:ea typeface="新細明體" panose="02020500000000000000" pitchFamily="18" charset="-120"/>
              </a:rPr>
              <a:t> </a:t>
            </a:r>
            <a:r>
              <a:rPr lang="en-US" altLang="zh-TW" sz="1800" dirty="0">
                <a:ea typeface="MS PGothic" panose="020B0600070205080204" pitchFamily="34" charset="-128"/>
              </a:rPr>
              <a:t>(IP </a:t>
            </a:r>
            <a:r>
              <a:rPr lang="zh-TW" altLang="en-US" sz="1800" dirty="0">
                <a:ea typeface="MS PGothic" panose="020B0600070205080204" pitchFamily="34" charset="-128"/>
              </a:rPr>
              <a:t>正解與反解不一致</a:t>
            </a:r>
            <a:r>
              <a:rPr lang="zh-TW" altLang="en-US" sz="1800" dirty="0"/>
              <a:t>，</a:t>
            </a:r>
            <a:r>
              <a:rPr lang="zh-TW" altLang="en-US" sz="1800" dirty="0">
                <a:ea typeface="MS PGothic" panose="020B0600070205080204" pitchFamily="34" charset="-128"/>
              </a:rPr>
              <a:t>會退信</a:t>
            </a:r>
            <a:r>
              <a:rPr lang="en-US" altLang="zh-TW" sz="1800" dirty="0">
                <a:ea typeface="MS PGothic" panose="020B0600070205080204" pitchFamily="34" charset="-128"/>
              </a:rPr>
              <a:t>)</a:t>
            </a:r>
          </a:p>
          <a:p>
            <a:pPr eaLnBrk="1" hangingPunct="1">
              <a:defRPr/>
            </a:pPr>
            <a:endParaRPr lang="en-US" altLang="zh-TW" sz="2000" dirty="0">
              <a:ea typeface="MS PGothic" panose="020B0600070205080204" pitchFamily="34" charset="-128"/>
            </a:endParaRPr>
          </a:p>
        </p:txBody>
      </p:sp>
      <p:sp>
        <p:nvSpPr>
          <p:cNvPr id="113667" name="Rectangle 2">
            <a:extLst>
              <a:ext uri="{FF2B5EF4-FFF2-40B4-BE49-F238E27FC236}">
                <a16:creationId xmlns:a16="http://schemas.microsoft.com/office/drawing/2014/main" id="{611BEFBC-E696-420D-9472-869D9681FC5B}"/>
              </a:ext>
            </a:extLst>
          </p:cNvPr>
          <p:cNvSpPr txBox="1">
            <a:spLocks noChangeArrowheads="1"/>
          </p:cNvSpPr>
          <p:nvPr/>
        </p:nvSpPr>
        <p:spPr bwMode="auto">
          <a:xfrm>
            <a:off x="229571" y="25137"/>
            <a:ext cx="10940454" cy="954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600" b="1">
                <a:solidFill>
                  <a:schemeClr val="bg1"/>
                </a:solidFill>
                <a:latin typeface="Georgia" panose="02040502050405020303" pitchFamily="18" charset="0"/>
                <a:ea typeface="新細明體" panose="02020500000000000000" pitchFamily="18" charset="-120"/>
              </a:rPr>
              <a:t>    </a:t>
            </a:r>
            <a:r>
              <a:rPr lang="en-US" altLang="zh-TW" b="1">
                <a:solidFill>
                  <a:schemeClr val="bg1"/>
                </a:solidFill>
                <a:latin typeface="Tahoma" panose="020B0604030504040204" pitchFamily="34" charset="0"/>
                <a:ea typeface="新細明體" panose="02020500000000000000" pitchFamily="18" charset="-120"/>
              </a:rPr>
              <a:t> </a:t>
            </a:r>
            <a:endParaRPr lang="zh-TW" altLang="en-US" sz="4800" b="1">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Tx/>
              <a:buNone/>
            </a:pPr>
            <a:endParaRPr lang="en-US" altLang="zh-TW" b="1">
              <a:solidFill>
                <a:schemeClr val="bg1"/>
              </a:solidFill>
              <a:latin typeface="Georgia" panose="02040502050405020303" pitchFamily="18" charset="0"/>
              <a:ea typeface="華康中黑體" pitchFamily="49" charset="-120"/>
            </a:endParaRPr>
          </a:p>
        </p:txBody>
      </p:sp>
      <p:sp>
        <p:nvSpPr>
          <p:cNvPr id="113668" name="文字方塊 6">
            <a:extLst>
              <a:ext uri="{FF2B5EF4-FFF2-40B4-BE49-F238E27FC236}">
                <a16:creationId xmlns:a16="http://schemas.microsoft.com/office/drawing/2014/main" id="{2C617FC7-C9C4-499C-8731-4B45EA17002C}"/>
              </a:ext>
            </a:extLst>
          </p:cNvPr>
          <p:cNvSpPr txBox="1">
            <a:spLocks noChangeArrowheads="1"/>
          </p:cNvSpPr>
          <p:nvPr/>
        </p:nvSpPr>
        <p:spPr bwMode="auto">
          <a:xfrm>
            <a:off x="659876" y="255969"/>
            <a:ext cx="114331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2000" b="1" dirty="0">
                <a:solidFill>
                  <a:schemeClr val="bg1"/>
                </a:solidFill>
                <a:latin typeface="Tahoma" panose="020B0604030504040204" pitchFamily="34" charset="0"/>
                <a:ea typeface="新細明體" panose="02020500000000000000" pitchFamily="18" charset="-120"/>
              </a:rPr>
              <a:t>L4</a:t>
            </a:r>
            <a:r>
              <a:rPr lang="zh-TW" altLang="en-US" sz="2000" b="1" dirty="0">
                <a:solidFill>
                  <a:schemeClr val="bg1"/>
                </a:solidFill>
                <a:latin typeface="Tahoma" panose="020B0604030504040204" pitchFamily="34" charset="0"/>
                <a:ea typeface="新細明體" panose="02020500000000000000" pitchFamily="18" charset="-120"/>
              </a:rPr>
              <a:t>「應用層」</a:t>
            </a:r>
            <a:r>
              <a:rPr lang="en-US" altLang="zh-TW" sz="2000" b="1" dirty="0">
                <a:solidFill>
                  <a:schemeClr val="bg1"/>
                </a:solidFill>
                <a:latin typeface="Tahoma" panose="020B0604030504040204" pitchFamily="34" charset="0"/>
                <a:ea typeface="新細明體" panose="02020500000000000000" pitchFamily="18" charset="-120"/>
              </a:rPr>
              <a:t>:</a:t>
            </a:r>
            <a:r>
              <a:rPr lang="zh-TW" altLang="en-US" sz="2000" b="1" dirty="0">
                <a:solidFill>
                  <a:schemeClr val="bg1"/>
                </a:solidFill>
                <a:latin typeface="Tahoma" panose="020B0604030504040204" pitchFamily="34" charset="0"/>
                <a:ea typeface="新細明體" panose="02020500000000000000" pitchFamily="18" charset="-120"/>
              </a:rPr>
              <a:t>  如 </a:t>
            </a:r>
            <a:r>
              <a:rPr lang="en-US" altLang="zh-TW" sz="2000" b="1" dirty="0">
                <a:solidFill>
                  <a:schemeClr val="bg1"/>
                </a:solidFill>
                <a:latin typeface="Tahoma" panose="020B0604030504040204" pitchFamily="34" charset="0"/>
                <a:ea typeface="新細明體" panose="02020500000000000000" pitchFamily="18" charset="-120"/>
              </a:rPr>
              <a:t>Domain Names, DNS, HTTP</a:t>
            </a:r>
            <a:r>
              <a:rPr lang="zh-TW" altLang="en-US" sz="2000" b="1" dirty="0">
                <a:solidFill>
                  <a:schemeClr val="bg1"/>
                </a:solidFill>
                <a:latin typeface="Tahoma" panose="020B0604030504040204" pitchFamily="34" charset="0"/>
                <a:ea typeface="新細明體" panose="02020500000000000000" pitchFamily="18" charset="-120"/>
              </a:rPr>
              <a:t>、</a:t>
            </a:r>
            <a:r>
              <a:rPr lang="en-US" altLang="zh-TW" sz="2000" b="1" dirty="0">
                <a:solidFill>
                  <a:schemeClr val="bg1"/>
                </a:solidFill>
                <a:latin typeface="Tahoma" panose="020B0604030504040204" pitchFamily="34" charset="0"/>
                <a:ea typeface="新細明體" panose="02020500000000000000" pitchFamily="18" charset="-120"/>
              </a:rPr>
              <a:t>HTTPS</a:t>
            </a:r>
            <a:r>
              <a:rPr lang="zh-TW" altLang="en-US" sz="2000" b="1" dirty="0">
                <a:solidFill>
                  <a:schemeClr val="bg1"/>
                </a:solidFill>
                <a:latin typeface="Tahoma" panose="020B0604030504040204" pitchFamily="34" charset="0"/>
                <a:ea typeface="新細明體" panose="02020500000000000000" pitchFamily="18" charset="-120"/>
              </a:rPr>
              <a:t> </a:t>
            </a:r>
            <a:r>
              <a:rPr lang="en-US" altLang="zh-TW" sz="2000" b="1" dirty="0">
                <a:solidFill>
                  <a:schemeClr val="bg1"/>
                </a:solidFill>
                <a:latin typeface="Tahoma" panose="020B0604030504040204" pitchFamily="34" charset="0"/>
                <a:ea typeface="新細明體" panose="02020500000000000000" pitchFamily="18" charset="-120"/>
              </a:rPr>
              <a:t>and URLs</a:t>
            </a:r>
            <a:endParaRPr lang="zh-TW" altLang="en-US" sz="2000" b="1" dirty="0">
              <a:solidFill>
                <a:schemeClr val="bg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28739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FCB31C0B-EECF-4A7A-8623-04765E39A16B}"/>
              </a:ext>
            </a:extLst>
          </p:cNvPr>
          <p:cNvSpPr>
            <a:spLocks noGrp="1" noChangeArrowheads="1"/>
          </p:cNvSpPr>
          <p:nvPr>
            <p:ph idx="1"/>
          </p:nvPr>
        </p:nvSpPr>
        <p:spPr>
          <a:xfrm>
            <a:off x="391365" y="657224"/>
            <a:ext cx="11409269" cy="6029325"/>
          </a:xfrm>
        </p:spPr>
        <p:txBody>
          <a:bodyPr>
            <a:normAutofit fontScale="92500" lnSpcReduction="10000"/>
          </a:bodyPr>
          <a:lstStyle/>
          <a:p>
            <a:pPr eaLnBrk="1" hangingPunct="1">
              <a:buClr>
                <a:srgbClr val="EF6527"/>
              </a:buClr>
              <a:defRPr/>
            </a:pPr>
            <a:r>
              <a:rPr lang="zh-TW" altLang="en-US" sz="2000" b="1" dirty="0">
                <a:solidFill>
                  <a:srgbClr val="FF0000"/>
                </a:solidFill>
                <a:highlight>
                  <a:srgbClr val="FFFF00"/>
                </a:highlight>
                <a:ea typeface="華康儷中黑" pitchFamily="1" charset="-120"/>
              </a:rPr>
              <a:t>傳輸層</a:t>
            </a:r>
            <a:r>
              <a:rPr lang="zh-TW" altLang="en-US" sz="2000" b="1" dirty="0">
                <a:solidFill>
                  <a:srgbClr val="FF0000"/>
                </a:solidFill>
                <a:ea typeface="華康儷中黑" pitchFamily="1" charset="-120"/>
              </a:rPr>
              <a:t>為</a:t>
            </a:r>
            <a:r>
              <a:rPr lang="en-US" altLang="zh-TW" sz="2000" b="1" dirty="0">
                <a:solidFill>
                  <a:srgbClr val="FF0000"/>
                </a:solidFill>
                <a:ea typeface="華康儷中黑" pitchFamily="1" charset="-120"/>
              </a:rPr>
              <a:t>TCP/IP</a:t>
            </a:r>
            <a:r>
              <a:rPr lang="zh-TW" altLang="en-US" sz="2000" b="1" dirty="0">
                <a:solidFill>
                  <a:srgbClr val="FF0000"/>
                </a:solidFill>
                <a:ea typeface="華康儷中黑" pitchFamily="1" charset="-120"/>
              </a:rPr>
              <a:t> 的第三層</a:t>
            </a:r>
            <a:r>
              <a:rPr lang="zh-TW" altLang="zh-TW" sz="2000" b="1" dirty="0">
                <a:ea typeface="新細明體" pitchFamily="18" charset="-120"/>
              </a:rPr>
              <a:t>，</a:t>
            </a:r>
            <a:r>
              <a:rPr lang="zh-TW" altLang="en-US" sz="2000" b="1" dirty="0">
                <a:solidFill>
                  <a:srgbClr val="003399"/>
                </a:solidFill>
                <a:ea typeface="華康儷中黑" pitchFamily="1" charset="-120"/>
              </a:rPr>
              <a:t>主要的資料傳輸協定有</a:t>
            </a:r>
            <a:r>
              <a:rPr lang="zh-TW" altLang="en-US" sz="2000" b="1" dirty="0">
                <a:solidFill>
                  <a:srgbClr val="003399"/>
                </a:solidFill>
                <a:highlight>
                  <a:srgbClr val="FFFF00"/>
                </a:highlight>
                <a:ea typeface="華康儷中黑" pitchFamily="1" charset="-120"/>
              </a:rPr>
              <a:t>兩</a:t>
            </a:r>
            <a:r>
              <a:rPr lang="zh-TW" altLang="en-US" sz="2000" b="1" dirty="0">
                <a:solidFill>
                  <a:srgbClr val="003399"/>
                </a:solidFill>
                <a:ea typeface="華康儷中黑" pitchFamily="1" charset="-120"/>
              </a:rPr>
              <a:t>種 </a:t>
            </a:r>
            <a:r>
              <a:rPr lang="en-US" altLang="zh-TW" sz="2000" b="1" dirty="0">
                <a:solidFill>
                  <a:srgbClr val="003399"/>
                </a:solidFill>
                <a:ea typeface="華康儷中黑" pitchFamily="1" charset="-120"/>
              </a:rPr>
              <a:t>: TCP </a:t>
            </a:r>
            <a:r>
              <a:rPr lang="zh-TW" altLang="en-US" sz="2000" b="1" dirty="0">
                <a:solidFill>
                  <a:srgbClr val="003399"/>
                </a:solidFill>
                <a:ea typeface="華康儷中黑" pitchFamily="1" charset="-120"/>
              </a:rPr>
              <a:t>及</a:t>
            </a:r>
            <a:r>
              <a:rPr lang="en-US" altLang="zh-TW" sz="2000" b="1" dirty="0">
                <a:solidFill>
                  <a:srgbClr val="003399"/>
                </a:solidFill>
                <a:ea typeface="華康儷中黑" pitchFamily="1" charset="-120"/>
              </a:rPr>
              <a:t>UDP</a:t>
            </a:r>
            <a:r>
              <a:rPr lang="zh-TW" altLang="en-US" sz="2000" b="1" dirty="0">
                <a:solidFill>
                  <a:srgbClr val="003399"/>
                </a:solidFill>
                <a:ea typeface="華康儷中黑" pitchFamily="1" charset="-120"/>
              </a:rPr>
              <a:t> </a:t>
            </a:r>
            <a:r>
              <a:rPr lang="en-US" altLang="zh-TW" sz="2000" b="1" dirty="0">
                <a:solidFill>
                  <a:srgbClr val="003399"/>
                </a:solidFill>
                <a:ea typeface="華康儷中黑" pitchFamily="1" charset="-120"/>
              </a:rPr>
              <a:t>(User Datagram Protocol)</a:t>
            </a:r>
            <a:r>
              <a:rPr lang="zh-TW" altLang="en-US" sz="2000" b="1" dirty="0">
                <a:solidFill>
                  <a:srgbClr val="003399"/>
                </a:solidFill>
                <a:ea typeface="華康儷中黑" pitchFamily="1" charset="-120"/>
              </a:rPr>
              <a:t>。</a:t>
            </a:r>
          </a:p>
          <a:p>
            <a:pPr marL="0" indent="0">
              <a:buClr>
                <a:srgbClr val="EF6527"/>
              </a:buClr>
              <a:buNone/>
              <a:defRPr/>
            </a:pPr>
            <a:r>
              <a:rPr lang="en-US" altLang="zh-TW" sz="2000" b="1" dirty="0">
                <a:solidFill>
                  <a:srgbClr val="003399"/>
                </a:solidFill>
                <a:ea typeface="華康儷中黑" pitchFamily="1" charset="-120"/>
              </a:rPr>
              <a:t>1.Transmission Control Protocol (TCP)</a:t>
            </a:r>
            <a:r>
              <a:rPr lang="zh-TW" altLang="en-US" sz="2000" b="1" dirty="0">
                <a:solidFill>
                  <a:srgbClr val="003399"/>
                </a:solidFill>
                <a:ea typeface="華康儷中黑" pitchFamily="1" charset="-120"/>
              </a:rPr>
              <a:t>傳輸控制協定</a:t>
            </a:r>
            <a:endParaRPr lang="en-US" altLang="zh-TW" sz="2000" b="1" dirty="0">
              <a:solidFill>
                <a:srgbClr val="003399"/>
              </a:solidFill>
              <a:ea typeface="華康儷中黑" pitchFamily="1" charset="-120"/>
            </a:endParaRPr>
          </a:p>
          <a:p>
            <a:pPr eaLnBrk="1" hangingPunct="1">
              <a:buClr>
                <a:srgbClr val="EF6527"/>
              </a:buClr>
              <a:buFont typeface="Wingdings" panose="05000000000000000000" pitchFamily="2" charset="2"/>
              <a:buNone/>
              <a:defRPr/>
            </a:pPr>
            <a:endParaRPr lang="en-US" altLang="zh-TW" dirty="0">
              <a:solidFill>
                <a:srgbClr val="0C0C0C"/>
              </a:solidFill>
              <a:ea typeface="新細明體" panose="02020500000000000000" pitchFamily="18" charset="-120"/>
            </a:endParaRPr>
          </a:p>
          <a:p>
            <a:pPr lvl="1" eaLnBrk="1" hangingPunct="1">
              <a:defRPr/>
            </a:pPr>
            <a:r>
              <a:rPr lang="en-US" altLang="zh-TW" sz="2000" dirty="0">
                <a:solidFill>
                  <a:srgbClr val="0C0C0C"/>
                </a:solidFill>
                <a:highlight>
                  <a:srgbClr val="FFFF00"/>
                </a:highlight>
                <a:ea typeface="新細明體" panose="02020500000000000000" pitchFamily="18" charset="-120"/>
              </a:rPr>
              <a:t>Establishes connections </a:t>
            </a:r>
            <a:r>
              <a:rPr lang="en-US" altLang="zh-TW" sz="2000" dirty="0">
                <a:solidFill>
                  <a:srgbClr val="0C0C0C"/>
                </a:solidFill>
                <a:ea typeface="新細明體" panose="02020500000000000000" pitchFamily="18" charset="-120"/>
              </a:rPr>
              <a:t>among </a:t>
            </a:r>
            <a:r>
              <a:rPr lang="en-US" altLang="zh-TW" sz="2000" dirty="0">
                <a:solidFill>
                  <a:srgbClr val="C00000"/>
                </a:solidFill>
                <a:ea typeface="新細明體" panose="02020500000000000000" pitchFamily="18" charset="-120"/>
              </a:rPr>
              <a:t>sending and receiving Web </a:t>
            </a:r>
            <a:r>
              <a:rPr lang="en-US" altLang="zh-TW" sz="2000" dirty="0">
                <a:solidFill>
                  <a:srgbClr val="0C0C0C"/>
                </a:solidFill>
                <a:ea typeface="新細明體" panose="02020500000000000000" pitchFamily="18" charset="-120"/>
              </a:rPr>
              <a:t>computers  </a:t>
            </a:r>
            <a:r>
              <a:rPr lang="zh-TW" altLang="en-US" sz="2000" b="1" dirty="0">
                <a:latin typeface="Arial Unicode MS" pitchFamily="34" charset="-120"/>
                <a:ea typeface="華康儷中黑" pitchFamily="1" charset="-120"/>
              </a:rPr>
              <a:t>在網頁</a:t>
            </a:r>
            <a:r>
              <a:rPr lang="zh-TW" altLang="en-US" sz="2000" b="1" dirty="0">
                <a:solidFill>
                  <a:srgbClr val="C00000"/>
                </a:solidFill>
                <a:latin typeface="Arial Unicode MS" pitchFamily="34" charset="-120"/>
                <a:ea typeface="華康儷中黑" pitchFamily="1" charset="-120"/>
              </a:rPr>
              <a:t>收送雙方</a:t>
            </a:r>
            <a:r>
              <a:rPr lang="zh-TW" altLang="en-US" sz="2000" b="1" dirty="0">
                <a:latin typeface="Arial Unicode MS" pitchFamily="34" charset="-120"/>
                <a:ea typeface="華康儷中黑" pitchFamily="1" charset="-120"/>
              </a:rPr>
              <a:t>建立連結的</a:t>
            </a:r>
            <a:r>
              <a:rPr lang="zh-TW" altLang="en-US" sz="2000" b="1" dirty="0">
                <a:solidFill>
                  <a:srgbClr val="FF0000"/>
                </a:solidFill>
                <a:latin typeface="Arial Unicode MS" pitchFamily="34" charset="-120"/>
                <a:ea typeface="華康儷中黑" pitchFamily="1" charset="-120"/>
              </a:rPr>
              <a:t>通訊協定</a:t>
            </a:r>
            <a:endParaRPr lang="en-US" altLang="zh-TW" sz="2000" b="1" dirty="0">
              <a:solidFill>
                <a:srgbClr val="FF0000"/>
              </a:solidFill>
              <a:latin typeface="Arial Unicode MS" pitchFamily="34" charset="-120"/>
              <a:ea typeface="華康儷中黑" pitchFamily="1" charset="-120"/>
            </a:endParaRPr>
          </a:p>
          <a:p>
            <a:pPr marL="457200" lvl="1" indent="0">
              <a:buNone/>
              <a:defRPr/>
            </a:pPr>
            <a:endParaRPr lang="en-US" altLang="zh-TW" sz="2000" dirty="0">
              <a:solidFill>
                <a:srgbClr val="0C0C0C"/>
              </a:solidFill>
              <a:ea typeface="新細明體" panose="02020500000000000000" pitchFamily="18" charset="-120"/>
            </a:endParaRPr>
          </a:p>
          <a:p>
            <a:pPr lvl="1" eaLnBrk="1" hangingPunct="1">
              <a:defRPr/>
            </a:pPr>
            <a:r>
              <a:rPr lang="en-US" altLang="zh-TW" sz="2000" dirty="0">
                <a:solidFill>
                  <a:srgbClr val="0C0C0C"/>
                </a:solidFill>
                <a:highlight>
                  <a:srgbClr val="FFFF00"/>
                </a:highlight>
                <a:ea typeface="新細明體" panose="02020500000000000000" pitchFamily="18" charset="-120"/>
              </a:rPr>
              <a:t>Handles assembly </a:t>
            </a:r>
            <a:r>
              <a:rPr lang="en-US" altLang="zh-TW" sz="2000" dirty="0">
                <a:solidFill>
                  <a:srgbClr val="0C0C0C"/>
                </a:solidFill>
                <a:ea typeface="新細明體" panose="02020500000000000000" pitchFamily="18" charset="-120"/>
              </a:rPr>
              <a:t>of </a:t>
            </a:r>
            <a:r>
              <a:rPr lang="en-US" altLang="zh-TW" sz="2000" dirty="0">
                <a:solidFill>
                  <a:srgbClr val="FF0000"/>
                </a:solidFill>
                <a:ea typeface="新細明體" panose="02020500000000000000" pitchFamily="18" charset="-120"/>
              </a:rPr>
              <a:t>packets</a:t>
            </a:r>
            <a:r>
              <a:rPr lang="en-US" altLang="zh-TW" sz="2000" dirty="0">
                <a:solidFill>
                  <a:srgbClr val="0C0C0C"/>
                </a:solidFill>
                <a:ea typeface="新細明體" panose="02020500000000000000" pitchFamily="18" charset="-120"/>
              </a:rPr>
              <a:t> at point of transmission, and reassembly at receiving end</a:t>
            </a:r>
            <a:r>
              <a:rPr lang="zh-TW" altLang="en-US" sz="2000" b="1" dirty="0">
                <a:latin typeface="Arial Unicode MS" pitchFamily="34" charset="-120"/>
                <a:ea typeface="華康儷中黑" pitchFamily="1" charset="-120"/>
              </a:rPr>
              <a:t>                            並負責</a:t>
            </a:r>
            <a:r>
              <a:rPr lang="zh-TW" altLang="en-US" sz="2000" b="1" dirty="0">
                <a:solidFill>
                  <a:srgbClr val="FF0000"/>
                </a:solidFill>
                <a:latin typeface="Arial Unicode MS" pitchFamily="34" charset="-120"/>
                <a:ea typeface="華康儷中黑" pitchFamily="1" charset="-120"/>
              </a:rPr>
              <a:t>封包</a:t>
            </a:r>
            <a:r>
              <a:rPr lang="zh-TW" altLang="en-US" sz="2000" b="1" dirty="0">
                <a:latin typeface="Arial Unicode MS" pitchFamily="34" charset="-120"/>
                <a:ea typeface="華康儷中黑" pitchFamily="1" charset="-120"/>
              </a:rPr>
              <a:t>在發送端組立</a:t>
            </a:r>
            <a:r>
              <a:rPr lang="zh-TW" altLang="zh-TW" sz="2000" b="1" dirty="0">
                <a:ea typeface="新細明體" pitchFamily="18" charset="-120"/>
              </a:rPr>
              <a:t>，</a:t>
            </a:r>
            <a:r>
              <a:rPr lang="zh-TW" altLang="en-US" sz="2000" b="1" dirty="0">
                <a:latin typeface="Arial Unicode MS" pitchFamily="34" charset="-120"/>
                <a:ea typeface="華康儷中黑" pitchFamily="1" charset="-120"/>
              </a:rPr>
              <a:t>接收端的</a:t>
            </a:r>
            <a:r>
              <a:rPr lang="zh-TW" altLang="en-US" sz="2000" b="1" dirty="0">
                <a:solidFill>
                  <a:srgbClr val="C00000"/>
                </a:solidFill>
                <a:latin typeface="Arial Unicode MS" pitchFamily="34" charset="-120"/>
                <a:ea typeface="華康儷中黑" pitchFamily="1" charset="-120"/>
              </a:rPr>
              <a:t>重新</a:t>
            </a:r>
            <a:r>
              <a:rPr lang="zh-TW" altLang="en-US" sz="2000" b="1" dirty="0">
                <a:latin typeface="Arial Unicode MS" pitchFamily="34" charset="-120"/>
                <a:ea typeface="華康儷中黑" pitchFamily="1" charset="-120"/>
              </a:rPr>
              <a:t>組立的</a:t>
            </a:r>
            <a:r>
              <a:rPr lang="zh-TW" altLang="en-US" sz="2000" b="1" dirty="0">
                <a:solidFill>
                  <a:srgbClr val="C00000"/>
                </a:solidFill>
                <a:latin typeface="Arial Unicode MS" pitchFamily="34" charset="-120"/>
                <a:ea typeface="華康儷中黑" pitchFamily="1" charset="-120"/>
              </a:rPr>
              <a:t>工作</a:t>
            </a:r>
            <a:r>
              <a:rPr lang="zh-TW" altLang="en-US" sz="2000" b="1" dirty="0">
                <a:latin typeface="Arial Unicode MS" pitchFamily="34" charset="-120"/>
                <a:ea typeface="華康儷中黑" pitchFamily="1" charset="-120"/>
              </a:rPr>
              <a:t>。</a:t>
            </a:r>
            <a:endParaRPr lang="en-US" altLang="zh-TW" sz="2000" b="1" dirty="0">
              <a:solidFill>
                <a:srgbClr val="C00000"/>
              </a:solidFill>
              <a:latin typeface="Arial Unicode MS" pitchFamily="34" charset="-120"/>
              <a:ea typeface="華康儷中黑" pitchFamily="1" charset="-120"/>
            </a:endParaRPr>
          </a:p>
          <a:p>
            <a:pPr lvl="1" eaLnBrk="1" hangingPunct="1">
              <a:defRPr/>
            </a:pPr>
            <a:endParaRPr lang="en-US" altLang="zh-TW" sz="2000" dirty="0">
              <a:solidFill>
                <a:srgbClr val="0C0C0C"/>
              </a:solidFill>
              <a:ea typeface="新細明體" panose="02020500000000000000" pitchFamily="18" charset="-120"/>
            </a:endParaRPr>
          </a:p>
          <a:p>
            <a:pPr marL="0" indent="0">
              <a:buClr>
                <a:srgbClr val="EF6527"/>
              </a:buClr>
              <a:buNone/>
              <a:defRPr/>
            </a:pPr>
            <a:r>
              <a:rPr lang="en-US" altLang="zh-TW" sz="2000" b="1" dirty="0">
                <a:ea typeface="華康儷中黑" pitchFamily="1" charset="-120"/>
              </a:rPr>
              <a:t>2</a:t>
            </a:r>
            <a:r>
              <a:rPr lang="en-US" altLang="zh-TW" sz="2000" b="1" dirty="0">
                <a:solidFill>
                  <a:srgbClr val="003399"/>
                </a:solidFill>
                <a:ea typeface="華康儷中黑" pitchFamily="1" charset="-120"/>
              </a:rPr>
              <a:t>. </a:t>
            </a:r>
            <a:r>
              <a:rPr lang="en-US" altLang="zh-TW" sz="1900" b="1" dirty="0">
                <a:solidFill>
                  <a:srgbClr val="003399"/>
                </a:solidFill>
                <a:ea typeface="華康儷中黑" pitchFamily="1" charset="-120"/>
              </a:rPr>
              <a:t>UDP</a:t>
            </a:r>
            <a:r>
              <a:rPr lang="zh-TW" altLang="en-US" sz="1900" b="1" dirty="0">
                <a:solidFill>
                  <a:srgbClr val="003399"/>
                </a:solidFill>
                <a:ea typeface="華康儷中黑" pitchFamily="1" charset="-120"/>
              </a:rPr>
              <a:t>使用者資料包協定 </a:t>
            </a:r>
            <a:r>
              <a:rPr lang="en-US" altLang="zh-TW" sz="1900" b="1" dirty="0">
                <a:solidFill>
                  <a:srgbClr val="003399"/>
                </a:solidFill>
                <a:ea typeface="華康儷中黑" pitchFamily="1" charset="-120"/>
              </a:rPr>
              <a:t>- </a:t>
            </a:r>
            <a:r>
              <a:rPr lang="zh-TW" altLang="en-US" sz="1900" b="1" dirty="0">
                <a:solidFill>
                  <a:srgbClr val="003399"/>
                </a:solidFill>
                <a:ea typeface="華康儷中黑" pitchFamily="1" charset="-120"/>
              </a:rPr>
              <a:t>是屬於非連線導向 </a:t>
            </a:r>
            <a:r>
              <a:rPr lang="en-US" altLang="zh-TW" sz="1900" b="1" dirty="0">
                <a:solidFill>
                  <a:srgbClr val="003399"/>
                </a:solidFill>
                <a:ea typeface="華康儷中黑" pitchFamily="1" charset="-120"/>
              </a:rPr>
              <a:t>(Connection</a:t>
            </a:r>
            <a:r>
              <a:rPr lang="en-US" altLang="zh-TW" sz="1900" b="1" dirty="0">
                <a:solidFill>
                  <a:srgbClr val="003399"/>
                </a:solidFill>
                <a:highlight>
                  <a:srgbClr val="FFFF00"/>
                </a:highlight>
                <a:ea typeface="華康儷中黑" pitchFamily="1" charset="-120"/>
              </a:rPr>
              <a:t>less</a:t>
            </a:r>
            <a:r>
              <a:rPr lang="en-US" altLang="zh-TW" sz="1900" b="1" dirty="0">
                <a:solidFill>
                  <a:srgbClr val="003399"/>
                </a:solidFill>
                <a:ea typeface="華康儷中黑" pitchFamily="1" charset="-120"/>
              </a:rPr>
              <a:t> Oriented)</a:t>
            </a:r>
            <a:r>
              <a:rPr lang="zh-TW" altLang="en-US" sz="1900" b="1" dirty="0">
                <a:solidFill>
                  <a:srgbClr val="003399"/>
                </a:solidFill>
                <a:ea typeface="華康儷中黑" pitchFamily="1" charset="-120"/>
              </a:rPr>
              <a:t>的傳輸協定</a:t>
            </a:r>
            <a:r>
              <a:rPr lang="zh-TW" altLang="zh-TW" sz="1900" b="1" dirty="0">
                <a:solidFill>
                  <a:srgbClr val="003399"/>
                </a:solidFill>
                <a:ea typeface="新細明體" pitchFamily="18" charset="-120"/>
              </a:rPr>
              <a:t>，</a:t>
            </a:r>
            <a:r>
              <a:rPr lang="zh-TW" altLang="en-US" sz="1900" b="1" dirty="0">
                <a:solidFill>
                  <a:srgbClr val="003399"/>
                </a:solidFill>
                <a:ea typeface="華康儷中黑" pitchFamily="1" charset="-120"/>
              </a:rPr>
              <a:t>只要確認</a:t>
            </a:r>
            <a:r>
              <a:rPr lang="zh-TW" altLang="en-US" sz="1900" b="1" dirty="0">
                <a:solidFill>
                  <a:srgbClr val="003399"/>
                </a:solidFill>
                <a:highlight>
                  <a:srgbClr val="FFFF00"/>
                </a:highlight>
                <a:ea typeface="華康儷中黑" pitchFamily="1" charset="-120"/>
              </a:rPr>
              <a:t>接收端存在</a:t>
            </a:r>
            <a:endParaRPr lang="en-US" altLang="zh-TW" sz="1900" b="1" dirty="0">
              <a:solidFill>
                <a:srgbClr val="003399"/>
              </a:solidFill>
              <a:highlight>
                <a:srgbClr val="FFFF00"/>
              </a:highlight>
              <a:ea typeface="華康儷中黑" pitchFamily="1" charset="-120"/>
            </a:endParaRPr>
          </a:p>
          <a:p>
            <a:pPr marL="0" indent="0">
              <a:buClr>
                <a:srgbClr val="EF6527"/>
              </a:buClr>
              <a:buNone/>
              <a:defRPr/>
            </a:pPr>
            <a:r>
              <a:rPr lang="zh-TW" altLang="en-US" sz="1900" b="1" dirty="0">
                <a:solidFill>
                  <a:srgbClr val="003399"/>
                </a:solidFill>
                <a:ea typeface="華康儷中黑" pitchFamily="1" charset="-120"/>
              </a:rPr>
              <a:t>就可以開始傳遞資料</a:t>
            </a:r>
            <a:r>
              <a:rPr lang="zh-TW" altLang="zh-TW" sz="1900" b="1" dirty="0">
                <a:solidFill>
                  <a:srgbClr val="003399"/>
                </a:solidFill>
                <a:ea typeface="新細明體" pitchFamily="18" charset="-120"/>
              </a:rPr>
              <a:t>，</a:t>
            </a:r>
            <a:r>
              <a:rPr lang="zh-TW" altLang="en-US" sz="1900" b="1" dirty="0">
                <a:solidFill>
                  <a:srgbClr val="003399"/>
                </a:solidFill>
                <a:ea typeface="華康儷中黑" pitchFamily="1" charset="-120"/>
              </a:rPr>
              <a:t>雙方不必建立連線</a:t>
            </a:r>
            <a:r>
              <a:rPr lang="zh-TW" altLang="en-US" sz="1900" b="1" dirty="0">
                <a:solidFill>
                  <a:srgbClr val="003399"/>
                </a:solidFill>
                <a:latin typeface="Arial Unicode MS" pitchFamily="34" charset="-120"/>
                <a:ea typeface="華康儷中黑" pitchFamily="1" charset="-120"/>
              </a:rPr>
              <a:t>。</a:t>
            </a:r>
            <a:endParaRPr lang="en-US" altLang="zh-TW" sz="1900" b="1" dirty="0">
              <a:solidFill>
                <a:srgbClr val="003399"/>
              </a:solidFill>
              <a:latin typeface="Arial Unicode MS" pitchFamily="34" charset="-120"/>
              <a:ea typeface="華康儷中黑" pitchFamily="1" charset="-120"/>
            </a:endParaRPr>
          </a:p>
          <a:p>
            <a:pPr eaLnBrk="1" hangingPunct="1">
              <a:buClr>
                <a:srgbClr val="EF6527"/>
              </a:buClr>
              <a:defRPr/>
            </a:pPr>
            <a:endParaRPr lang="en-US" altLang="zh-TW" sz="2000" b="1" dirty="0">
              <a:latin typeface="Arial Unicode MS" pitchFamily="34" charset="-120"/>
              <a:ea typeface="華康儷中黑" pitchFamily="1" charset="-120"/>
            </a:endParaRPr>
          </a:p>
          <a:p>
            <a:pPr eaLnBrk="1" hangingPunct="1">
              <a:buClr>
                <a:srgbClr val="EF6527"/>
              </a:buClr>
              <a:defRPr/>
            </a:pPr>
            <a:r>
              <a:rPr lang="en-US" altLang="zh-TW" sz="1900" b="1" dirty="0">
                <a:solidFill>
                  <a:srgbClr val="FF0000"/>
                </a:solidFill>
                <a:ea typeface="華康儷中黑" pitchFamily="1" charset="-120"/>
              </a:rPr>
              <a:t>SSL(Secure Sockets Layer</a:t>
            </a:r>
            <a:r>
              <a:rPr lang="en-US" altLang="zh-TW" sz="1900" b="1" dirty="0">
                <a:ea typeface="華康儷中黑" pitchFamily="1" charset="-120"/>
              </a:rPr>
              <a:t> </a:t>
            </a:r>
            <a:r>
              <a:rPr lang="zh-TW" altLang="en-US" sz="1900" b="1" dirty="0">
                <a:solidFill>
                  <a:srgbClr val="003399"/>
                </a:solidFill>
                <a:ea typeface="華康儷中黑" pitchFamily="1" charset="-120"/>
              </a:rPr>
              <a:t>安全套接層</a:t>
            </a:r>
            <a:r>
              <a:rPr lang="en-US" altLang="zh-TW" sz="1900" b="1" dirty="0">
                <a:solidFill>
                  <a:srgbClr val="003399"/>
                </a:solidFill>
                <a:ea typeface="華康儷中黑" pitchFamily="1" charset="-120"/>
              </a:rPr>
              <a:t>)</a:t>
            </a:r>
            <a:r>
              <a:rPr lang="zh-TW" altLang="zh-TW" sz="1900" b="1" dirty="0">
                <a:solidFill>
                  <a:srgbClr val="003399"/>
                </a:solidFill>
                <a:ea typeface="新細明體" pitchFamily="18" charset="-120"/>
              </a:rPr>
              <a:t>，</a:t>
            </a:r>
            <a:r>
              <a:rPr lang="zh-TW" altLang="en-US" sz="1900" b="1" dirty="0">
                <a:solidFill>
                  <a:srgbClr val="003399"/>
                </a:solidFill>
                <a:ea typeface="華康儷中黑" pitchFamily="1" charset="-120"/>
              </a:rPr>
              <a:t>及其繼任者傳輸層安全（</a:t>
            </a:r>
            <a:r>
              <a:rPr lang="en-US" altLang="zh-TW" sz="1900" b="1" dirty="0">
                <a:solidFill>
                  <a:srgbClr val="003399"/>
                </a:solidFill>
                <a:ea typeface="華康儷中黑" pitchFamily="1" charset="-120"/>
              </a:rPr>
              <a:t>Transport Layer Security</a:t>
            </a:r>
            <a:r>
              <a:rPr lang="zh-TW" altLang="en-US" sz="1900" b="1" dirty="0">
                <a:solidFill>
                  <a:srgbClr val="003399"/>
                </a:solidFill>
                <a:ea typeface="華康儷中黑" pitchFamily="1" charset="-120"/>
              </a:rPr>
              <a:t>，</a:t>
            </a:r>
            <a:r>
              <a:rPr lang="en-US" altLang="zh-TW" sz="1900" b="1" dirty="0">
                <a:solidFill>
                  <a:srgbClr val="003399"/>
                </a:solidFill>
                <a:ea typeface="華康儷中黑" pitchFamily="1" charset="-120"/>
              </a:rPr>
              <a:t>TLS</a:t>
            </a:r>
            <a:r>
              <a:rPr lang="zh-TW" altLang="en-US" sz="1900" b="1" dirty="0">
                <a:solidFill>
                  <a:srgbClr val="003399"/>
                </a:solidFill>
                <a:ea typeface="華康儷中黑" pitchFamily="1" charset="-120"/>
              </a:rPr>
              <a:t>）是為網路</a:t>
            </a:r>
            <a:endParaRPr lang="en-US" altLang="zh-TW" sz="1900" b="1" dirty="0">
              <a:solidFill>
                <a:srgbClr val="003399"/>
              </a:solidFill>
              <a:ea typeface="華康儷中黑" pitchFamily="1" charset="-120"/>
            </a:endParaRPr>
          </a:p>
          <a:p>
            <a:pPr marL="0" indent="0" eaLnBrk="1" hangingPunct="1">
              <a:buClr>
                <a:srgbClr val="EF6527"/>
              </a:buClr>
              <a:buNone/>
              <a:defRPr/>
            </a:pPr>
            <a:r>
              <a:rPr lang="zh-TW" altLang="en-US" sz="1900" b="1" dirty="0">
                <a:solidFill>
                  <a:srgbClr val="003399"/>
                </a:solidFill>
                <a:ea typeface="華康儷中黑" pitchFamily="1" charset="-120"/>
              </a:rPr>
              <a:t>通訊提供</a:t>
            </a:r>
            <a:r>
              <a:rPr lang="zh-TW" altLang="en-US" sz="1900" b="1" dirty="0">
                <a:solidFill>
                  <a:srgbClr val="003399"/>
                </a:solidFill>
                <a:highlight>
                  <a:srgbClr val="FFFF00"/>
                </a:highlight>
                <a:ea typeface="華康儷中黑" pitchFamily="1" charset="-120"/>
              </a:rPr>
              <a:t>安全及資料完整性的一種安全協議</a:t>
            </a:r>
            <a:r>
              <a:rPr lang="zh-TW" altLang="en-US" sz="1900" b="1" dirty="0">
                <a:solidFill>
                  <a:srgbClr val="003399"/>
                </a:solidFill>
                <a:ea typeface="華康儷中黑" pitchFamily="1" charset="-120"/>
              </a:rPr>
              <a:t>。以及檢驗客戶端和服務端是否安全。</a:t>
            </a:r>
            <a:r>
              <a:rPr lang="en-US" altLang="zh-TW" sz="1900" b="1" dirty="0">
                <a:solidFill>
                  <a:srgbClr val="003399"/>
                </a:solidFill>
                <a:ea typeface="華康儷中黑" pitchFamily="1" charset="-120"/>
              </a:rPr>
              <a:t>TLS</a:t>
            </a:r>
            <a:r>
              <a:rPr lang="zh-TW" altLang="en-US" sz="1900" b="1" dirty="0">
                <a:solidFill>
                  <a:srgbClr val="003399"/>
                </a:solidFill>
                <a:ea typeface="華康儷中黑" pitchFamily="1" charset="-120"/>
              </a:rPr>
              <a:t>與</a:t>
            </a:r>
            <a:r>
              <a:rPr lang="en-US" altLang="zh-TW" sz="1900" b="1" dirty="0">
                <a:solidFill>
                  <a:srgbClr val="003399"/>
                </a:solidFill>
                <a:ea typeface="華康儷中黑" pitchFamily="1" charset="-120"/>
              </a:rPr>
              <a:t>SSL</a:t>
            </a:r>
            <a:r>
              <a:rPr lang="zh-TW" altLang="en-US" sz="1900" b="1" dirty="0">
                <a:solidFill>
                  <a:srgbClr val="003399"/>
                </a:solidFill>
                <a:ea typeface="華康儷中黑" pitchFamily="1" charset="-120"/>
              </a:rPr>
              <a:t>在</a:t>
            </a:r>
            <a:r>
              <a:rPr lang="zh-TW" altLang="en-US" sz="1900" b="1" dirty="0">
                <a:solidFill>
                  <a:srgbClr val="003399"/>
                </a:solidFill>
                <a:highlight>
                  <a:srgbClr val="FFFF00"/>
                </a:highlight>
                <a:ea typeface="華康儷中黑" pitchFamily="1" charset="-120"/>
              </a:rPr>
              <a:t>傳輸層</a:t>
            </a:r>
            <a:r>
              <a:rPr lang="zh-TW" altLang="en-US" sz="1900" b="1" dirty="0">
                <a:solidFill>
                  <a:srgbClr val="003399"/>
                </a:solidFill>
                <a:ea typeface="華康儷中黑" pitchFamily="1" charset="-120"/>
              </a:rPr>
              <a:t>對</a:t>
            </a:r>
            <a:endParaRPr lang="en-US" altLang="zh-TW" sz="1900" b="1" dirty="0">
              <a:solidFill>
                <a:srgbClr val="003399"/>
              </a:solidFill>
              <a:ea typeface="華康儷中黑" pitchFamily="1" charset="-120"/>
            </a:endParaRPr>
          </a:p>
          <a:p>
            <a:pPr marL="0" indent="0" eaLnBrk="1" hangingPunct="1">
              <a:buClr>
                <a:srgbClr val="EF6527"/>
              </a:buClr>
              <a:buNone/>
              <a:defRPr/>
            </a:pPr>
            <a:r>
              <a:rPr lang="zh-TW" altLang="en-US" sz="1900" b="1" dirty="0">
                <a:solidFill>
                  <a:srgbClr val="003399"/>
                </a:solidFill>
                <a:ea typeface="華康儷中黑" pitchFamily="1" charset="-120"/>
              </a:rPr>
              <a:t>網路連線進行</a:t>
            </a:r>
            <a:r>
              <a:rPr lang="zh-TW" altLang="en-US" sz="1900" b="1" dirty="0">
                <a:solidFill>
                  <a:srgbClr val="003399"/>
                </a:solidFill>
                <a:highlight>
                  <a:srgbClr val="FFFF00"/>
                </a:highlight>
                <a:ea typeface="華康儷中黑" pitchFamily="1" charset="-120"/>
              </a:rPr>
              <a:t>加密</a:t>
            </a:r>
            <a:r>
              <a:rPr lang="zh-TW" altLang="en-US" sz="1900" b="1" dirty="0">
                <a:solidFill>
                  <a:srgbClr val="003399"/>
                </a:solidFill>
                <a:ea typeface="華康儷中黑" pitchFamily="1" charset="-120"/>
              </a:rPr>
              <a:t>。</a:t>
            </a:r>
            <a:endParaRPr lang="en-US" altLang="zh-TW" sz="1900" b="1" dirty="0">
              <a:solidFill>
                <a:srgbClr val="003399"/>
              </a:solidFill>
              <a:ea typeface="華康儷中黑" pitchFamily="1" charset="-120"/>
            </a:endParaRPr>
          </a:p>
          <a:p>
            <a:pPr eaLnBrk="1" hangingPunct="1">
              <a:buClr>
                <a:srgbClr val="EF6527"/>
              </a:buClr>
              <a:defRPr/>
            </a:pPr>
            <a:endParaRPr lang="en-US" altLang="zh-TW" sz="2000" b="1" dirty="0">
              <a:solidFill>
                <a:srgbClr val="003399"/>
              </a:solidFill>
              <a:ea typeface="華康儷中黑" pitchFamily="1" charset="-120"/>
            </a:endParaRPr>
          </a:p>
          <a:p>
            <a:pPr marL="0" indent="0">
              <a:buClr>
                <a:srgbClr val="EF6527"/>
              </a:buClr>
              <a:buNone/>
              <a:defRPr/>
            </a:pPr>
            <a:r>
              <a:rPr lang="zh-TW" altLang="en-US" sz="2000" dirty="0"/>
              <a:t> </a:t>
            </a:r>
            <a:r>
              <a:rPr lang="en-US" altLang="zh-TW" sz="1900" dirty="0"/>
              <a:t>TLS </a:t>
            </a:r>
            <a:r>
              <a:rPr lang="zh-TW" altLang="en-US" sz="1900" dirty="0"/>
              <a:t>與 </a:t>
            </a:r>
            <a:r>
              <a:rPr lang="en-US" altLang="zh-TW" sz="1900" dirty="0"/>
              <a:t>SSL </a:t>
            </a:r>
            <a:r>
              <a:rPr lang="zh-TW" altLang="en-US" sz="1900" dirty="0"/>
              <a:t>是「</a:t>
            </a:r>
            <a:r>
              <a:rPr lang="zh-TW" altLang="en-US" sz="1900" dirty="0">
                <a:highlight>
                  <a:srgbClr val="FFFF00"/>
                </a:highlight>
              </a:rPr>
              <a:t>運作在傳輸層之上」的安全協定</a:t>
            </a:r>
            <a:r>
              <a:rPr lang="zh-TW" altLang="en-US" sz="1900" dirty="0"/>
              <a:t>，用來對</a:t>
            </a:r>
            <a:r>
              <a:rPr lang="zh-TW" altLang="en-US" sz="1900" dirty="0">
                <a:highlight>
                  <a:srgbClr val="FFFF00"/>
                </a:highlight>
              </a:rPr>
              <a:t>應用層資料</a:t>
            </a:r>
            <a:r>
              <a:rPr lang="zh-TW" altLang="en-US" sz="1900" dirty="0"/>
              <a:t>進行加密。</a:t>
            </a:r>
            <a:endParaRPr lang="en-US" altLang="zh-TW" sz="2000" b="1" dirty="0">
              <a:solidFill>
                <a:srgbClr val="003399"/>
              </a:solidFill>
              <a:ea typeface="華康儷中黑" pitchFamily="1" charset="-120"/>
            </a:endParaRPr>
          </a:p>
        </p:txBody>
      </p:sp>
      <p:sp>
        <p:nvSpPr>
          <p:cNvPr id="6" name="Rectangle 2">
            <a:extLst>
              <a:ext uri="{FF2B5EF4-FFF2-40B4-BE49-F238E27FC236}">
                <a16:creationId xmlns:a16="http://schemas.microsoft.com/office/drawing/2014/main" id="{8E2F6691-27CC-4792-A8FE-FBDE3AEB5016}"/>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3796" name="文字方塊 6">
            <a:extLst>
              <a:ext uri="{FF2B5EF4-FFF2-40B4-BE49-F238E27FC236}">
                <a16:creationId xmlns:a16="http://schemas.microsoft.com/office/drawing/2014/main" id="{C2310285-12A9-432D-B363-E278247B0BDB}"/>
              </a:ext>
            </a:extLst>
          </p:cNvPr>
          <p:cNvSpPr txBox="1">
            <a:spLocks noChangeArrowheads="1"/>
          </p:cNvSpPr>
          <p:nvPr/>
        </p:nvSpPr>
        <p:spPr bwMode="auto">
          <a:xfrm>
            <a:off x="1676400" y="1"/>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000">
                <a:solidFill>
                  <a:schemeClr val="bg1"/>
                </a:solidFill>
                <a:latin typeface="Tahoma" panose="020B0604030504040204" pitchFamily="34" charset="0"/>
                <a:ea typeface="新細明體" panose="02020500000000000000" pitchFamily="18" charset="-120"/>
              </a:rPr>
              <a:t>TCP/IP</a:t>
            </a:r>
            <a:r>
              <a:rPr lang="zh-TW" altLang="en-US" sz="2000">
                <a:solidFill>
                  <a:schemeClr val="bg1"/>
                </a:solidFill>
                <a:latin typeface="Tahoma" panose="020B0604030504040204" pitchFamily="34" charset="0"/>
                <a:ea typeface="新細明體" panose="02020500000000000000" pitchFamily="18" charset="-120"/>
              </a:rPr>
              <a:t> </a:t>
            </a:r>
            <a:r>
              <a:rPr lang="en-US" altLang="zh-TW" sz="2000">
                <a:solidFill>
                  <a:schemeClr val="bg1"/>
                </a:solidFill>
                <a:latin typeface="Tahoma" panose="020B0604030504040204" pitchFamily="34" charset="0"/>
                <a:ea typeface="新細明體" panose="02020500000000000000" pitchFamily="18" charset="-120"/>
              </a:rPr>
              <a:t>(</a:t>
            </a:r>
            <a:r>
              <a:rPr lang="zh-TW" altLang="en-US" sz="2000">
                <a:solidFill>
                  <a:schemeClr val="bg1"/>
                </a:solidFill>
                <a:latin typeface="Tahoma" panose="020B0604030504040204" pitchFamily="34" charset="0"/>
                <a:ea typeface="新細明體" panose="02020500000000000000" pitchFamily="18" charset="-120"/>
              </a:rPr>
              <a:t>傳輸控制協定</a:t>
            </a:r>
            <a:r>
              <a:rPr lang="en-US" altLang="zh-TW" sz="2000">
                <a:solidFill>
                  <a:schemeClr val="bg1"/>
                </a:solidFill>
                <a:latin typeface="Tahoma" panose="020B0604030504040204" pitchFamily="34" charset="0"/>
                <a:ea typeface="新細明體" panose="02020500000000000000" pitchFamily="18" charset="-120"/>
              </a:rPr>
              <a:t>/</a:t>
            </a:r>
            <a:r>
              <a:rPr lang="zh-TW" altLang="en-US" sz="2000">
                <a:solidFill>
                  <a:schemeClr val="bg1"/>
                </a:solidFill>
                <a:latin typeface="Tahoma" panose="020B0604030504040204" pitchFamily="34" charset="0"/>
                <a:ea typeface="新細明體" panose="02020500000000000000" pitchFamily="18" charset="-120"/>
              </a:rPr>
              <a:t>網際網路通訊協定</a:t>
            </a:r>
            <a:r>
              <a:rPr lang="en-US" altLang="zh-TW" sz="2000">
                <a:solidFill>
                  <a:schemeClr val="bg1"/>
                </a:solidFill>
                <a:latin typeface="Tahoma" panose="020B0604030504040204" pitchFamily="34" charset="0"/>
                <a:ea typeface="新細明體" panose="02020500000000000000" pitchFamily="18" charset="-120"/>
              </a:rPr>
              <a:t>):</a:t>
            </a:r>
            <a:r>
              <a:rPr lang="en-US" altLang="zh-TW">
                <a:solidFill>
                  <a:schemeClr val="bg1"/>
                </a:solidFill>
                <a:latin typeface="Tahoma" panose="020B0604030504040204" pitchFamily="34" charset="0"/>
                <a:ea typeface="新細明體" panose="02020500000000000000" pitchFamily="18" charset="-120"/>
              </a:rPr>
              <a:t> </a:t>
            </a:r>
            <a:r>
              <a:rPr lang="en-US" altLang="zh-TW" sz="2000">
                <a:solidFill>
                  <a:schemeClr val="bg1"/>
                </a:solidFill>
                <a:latin typeface="Tahoma" panose="020B0604030504040204" pitchFamily="34" charset="0"/>
                <a:ea typeface="新細明體" panose="02020500000000000000" pitchFamily="18" charset="-120"/>
              </a:rPr>
              <a:t>Internet </a:t>
            </a:r>
            <a:r>
              <a:rPr lang="zh-TW" altLang="en-US" sz="2000">
                <a:solidFill>
                  <a:schemeClr val="bg1"/>
                </a:solidFill>
                <a:latin typeface="Tahoma" panose="020B0604030504040204" pitchFamily="34" charset="0"/>
                <a:ea typeface="新細明體" panose="02020500000000000000" pitchFamily="18" charset="-120"/>
              </a:rPr>
              <a:t>重要觀念之二</a:t>
            </a:r>
            <a:endParaRPr lang="en-US" altLang="zh-TW" sz="2000">
              <a:solidFill>
                <a:schemeClr val="bg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1788749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1BB9A95B-B565-4A95-9921-1A1460DDF06B}"/>
              </a:ext>
            </a:extLst>
          </p:cNvPr>
          <p:cNvSpPr>
            <a:spLocks noGrp="1" noChangeArrowheads="1"/>
          </p:cNvSpPr>
          <p:nvPr>
            <p:ph idx="1"/>
          </p:nvPr>
        </p:nvSpPr>
        <p:spPr>
          <a:xfrm>
            <a:off x="277907" y="777874"/>
            <a:ext cx="11556028" cy="5835990"/>
          </a:xfrm>
        </p:spPr>
        <p:txBody>
          <a:bodyPr>
            <a:normAutofit/>
          </a:bodyPr>
          <a:lstStyle/>
          <a:p>
            <a:pPr marL="0" indent="0" eaLnBrk="1" hangingPunct="1">
              <a:buClr>
                <a:srgbClr val="EF6527"/>
              </a:buClr>
              <a:buNone/>
              <a:defRPr/>
            </a:pPr>
            <a:r>
              <a:rPr lang="zh-TW" altLang="en-US" sz="2000" b="1" dirty="0">
                <a:solidFill>
                  <a:srgbClr val="FF0000"/>
                </a:solidFill>
                <a:highlight>
                  <a:srgbClr val="FFFF00"/>
                </a:highlight>
                <a:ea typeface="華康儷中黑" pitchFamily="1" charset="-120"/>
              </a:rPr>
              <a:t>網際層</a:t>
            </a:r>
            <a:r>
              <a:rPr lang="zh-TW" altLang="en-US" sz="2000" b="1" dirty="0">
                <a:solidFill>
                  <a:srgbClr val="FF0000"/>
                </a:solidFill>
                <a:ea typeface="華康儷中黑" pitchFamily="1" charset="-120"/>
              </a:rPr>
              <a:t>為</a:t>
            </a:r>
            <a:r>
              <a:rPr lang="en-US" altLang="zh-TW" sz="2000" b="1" dirty="0">
                <a:solidFill>
                  <a:srgbClr val="FF0000"/>
                </a:solidFill>
                <a:ea typeface="華康儷中黑" pitchFamily="1" charset="-120"/>
              </a:rPr>
              <a:t>TCP/IP</a:t>
            </a:r>
            <a:r>
              <a:rPr lang="zh-TW" altLang="en-US" sz="2000" b="1" dirty="0">
                <a:solidFill>
                  <a:srgbClr val="FF0000"/>
                </a:solidFill>
                <a:ea typeface="華康儷中黑" pitchFamily="1" charset="-120"/>
              </a:rPr>
              <a:t> 的第二層</a:t>
            </a:r>
            <a:r>
              <a:rPr lang="zh-TW" altLang="en-US" sz="2000" b="1" dirty="0">
                <a:latin typeface="Arial Unicode MS" pitchFamily="34" charset="-120"/>
                <a:ea typeface="華康儷中黑" pitchFamily="1" charset="-120"/>
              </a:rPr>
              <a:t>，</a:t>
            </a:r>
            <a:r>
              <a:rPr lang="zh-TW" altLang="en-US" sz="2000" b="1" dirty="0">
                <a:solidFill>
                  <a:srgbClr val="003399"/>
                </a:solidFill>
                <a:ea typeface="華康儷中黑" pitchFamily="1" charset="-120"/>
              </a:rPr>
              <a:t>主要是將傳輸層所接收的封包轉換成封包實際的傳輸介面</a:t>
            </a:r>
            <a:r>
              <a:rPr lang="zh-TW" altLang="en-US" sz="2000" b="1" dirty="0">
                <a:solidFill>
                  <a:srgbClr val="003399"/>
                </a:solidFill>
                <a:latin typeface="Arial Unicode MS" pitchFamily="34" charset="-120"/>
                <a:ea typeface="華康儷中黑" pitchFamily="1" charset="-120"/>
              </a:rPr>
              <a:t>。</a:t>
            </a:r>
            <a:r>
              <a:rPr lang="zh-TW" altLang="en-US" sz="2000" b="1" dirty="0">
                <a:solidFill>
                  <a:srgbClr val="003399"/>
                </a:solidFill>
                <a:ea typeface="華康儷中黑" pitchFamily="1" charset="-120"/>
              </a:rPr>
              <a:t>屬於這一層的通訊協定有</a:t>
            </a:r>
            <a:r>
              <a:rPr lang="zh-TW" altLang="en-US" sz="2000" b="1" dirty="0">
                <a:solidFill>
                  <a:srgbClr val="003399"/>
                </a:solidFill>
                <a:highlight>
                  <a:srgbClr val="FFFF00"/>
                </a:highlight>
                <a:ea typeface="華康儷中黑" pitchFamily="1" charset="-120"/>
              </a:rPr>
              <a:t>四</a:t>
            </a:r>
            <a:r>
              <a:rPr lang="zh-TW" altLang="en-US" sz="2000" b="1" dirty="0">
                <a:solidFill>
                  <a:srgbClr val="003399"/>
                </a:solidFill>
                <a:ea typeface="華康儷中黑" pitchFamily="1" charset="-120"/>
              </a:rPr>
              <a:t>種</a:t>
            </a:r>
            <a:r>
              <a:rPr lang="en-US" altLang="zh-TW" sz="2000" b="1" dirty="0">
                <a:solidFill>
                  <a:srgbClr val="003399"/>
                </a:solidFill>
                <a:ea typeface="華康儷中黑" pitchFamily="1" charset="-120"/>
              </a:rPr>
              <a:t>:</a:t>
            </a:r>
            <a:r>
              <a:rPr lang="zh-TW" altLang="en-US" sz="2000" b="1" dirty="0">
                <a:solidFill>
                  <a:srgbClr val="003399"/>
                </a:solidFill>
                <a:ea typeface="華康儷中黑" pitchFamily="1" charset="-120"/>
              </a:rPr>
              <a:t> </a:t>
            </a:r>
            <a:r>
              <a:rPr lang="en-US" altLang="zh-TW" sz="2000" b="1" dirty="0">
                <a:solidFill>
                  <a:srgbClr val="003399"/>
                </a:solidFill>
                <a:highlight>
                  <a:srgbClr val="FFFF00"/>
                </a:highlight>
                <a:ea typeface="華康儷中黑" pitchFamily="1" charset="-120"/>
              </a:rPr>
              <a:t>IP</a:t>
            </a:r>
            <a:r>
              <a:rPr lang="zh-TW" altLang="en-US" sz="2000" b="1" dirty="0">
                <a:solidFill>
                  <a:srgbClr val="003399"/>
                </a:solidFill>
                <a:highlight>
                  <a:srgbClr val="FFFF00"/>
                </a:highlight>
                <a:ea typeface="華康儷中黑" pitchFamily="1" charset="-120"/>
              </a:rPr>
              <a:t>、</a:t>
            </a:r>
            <a:r>
              <a:rPr lang="en-US" altLang="zh-TW" sz="2000" b="1" dirty="0">
                <a:solidFill>
                  <a:srgbClr val="003399"/>
                </a:solidFill>
                <a:highlight>
                  <a:srgbClr val="FFFF00"/>
                </a:highlight>
                <a:ea typeface="華康儷中黑" pitchFamily="1" charset="-120"/>
              </a:rPr>
              <a:t>ICMP</a:t>
            </a:r>
            <a:r>
              <a:rPr lang="zh-TW" altLang="en-US" sz="2000" b="1" dirty="0">
                <a:solidFill>
                  <a:srgbClr val="003399"/>
                </a:solidFill>
                <a:highlight>
                  <a:srgbClr val="FFFF00"/>
                </a:highlight>
                <a:ea typeface="華康儷中黑" pitchFamily="1" charset="-120"/>
              </a:rPr>
              <a:t>、</a:t>
            </a:r>
            <a:r>
              <a:rPr lang="en-US" altLang="zh-TW" sz="2000" b="1" dirty="0">
                <a:solidFill>
                  <a:srgbClr val="003399"/>
                </a:solidFill>
                <a:highlight>
                  <a:srgbClr val="FFFF00"/>
                </a:highlight>
                <a:ea typeface="華康儷中黑" pitchFamily="1" charset="-120"/>
              </a:rPr>
              <a:t>ARP</a:t>
            </a:r>
            <a:r>
              <a:rPr lang="zh-TW" altLang="en-US" sz="2000" b="1" dirty="0">
                <a:solidFill>
                  <a:srgbClr val="003399"/>
                </a:solidFill>
                <a:highlight>
                  <a:srgbClr val="FFFF00"/>
                </a:highlight>
                <a:ea typeface="華康儷中黑" pitchFamily="1" charset="-120"/>
              </a:rPr>
              <a:t>、</a:t>
            </a:r>
            <a:r>
              <a:rPr lang="en-US" altLang="zh-TW" sz="2000" b="1" dirty="0">
                <a:solidFill>
                  <a:srgbClr val="003399"/>
                </a:solidFill>
                <a:highlight>
                  <a:srgbClr val="FFFF00"/>
                </a:highlight>
                <a:ea typeface="華康儷中黑" pitchFamily="1" charset="-120"/>
              </a:rPr>
              <a:t>RARP </a:t>
            </a:r>
            <a:endParaRPr lang="en-US" altLang="zh-TW" sz="2400" b="1" dirty="0">
              <a:solidFill>
                <a:srgbClr val="003399"/>
              </a:solidFill>
              <a:highlight>
                <a:srgbClr val="FFFF00"/>
              </a:highlight>
              <a:ea typeface="華康儷中黑" pitchFamily="1" charset="-120"/>
            </a:endParaRPr>
          </a:p>
          <a:p>
            <a:pPr marL="0" indent="0">
              <a:buClr>
                <a:srgbClr val="EF6527"/>
              </a:buClr>
              <a:buNone/>
              <a:defRPr/>
            </a:pPr>
            <a:endParaRPr lang="en-US" altLang="zh-TW" sz="2000" b="1" dirty="0">
              <a:ea typeface="華康儷中黑" pitchFamily="1" charset="-120"/>
            </a:endParaRPr>
          </a:p>
          <a:p>
            <a:pPr marL="0" indent="0">
              <a:buClr>
                <a:srgbClr val="EF6527"/>
              </a:buClr>
              <a:buNone/>
              <a:defRPr/>
            </a:pPr>
            <a:r>
              <a:rPr lang="en-US" altLang="zh-TW" sz="2000" b="1" dirty="0">
                <a:ea typeface="華康儷中黑" pitchFamily="1" charset="-120"/>
              </a:rPr>
              <a:t>1. </a:t>
            </a:r>
            <a:r>
              <a:rPr lang="en-US" altLang="zh-TW" sz="2000" b="1" dirty="0">
                <a:solidFill>
                  <a:srgbClr val="003399"/>
                </a:solidFill>
                <a:ea typeface="華康儷中黑" pitchFamily="1" charset="-120"/>
              </a:rPr>
              <a:t>Internet Protocol (IP)</a:t>
            </a:r>
            <a:r>
              <a:rPr lang="zh-TW" altLang="en-US" sz="2000" b="1" dirty="0">
                <a:solidFill>
                  <a:srgbClr val="003399"/>
                </a:solidFill>
                <a:ea typeface="華康儷中黑" pitchFamily="1" charset="-120"/>
              </a:rPr>
              <a:t> </a:t>
            </a:r>
            <a:r>
              <a:rPr lang="en-US" altLang="zh-TW" sz="2000" b="1" dirty="0">
                <a:solidFill>
                  <a:srgbClr val="003399"/>
                </a:solidFill>
                <a:ea typeface="華康儷中黑" pitchFamily="1" charset="-120"/>
              </a:rPr>
              <a:t>(</a:t>
            </a:r>
            <a:r>
              <a:rPr lang="zh-TW" altLang="en-US" sz="2000" b="1" dirty="0">
                <a:solidFill>
                  <a:srgbClr val="003399"/>
                </a:solidFill>
                <a:ea typeface="華康儷中黑" pitchFamily="1" charset="-120"/>
              </a:rPr>
              <a:t>網際</a:t>
            </a:r>
            <a:r>
              <a:rPr lang="en-US" altLang="zh-TW" sz="2000" b="1" dirty="0">
                <a:solidFill>
                  <a:srgbClr val="003399"/>
                </a:solidFill>
                <a:latin typeface="Arial Unicode MS" pitchFamily="34" charset="-120"/>
                <a:ea typeface="華康儷中黑" pitchFamily="1" charset="-120"/>
              </a:rPr>
              <a:t>)</a:t>
            </a:r>
            <a:r>
              <a:rPr lang="zh-TW" altLang="en-US" sz="2000" b="1" dirty="0">
                <a:solidFill>
                  <a:srgbClr val="003399"/>
                </a:solidFill>
                <a:latin typeface="Arial Unicode MS" pitchFamily="34" charset="-120"/>
                <a:ea typeface="華康儷中黑" pitchFamily="1" charset="-120"/>
              </a:rPr>
              <a:t>網路通訊協定</a:t>
            </a:r>
            <a:endParaRPr lang="en-US" altLang="zh-TW" sz="2400" dirty="0">
              <a:solidFill>
                <a:srgbClr val="003399"/>
              </a:solidFill>
              <a:ea typeface="新細明體" panose="02020500000000000000" pitchFamily="18" charset="-120"/>
            </a:endParaRPr>
          </a:p>
          <a:p>
            <a:pPr lvl="1" eaLnBrk="1" hangingPunct="1">
              <a:defRPr/>
            </a:pPr>
            <a:r>
              <a:rPr lang="en-US" altLang="zh-TW" sz="2000" dirty="0">
                <a:solidFill>
                  <a:srgbClr val="0C0C0C"/>
                </a:solidFill>
                <a:ea typeface="新細明體" panose="02020500000000000000" pitchFamily="18" charset="-120"/>
              </a:rPr>
              <a:t>Provides the </a:t>
            </a:r>
            <a:r>
              <a:rPr lang="en-US" altLang="zh-TW" sz="2000" b="1" dirty="0">
                <a:solidFill>
                  <a:srgbClr val="C00000"/>
                </a:solidFill>
                <a:ea typeface="新細明體" panose="02020500000000000000" pitchFamily="18" charset="-120"/>
              </a:rPr>
              <a:t>Internet</a:t>
            </a:r>
            <a:r>
              <a:rPr lang="ja-JP" altLang="en-US" sz="2000" b="1" dirty="0">
                <a:solidFill>
                  <a:srgbClr val="C00000"/>
                </a:solidFill>
                <a:ea typeface="MS PGothic" panose="020B0600070205080204" pitchFamily="34" charset="-128"/>
              </a:rPr>
              <a:t>’</a:t>
            </a:r>
            <a:r>
              <a:rPr lang="en-US" altLang="ja-JP" sz="2000" b="1" dirty="0">
                <a:solidFill>
                  <a:srgbClr val="C00000"/>
                </a:solidFill>
                <a:ea typeface="MS PGothic" panose="020B0600070205080204" pitchFamily="34" charset="-128"/>
              </a:rPr>
              <a:t>s addressing scheme </a:t>
            </a:r>
          </a:p>
          <a:p>
            <a:pPr lvl="1" eaLnBrk="1" hangingPunct="1">
              <a:buFont typeface="Wingdings" panose="05000000000000000000" pitchFamily="2" charset="2"/>
              <a:buNone/>
              <a:defRPr/>
            </a:pPr>
            <a:r>
              <a:rPr lang="en-US" altLang="ja-JP" sz="1900" dirty="0">
                <a:solidFill>
                  <a:srgbClr val="C00000"/>
                </a:solidFill>
                <a:ea typeface="MS PGothic" panose="020B0600070205080204" pitchFamily="34" charset="-128"/>
              </a:rPr>
              <a:t>P.106. </a:t>
            </a:r>
            <a:r>
              <a:rPr lang="en-US" altLang="ja-JP" sz="1900" dirty="0">
                <a:solidFill>
                  <a:srgbClr val="003399"/>
                </a:solidFill>
                <a:ea typeface="MS PGothic" panose="020B0600070205080204" pitchFamily="34" charset="-128"/>
              </a:rPr>
              <a:t>which </a:t>
            </a:r>
            <a:r>
              <a:rPr lang="en-US" altLang="ja-JP" sz="1900" b="1" dirty="0">
                <a:solidFill>
                  <a:srgbClr val="003399"/>
                </a:solidFill>
                <a:ea typeface="MS PGothic" panose="020B0600070205080204" pitchFamily="34" charset="-128"/>
              </a:rPr>
              <a:t>answers the question “ How can billions of computers attached to the Internet communication with one another?” The answer  is that every computer connected to the Internet must be assigned an address</a:t>
            </a:r>
            <a:r>
              <a:rPr lang="en-US" altLang="ja-JP" sz="1900" b="1" dirty="0">
                <a:solidFill>
                  <a:srgbClr val="C00000"/>
                </a:solidFill>
                <a:ea typeface="MS PGothic" panose="020B0600070205080204" pitchFamily="34" charset="-128"/>
              </a:rPr>
              <a:t> </a:t>
            </a:r>
            <a:r>
              <a:rPr lang="en-US" altLang="ja-JP" sz="1900" dirty="0">
                <a:solidFill>
                  <a:srgbClr val="C00000"/>
                </a:solidFill>
                <a:ea typeface="MS PGothic" panose="020B0600070205080204" pitchFamily="34" charset="-128"/>
              </a:rPr>
              <a:t>– otherwise it cannot send or receive TCP packets</a:t>
            </a:r>
            <a:r>
              <a:rPr lang="en-US" altLang="ja-JP" sz="1900" b="1" dirty="0">
                <a:latin typeface="Arial Unicode MS" pitchFamily="34" charset="-120"/>
                <a:ea typeface="華康儷中黑" pitchFamily="1" charset="-120"/>
              </a:rPr>
              <a:t>.</a:t>
            </a:r>
          </a:p>
          <a:p>
            <a:pPr lvl="1" eaLnBrk="1" hangingPunct="1">
              <a:buFont typeface="Wingdings" panose="05000000000000000000" pitchFamily="2" charset="2"/>
              <a:buNone/>
              <a:defRPr/>
            </a:pPr>
            <a:endParaRPr lang="en-US" altLang="ja-JP" sz="1900" b="1" dirty="0">
              <a:latin typeface="Arial Unicode MS" pitchFamily="34" charset="-120"/>
              <a:ea typeface="華康儷中黑" pitchFamily="1" charset="-120"/>
            </a:endParaRPr>
          </a:p>
          <a:p>
            <a:pPr lvl="1" eaLnBrk="1" hangingPunct="1">
              <a:buFont typeface="Wingdings" panose="05000000000000000000" pitchFamily="2" charset="2"/>
              <a:buNone/>
              <a:defRPr/>
            </a:pPr>
            <a:r>
              <a:rPr lang="en-US" altLang="zh-TW" sz="1800" b="1" dirty="0">
                <a:latin typeface="Arial Unicode MS" pitchFamily="34" charset="-120"/>
                <a:ea typeface="華康儷中黑" pitchFamily="1" charset="-120"/>
              </a:rPr>
              <a:t>(</a:t>
            </a:r>
            <a:r>
              <a:rPr lang="zh-TW" altLang="en-US" sz="1800" b="1" dirty="0">
                <a:solidFill>
                  <a:srgbClr val="003399"/>
                </a:solidFill>
                <a:highlight>
                  <a:srgbClr val="FFFF00"/>
                </a:highlight>
                <a:latin typeface="Arial Unicode MS" pitchFamily="34" charset="-120"/>
                <a:ea typeface="華康儷中黑" pitchFamily="1" charset="-120"/>
              </a:rPr>
              <a:t>它回答的問題是「</a:t>
            </a:r>
            <a:r>
              <a:rPr lang="zh-TW" altLang="en-US" sz="1800" b="1" dirty="0">
                <a:solidFill>
                  <a:srgbClr val="003399"/>
                </a:solidFill>
                <a:latin typeface="Arial Unicode MS" pitchFamily="34" charset="-120"/>
                <a:ea typeface="華康儷中黑" pitchFamily="1" charset="-120"/>
              </a:rPr>
              <a:t>如何才能使數十億的電腦連接到互聯網彼此通信 ？」答案是連接到</a:t>
            </a:r>
            <a:r>
              <a:rPr lang="en-US" altLang="zh-TW" sz="1800" b="1" dirty="0">
                <a:solidFill>
                  <a:srgbClr val="003399"/>
                </a:solidFill>
                <a:latin typeface="Arial Unicode MS" pitchFamily="34" charset="-120"/>
                <a:ea typeface="華康儷中黑" pitchFamily="1" charset="-120"/>
              </a:rPr>
              <a:t>Internet</a:t>
            </a:r>
            <a:r>
              <a:rPr lang="zh-TW" altLang="en-US" sz="1800" b="1" dirty="0">
                <a:solidFill>
                  <a:srgbClr val="003399"/>
                </a:solidFill>
                <a:latin typeface="Arial Unicode MS" pitchFamily="34" charset="-120"/>
                <a:ea typeface="華康儷中黑" pitchFamily="1" charset="-120"/>
              </a:rPr>
              <a:t> 的每一台計算機</a:t>
            </a:r>
            <a:r>
              <a:rPr lang="zh-TW" altLang="en-US" sz="1800" dirty="0">
                <a:solidFill>
                  <a:srgbClr val="003399"/>
                </a:solidFill>
                <a:ea typeface="MS PGothic" panose="020B0600070205080204" pitchFamily="34" charset="-128"/>
              </a:rPr>
              <a:t>都必須分配一個地址 </a:t>
            </a:r>
            <a:r>
              <a:rPr lang="en-US" altLang="zh-TW" sz="1800" b="1" dirty="0">
                <a:solidFill>
                  <a:srgbClr val="003399"/>
                </a:solidFill>
                <a:latin typeface="Arial Unicode MS" pitchFamily="34" charset="-120"/>
                <a:ea typeface="華康儷中黑" pitchFamily="1" charset="-120"/>
              </a:rPr>
              <a:t>- </a:t>
            </a:r>
            <a:r>
              <a:rPr lang="zh-TW" altLang="en-US" sz="1800" b="1" dirty="0">
                <a:solidFill>
                  <a:srgbClr val="003399"/>
                </a:solidFill>
                <a:latin typeface="Arial Unicode MS" pitchFamily="34" charset="-120"/>
                <a:ea typeface="華康儷中黑" pitchFamily="1" charset="-120"/>
              </a:rPr>
              <a:t>否則就不能發送或接收</a:t>
            </a:r>
            <a:r>
              <a:rPr lang="en-US" altLang="zh-TW" sz="1800" b="1" dirty="0">
                <a:solidFill>
                  <a:srgbClr val="003399"/>
                </a:solidFill>
                <a:latin typeface="Arial Unicode MS" pitchFamily="34" charset="-120"/>
                <a:ea typeface="華康儷中黑" pitchFamily="1" charset="-120"/>
              </a:rPr>
              <a:t>TCP</a:t>
            </a:r>
            <a:r>
              <a:rPr lang="zh-TW" altLang="en-US" sz="1800" b="1" dirty="0">
                <a:solidFill>
                  <a:srgbClr val="003399"/>
                </a:solidFill>
                <a:latin typeface="Arial Unicode MS" pitchFamily="34" charset="-120"/>
                <a:ea typeface="華康儷中黑" pitchFamily="1" charset="-120"/>
              </a:rPr>
              <a:t>封包。</a:t>
            </a:r>
            <a:r>
              <a:rPr lang="en-US" altLang="zh-TW" sz="1800" b="1" dirty="0">
                <a:solidFill>
                  <a:srgbClr val="003399"/>
                </a:solidFill>
                <a:latin typeface="Arial Unicode MS" pitchFamily="34" charset="-120"/>
                <a:ea typeface="華康儷中黑" pitchFamily="1" charset="-120"/>
              </a:rPr>
              <a:t>), i.e. </a:t>
            </a:r>
            <a:r>
              <a:rPr lang="en-US" altLang="zh-TW" sz="1800" b="1" dirty="0">
                <a:solidFill>
                  <a:srgbClr val="003399"/>
                </a:solidFill>
                <a:highlight>
                  <a:srgbClr val="FFFF00"/>
                </a:highlight>
                <a:latin typeface="Arial Unicode MS" pitchFamily="34" charset="-120"/>
                <a:ea typeface="華康儷中黑" pitchFamily="1" charset="-120"/>
              </a:rPr>
              <a:t>IP </a:t>
            </a:r>
            <a:r>
              <a:rPr lang="zh-TW" altLang="en-US" sz="1800" b="1" dirty="0">
                <a:solidFill>
                  <a:srgbClr val="003399"/>
                </a:solidFill>
                <a:highlight>
                  <a:srgbClr val="FFFF00"/>
                </a:highlight>
                <a:latin typeface="Arial Unicode MS" pitchFamily="34" charset="-120"/>
                <a:ea typeface="華康儷中黑" pitchFamily="1" charset="-120"/>
              </a:rPr>
              <a:t>是網路上的門牌號碼</a:t>
            </a:r>
            <a:endParaRPr lang="en-US" altLang="zh-TW" sz="1800" b="1" dirty="0">
              <a:solidFill>
                <a:srgbClr val="003399"/>
              </a:solidFill>
              <a:highlight>
                <a:srgbClr val="FFFF00"/>
              </a:highlight>
              <a:latin typeface="Arial Unicode MS" pitchFamily="34" charset="-120"/>
              <a:ea typeface="華康儷中黑" pitchFamily="1" charset="-120"/>
            </a:endParaRPr>
          </a:p>
          <a:p>
            <a:pPr lvl="1" eaLnBrk="1" hangingPunct="1">
              <a:buFont typeface="Wingdings" panose="05000000000000000000" pitchFamily="2" charset="2"/>
              <a:buNone/>
              <a:defRPr/>
            </a:pPr>
            <a:endParaRPr lang="en-US" altLang="zh-TW" sz="1800" b="1" dirty="0">
              <a:highlight>
                <a:srgbClr val="FFFF00"/>
              </a:highlight>
              <a:latin typeface="Arial Unicode MS" pitchFamily="34" charset="-120"/>
              <a:ea typeface="華康儷中黑" pitchFamily="1" charset="-120"/>
            </a:endParaRPr>
          </a:p>
          <a:p>
            <a:pPr lvl="1" eaLnBrk="1" hangingPunct="1">
              <a:defRPr/>
            </a:pPr>
            <a:r>
              <a:rPr lang="zh-TW" altLang="en-US" dirty="0">
                <a:solidFill>
                  <a:srgbClr val="C00000"/>
                </a:solidFill>
                <a:ea typeface="MS PGothic" panose="020B0600070205080204" pitchFamily="34" charset="-128"/>
              </a:rPr>
              <a:t>  </a:t>
            </a:r>
            <a:r>
              <a:rPr lang="zh-TW" altLang="en-US" sz="1800" dirty="0">
                <a:solidFill>
                  <a:srgbClr val="C00000"/>
                </a:solidFill>
                <a:ea typeface="MS PGothic" panose="020B0600070205080204" pitchFamily="34" charset="-128"/>
              </a:rPr>
              <a:t>有二很重要特性</a:t>
            </a:r>
            <a:r>
              <a:rPr lang="en-US" altLang="zh-TW" sz="1800" dirty="0">
                <a:solidFill>
                  <a:srgbClr val="C00000"/>
                </a:solidFill>
                <a:ea typeface="MS PGothic" panose="020B0600070205080204" pitchFamily="34" charset="-128"/>
              </a:rPr>
              <a:t>:</a:t>
            </a:r>
            <a:r>
              <a:rPr lang="zh-TW" altLang="en-US" sz="1800" dirty="0">
                <a:solidFill>
                  <a:srgbClr val="C00000"/>
                </a:solidFill>
                <a:ea typeface="MS PGothic" panose="020B0600070205080204" pitchFamily="34" charset="-128"/>
              </a:rPr>
              <a:t> 非連接性</a:t>
            </a:r>
            <a:r>
              <a:rPr lang="en-US" altLang="zh-TW" sz="1800" dirty="0">
                <a:solidFill>
                  <a:srgbClr val="C00000"/>
                </a:solidFill>
                <a:ea typeface="MS PGothic" panose="020B0600070205080204" pitchFamily="34" charset="-128"/>
              </a:rPr>
              <a:t>(connectionless)</a:t>
            </a:r>
            <a:r>
              <a:rPr lang="zh-TW" altLang="en-US" sz="1800" dirty="0">
                <a:solidFill>
                  <a:srgbClr val="C00000"/>
                </a:solidFill>
                <a:ea typeface="MS PGothic" panose="020B0600070205080204" pitchFamily="34" charset="-128"/>
              </a:rPr>
              <a:t> 及不可信賴性</a:t>
            </a:r>
            <a:r>
              <a:rPr lang="en-US" altLang="zh-TW" sz="1800" dirty="0">
                <a:solidFill>
                  <a:srgbClr val="C00000"/>
                </a:solidFill>
                <a:ea typeface="MS PGothic" panose="020B0600070205080204" pitchFamily="34" charset="-128"/>
              </a:rPr>
              <a:t>(unreliable)</a:t>
            </a:r>
          </a:p>
          <a:p>
            <a:pPr eaLnBrk="1" hangingPunct="1">
              <a:buClr>
                <a:srgbClr val="EF6527"/>
              </a:buClr>
              <a:buFont typeface="Wingdings" panose="05000000000000000000" pitchFamily="2" charset="2"/>
              <a:buNone/>
              <a:defRPr/>
            </a:pPr>
            <a:r>
              <a:rPr lang="en-US" altLang="zh-TW" sz="2000" dirty="0">
                <a:solidFill>
                  <a:srgbClr val="0C0C0C"/>
                </a:solidFill>
                <a:ea typeface="新細明體" panose="02020500000000000000" pitchFamily="18" charset="-120"/>
              </a:rPr>
              <a:t>       1. </a:t>
            </a:r>
            <a:r>
              <a:rPr lang="zh-TW" altLang="en-US" sz="1800" b="1" dirty="0">
                <a:solidFill>
                  <a:srgbClr val="C00000"/>
                </a:solidFill>
                <a:ea typeface="MS PGothic" panose="020B0600070205080204" pitchFamily="34" charset="-128"/>
              </a:rPr>
              <a:t>非連接</a:t>
            </a:r>
            <a:r>
              <a:rPr lang="zh-TW" altLang="en-US" sz="1800" b="1" dirty="0">
                <a:solidFill>
                  <a:srgbClr val="003399"/>
                </a:solidFill>
                <a:ea typeface="MS PGothic" panose="020B0600070205080204" pitchFamily="34" charset="-128"/>
              </a:rPr>
              <a:t>性 </a:t>
            </a:r>
            <a:r>
              <a:rPr lang="en-US" altLang="zh-TW" sz="1800" b="1" dirty="0">
                <a:solidFill>
                  <a:srgbClr val="003399"/>
                </a:solidFill>
                <a:ea typeface="MS PGothic" panose="020B0600070205080204" pitchFamily="34" charset="-128"/>
              </a:rPr>
              <a:t>(connectionless)</a:t>
            </a:r>
            <a:r>
              <a:rPr lang="zh-TW" altLang="en-US" sz="1800" b="1" dirty="0">
                <a:solidFill>
                  <a:srgbClr val="003399"/>
                </a:solidFill>
                <a:ea typeface="MS PGothic" panose="020B0600070205080204" pitchFamily="34" charset="-128"/>
              </a:rPr>
              <a:t> </a:t>
            </a:r>
            <a:r>
              <a:rPr lang="en-US" altLang="zh-TW" sz="1800" b="1" dirty="0">
                <a:solidFill>
                  <a:srgbClr val="003399"/>
                </a:solidFill>
                <a:ea typeface="MS PGothic" panose="020B0600070205080204" pitchFamily="34" charset="-128"/>
              </a:rPr>
              <a:t>:</a:t>
            </a:r>
            <a:r>
              <a:rPr lang="zh-TW" altLang="en-US" sz="1800" b="1" dirty="0">
                <a:solidFill>
                  <a:srgbClr val="003399"/>
                </a:solidFill>
                <a:ea typeface="MS PGothic" panose="020B0600070205080204" pitchFamily="34" charset="-128"/>
              </a:rPr>
              <a:t>先送的封包</a:t>
            </a:r>
            <a:r>
              <a:rPr lang="zh-TW" altLang="en-US" sz="1800" b="1" dirty="0">
                <a:solidFill>
                  <a:srgbClr val="003399"/>
                </a:solidFill>
                <a:latin typeface="Arial Unicode MS" pitchFamily="34" charset="-120"/>
                <a:ea typeface="華康儷中黑" pitchFamily="1" charset="-120"/>
              </a:rPr>
              <a:t>，</a:t>
            </a:r>
            <a:r>
              <a:rPr lang="zh-TW" altLang="en-US" sz="1800" b="1" dirty="0">
                <a:solidFill>
                  <a:srgbClr val="003399"/>
                </a:solidFill>
                <a:ea typeface="MS PGothic" panose="020B0600070205080204" pitchFamily="34" charset="-128"/>
              </a:rPr>
              <a:t>不一定最先到</a:t>
            </a:r>
            <a:endParaRPr lang="en-US" altLang="zh-TW" sz="1800" b="1" dirty="0">
              <a:solidFill>
                <a:srgbClr val="003399"/>
              </a:solidFill>
              <a:ea typeface="MS PGothic" panose="020B0600070205080204" pitchFamily="34" charset="-128"/>
            </a:endParaRPr>
          </a:p>
          <a:p>
            <a:pPr eaLnBrk="1" hangingPunct="1">
              <a:buClr>
                <a:srgbClr val="EF6527"/>
              </a:buClr>
              <a:buFont typeface="Wingdings" panose="05000000000000000000" pitchFamily="2" charset="2"/>
              <a:buNone/>
              <a:defRPr/>
            </a:pPr>
            <a:endParaRPr lang="en-US" altLang="zh-TW" sz="1800" b="1" dirty="0">
              <a:ea typeface="MS PGothic" panose="020B0600070205080204" pitchFamily="34" charset="-128"/>
            </a:endParaRPr>
          </a:p>
          <a:p>
            <a:pPr eaLnBrk="1" hangingPunct="1">
              <a:buClr>
                <a:srgbClr val="EF6527"/>
              </a:buClr>
              <a:buFont typeface="Wingdings" panose="05000000000000000000" pitchFamily="2" charset="2"/>
              <a:buNone/>
              <a:defRPr/>
            </a:pPr>
            <a:r>
              <a:rPr lang="zh-TW" altLang="en-US" sz="1800" b="1" dirty="0">
                <a:ea typeface="MS PGothic" panose="020B0600070205080204" pitchFamily="34" charset="-128"/>
              </a:rPr>
              <a:t>       </a:t>
            </a:r>
            <a:r>
              <a:rPr lang="en-US" altLang="zh-TW" sz="1800" b="1" dirty="0">
                <a:ea typeface="MS PGothic" panose="020B0600070205080204" pitchFamily="34" charset="-128"/>
              </a:rPr>
              <a:t> 2. </a:t>
            </a:r>
            <a:r>
              <a:rPr lang="zh-TW" altLang="en-US" sz="1600" dirty="0">
                <a:solidFill>
                  <a:srgbClr val="C00000"/>
                </a:solidFill>
                <a:ea typeface="MS PGothic" panose="020B0600070205080204" pitchFamily="34" charset="-128"/>
              </a:rPr>
              <a:t>不可信賴性 </a:t>
            </a:r>
            <a:r>
              <a:rPr lang="en-US" altLang="zh-TW" sz="1800" b="1" dirty="0">
                <a:ea typeface="MS PGothic" panose="020B0600070205080204" pitchFamily="34" charset="-128"/>
              </a:rPr>
              <a:t>(unreliable):  </a:t>
            </a:r>
            <a:r>
              <a:rPr lang="en-US" altLang="zh-TW" sz="1600" dirty="0">
                <a:solidFill>
                  <a:srgbClr val="003399"/>
                </a:solidFill>
                <a:highlight>
                  <a:srgbClr val="FFFF00"/>
                </a:highlight>
                <a:ea typeface="MS PGothic" panose="020B0600070205080204" pitchFamily="34" charset="-128"/>
              </a:rPr>
              <a:t>IP </a:t>
            </a:r>
            <a:r>
              <a:rPr lang="zh-TW" altLang="en-US" sz="1800" b="1" dirty="0">
                <a:solidFill>
                  <a:srgbClr val="003399"/>
                </a:solidFill>
                <a:highlight>
                  <a:srgbClr val="FFFF00"/>
                </a:highlight>
                <a:latin typeface="Arial Unicode MS" pitchFamily="34" charset="-120"/>
                <a:ea typeface="華康儷中黑" pitchFamily="1" charset="-120"/>
              </a:rPr>
              <a:t>協定</a:t>
            </a:r>
            <a:r>
              <a:rPr lang="zh-TW" altLang="en-US" sz="1800" b="1" dirty="0">
                <a:solidFill>
                  <a:srgbClr val="003399"/>
                </a:solidFill>
                <a:latin typeface="Arial Unicode MS" pitchFamily="34" charset="-120"/>
                <a:ea typeface="華康儷中黑" pitchFamily="1" charset="-120"/>
              </a:rPr>
              <a:t>沒有提供</a:t>
            </a:r>
            <a:r>
              <a:rPr lang="zh-TW" altLang="en-US" sz="1800" b="1" dirty="0">
                <a:solidFill>
                  <a:srgbClr val="003399"/>
                </a:solidFill>
                <a:highlight>
                  <a:srgbClr val="FFFF00"/>
                </a:highlight>
                <a:latin typeface="Arial Unicode MS" pitchFamily="34" charset="-120"/>
                <a:ea typeface="華康儷中黑" pitchFamily="1" charset="-120"/>
              </a:rPr>
              <a:t>資料流傳輸時的品質控制</a:t>
            </a:r>
            <a:r>
              <a:rPr lang="zh-TW" altLang="en-US" sz="1800" b="1" dirty="0">
                <a:solidFill>
                  <a:srgbClr val="003399"/>
                </a:solidFill>
                <a:latin typeface="Arial Unicode MS" pitchFamily="34" charset="-120"/>
                <a:ea typeface="華康儷中黑" pitchFamily="1" charset="-120"/>
              </a:rPr>
              <a:t>，</a:t>
            </a:r>
            <a:r>
              <a:rPr lang="zh-TW" altLang="en-US" sz="1600" b="1" dirty="0">
                <a:solidFill>
                  <a:srgbClr val="003399"/>
                </a:solidFill>
                <a:latin typeface="Arial Unicode MS" pitchFamily="34" charset="-120"/>
                <a:ea typeface="華康儷中黑" pitchFamily="1" charset="-120"/>
              </a:rPr>
              <a:t>如錯誤偵測、重送要求、流量控制等</a:t>
            </a:r>
            <a:r>
              <a:rPr lang="en-US" altLang="zh-TW" sz="1600" b="1" dirty="0">
                <a:solidFill>
                  <a:srgbClr val="003399"/>
                </a:solidFill>
                <a:latin typeface="Arial Unicode MS" pitchFamily="34" charset="-120"/>
                <a:ea typeface="華康儷中黑" pitchFamily="1" charset="-120"/>
              </a:rPr>
              <a:t>…</a:t>
            </a:r>
            <a:r>
              <a:rPr lang="zh-TW" altLang="en-US" sz="1600" b="1" dirty="0">
                <a:solidFill>
                  <a:srgbClr val="003399"/>
                </a:solidFill>
                <a:latin typeface="Arial Unicode MS" pitchFamily="34" charset="-120"/>
                <a:ea typeface="華康儷中黑" pitchFamily="1" charset="-120"/>
              </a:rPr>
              <a:t>但是利用 </a:t>
            </a:r>
            <a:r>
              <a:rPr lang="en-US" altLang="zh-TW" sz="1600" b="1" dirty="0">
                <a:solidFill>
                  <a:srgbClr val="003399"/>
                </a:solidFill>
                <a:highlight>
                  <a:srgbClr val="FFFF00"/>
                </a:highlight>
                <a:latin typeface="Arial Unicode MS" pitchFamily="34" charset="-120"/>
                <a:ea typeface="華康儷中黑" pitchFamily="1" charset="-120"/>
              </a:rPr>
              <a:t>ICMP </a:t>
            </a:r>
            <a:r>
              <a:rPr lang="zh-TW" altLang="en-US" sz="1600" b="1" dirty="0">
                <a:solidFill>
                  <a:srgbClr val="003399"/>
                </a:solidFill>
                <a:highlight>
                  <a:srgbClr val="FFFF00"/>
                </a:highlight>
                <a:latin typeface="Arial Unicode MS" pitchFamily="34" charset="-120"/>
                <a:ea typeface="華康儷中黑" pitchFamily="1" charset="-120"/>
              </a:rPr>
              <a:t>協定 </a:t>
            </a:r>
            <a:r>
              <a:rPr lang="en-US" altLang="zh-TW" sz="1600" b="1" dirty="0">
                <a:solidFill>
                  <a:srgbClr val="003399"/>
                </a:solidFill>
                <a:latin typeface="Arial Unicode MS" pitchFamily="34" charset="-120"/>
                <a:ea typeface="華康儷中黑" pitchFamily="1" charset="-120"/>
              </a:rPr>
              <a:t>(</a:t>
            </a:r>
            <a:r>
              <a:rPr lang="en-US" altLang="zh-TW" sz="1600" dirty="0">
                <a:solidFill>
                  <a:srgbClr val="003399"/>
                </a:solidFill>
                <a:ea typeface="新細明體" panose="02020500000000000000" pitchFamily="18" charset="-120"/>
              </a:rPr>
              <a:t>Internet Control Message Protocol</a:t>
            </a:r>
            <a:r>
              <a:rPr lang="zh-TW" altLang="en-US" sz="1600" dirty="0">
                <a:solidFill>
                  <a:srgbClr val="003399"/>
                </a:solidFill>
                <a:ea typeface="新細明體" panose="02020500000000000000" pitchFamily="18" charset="-120"/>
              </a:rPr>
              <a:t> </a:t>
            </a:r>
            <a:r>
              <a:rPr lang="zh-TW" altLang="en-US" sz="1600" b="1" dirty="0">
                <a:solidFill>
                  <a:srgbClr val="003399"/>
                </a:solidFill>
                <a:latin typeface="Arial Unicode MS" pitchFamily="34" charset="-120"/>
                <a:ea typeface="華康儷中黑" pitchFamily="1" charset="-120"/>
              </a:rPr>
              <a:t>網路控制訊息協定</a:t>
            </a:r>
            <a:r>
              <a:rPr lang="en-US" altLang="zh-TW" sz="1600" b="1" dirty="0">
                <a:solidFill>
                  <a:srgbClr val="003399"/>
                </a:solidFill>
                <a:latin typeface="Arial Unicode MS" pitchFamily="34" charset="-120"/>
                <a:ea typeface="華康儷中黑" pitchFamily="1" charset="-120"/>
              </a:rPr>
              <a:t>)</a:t>
            </a:r>
            <a:r>
              <a:rPr lang="zh-TW" altLang="en-US" sz="1600" b="1" dirty="0">
                <a:solidFill>
                  <a:srgbClr val="003399"/>
                </a:solidFill>
                <a:latin typeface="Arial Unicode MS" pitchFamily="34" charset="-120"/>
                <a:ea typeface="華康儷中黑" pitchFamily="1" charset="-120"/>
              </a:rPr>
              <a:t> 的一套機制來偵測或通知各種各樣可能發生的狀況，這就是 </a:t>
            </a:r>
            <a:r>
              <a:rPr lang="en-US" altLang="zh-TW" sz="1600" b="1" dirty="0">
                <a:solidFill>
                  <a:srgbClr val="003399"/>
                </a:solidFill>
                <a:latin typeface="Arial Unicode MS" pitchFamily="34" charset="-120"/>
                <a:ea typeface="華康儷中黑" pitchFamily="1" charset="-120"/>
              </a:rPr>
              <a:t>ICMP </a:t>
            </a:r>
            <a:r>
              <a:rPr lang="zh-TW" altLang="en-US" sz="1600" b="1" dirty="0">
                <a:solidFill>
                  <a:srgbClr val="003399"/>
                </a:solidFill>
                <a:latin typeface="Arial Unicode MS" pitchFamily="34" charset="-120"/>
                <a:ea typeface="華康儷中黑" pitchFamily="1" charset="-120"/>
              </a:rPr>
              <a:t>協定的目的了。</a:t>
            </a:r>
            <a:endParaRPr lang="en-US" altLang="zh-TW" sz="1800" b="1" dirty="0">
              <a:solidFill>
                <a:srgbClr val="003399"/>
              </a:solidFill>
              <a:latin typeface="Arial Unicode MS" pitchFamily="34" charset="-120"/>
              <a:ea typeface="華康儷中黑" pitchFamily="1" charset="-120"/>
            </a:endParaRPr>
          </a:p>
        </p:txBody>
      </p:sp>
      <p:sp>
        <p:nvSpPr>
          <p:cNvPr id="6" name="Rectangle 2">
            <a:extLst>
              <a:ext uri="{FF2B5EF4-FFF2-40B4-BE49-F238E27FC236}">
                <a16:creationId xmlns:a16="http://schemas.microsoft.com/office/drawing/2014/main" id="{B399FF00-7450-4B43-ACE1-204D5E294FEB}"/>
              </a:ext>
            </a:extLst>
          </p:cNvPr>
          <p:cNvSpPr txBox="1">
            <a:spLocks noChangeArrowheads="1"/>
          </p:cNvSpPr>
          <p:nvPr/>
        </p:nvSpPr>
        <p:spPr bwMode="auto">
          <a:xfrm>
            <a:off x="0" y="1"/>
            <a:ext cx="10668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5844" name="文字方塊 6">
            <a:extLst>
              <a:ext uri="{FF2B5EF4-FFF2-40B4-BE49-F238E27FC236}">
                <a16:creationId xmlns:a16="http://schemas.microsoft.com/office/drawing/2014/main" id="{E05385C3-3C2F-4A64-8B2A-C99521FEAFCD}"/>
              </a:ext>
            </a:extLst>
          </p:cNvPr>
          <p:cNvSpPr txBox="1">
            <a:spLocks noChangeArrowheads="1"/>
          </p:cNvSpPr>
          <p:nvPr/>
        </p:nvSpPr>
        <p:spPr bwMode="auto">
          <a:xfrm>
            <a:off x="1676400" y="92976"/>
            <a:ext cx="8845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000" dirty="0">
                <a:solidFill>
                  <a:schemeClr val="bg1"/>
                </a:solidFill>
                <a:latin typeface="Tahoma" panose="020B0604030504040204" pitchFamily="34" charset="0"/>
                <a:ea typeface="新細明體" panose="02020500000000000000" pitchFamily="18" charset="-120"/>
              </a:rPr>
              <a:t>2a. TCP/IP</a:t>
            </a:r>
            <a:r>
              <a:rPr lang="zh-TW" altLang="en-US" sz="2000" dirty="0">
                <a:solidFill>
                  <a:schemeClr val="bg1"/>
                </a:solidFill>
                <a:latin typeface="Tahoma" panose="020B0604030504040204" pitchFamily="34" charset="0"/>
                <a:ea typeface="新細明體" panose="02020500000000000000" pitchFamily="18" charset="-120"/>
              </a:rPr>
              <a:t> </a:t>
            </a:r>
            <a:r>
              <a:rPr lang="en-US" altLang="zh-TW" sz="2000" dirty="0">
                <a:solidFill>
                  <a:schemeClr val="bg1"/>
                </a:solidFill>
                <a:latin typeface="Tahoma" panose="020B0604030504040204" pitchFamily="34" charset="0"/>
                <a:ea typeface="新細明體" panose="02020500000000000000" pitchFamily="18" charset="-120"/>
              </a:rPr>
              <a:t>(</a:t>
            </a:r>
            <a:r>
              <a:rPr lang="zh-TW" altLang="en-US" sz="2000" dirty="0">
                <a:solidFill>
                  <a:schemeClr val="bg1"/>
                </a:solidFill>
                <a:latin typeface="Tahoma" panose="020B0604030504040204" pitchFamily="34" charset="0"/>
                <a:ea typeface="新細明體" panose="02020500000000000000" pitchFamily="18" charset="-120"/>
              </a:rPr>
              <a:t>傳輸控制協定</a:t>
            </a:r>
            <a:r>
              <a:rPr lang="en-US" altLang="zh-TW" sz="2000" dirty="0">
                <a:solidFill>
                  <a:schemeClr val="bg1"/>
                </a:solidFill>
                <a:latin typeface="Tahoma" panose="020B0604030504040204" pitchFamily="34" charset="0"/>
                <a:ea typeface="新細明體" panose="02020500000000000000" pitchFamily="18" charset="-120"/>
              </a:rPr>
              <a:t>/</a:t>
            </a:r>
            <a:r>
              <a:rPr lang="zh-TW" altLang="en-US" sz="2000" dirty="0">
                <a:solidFill>
                  <a:schemeClr val="bg1"/>
                </a:solidFill>
                <a:latin typeface="Tahoma" panose="020B0604030504040204" pitchFamily="34" charset="0"/>
                <a:ea typeface="新細明體" panose="02020500000000000000" pitchFamily="18" charset="-120"/>
              </a:rPr>
              <a:t>網際網路通訊協定</a:t>
            </a:r>
            <a:r>
              <a:rPr lang="en-US" altLang="zh-TW" sz="2000" dirty="0">
                <a:solidFill>
                  <a:schemeClr val="bg1"/>
                </a:solidFill>
                <a:latin typeface="Tahoma" panose="020B0604030504040204" pitchFamily="34" charset="0"/>
                <a:ea typeface="新細明體" panose="02020500000000000000" pitchFamily="18" charset="-120"/>
              </a:rPr>
              <a:t>)</a:t>
            </a:r>
            <a:endParaRPr lang="zh-TW" altLang="en-US" sz="2000" dirty="0">
              <a:solidFill>
                <a:schemeClr val="bg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2683428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77B96E9E-334E-4FA9-9570-21D7A5818CAF}"/>
              </a:ext>
            </a:extLst>
          </p:cNvPr>
          <p:cNvSpPr>
            <a:spLocks noGrp="1" noChangeArrowheads="1"/>
          </p:cNvSpPr>
          <p:nvPr>
            <p:ph idx="1"/>
          </p:nvPr>
        </p:nvSpPr>
        <p:spPr>
          <a:xfrm>
            <a:off x="383244" y="932329"/>
            <a:ext cx="11425512" cy="5522259"/>
          </a:xfrm>
        </p:spPr>
        <p:txBody>
          <a:bodyPr>
            <a:normAutofit/>
          </a:bodyPr>
          <a:lstStyle/>
          <a:p>
            <a:pPr marL="0" indent="0">
              <a:buClr>
                <a:srgbClr val="EF6527"/>
              </a:buClr>
              <a:buNone/>
              <a:defRPr/>
            </a:pPr>
            <a:r>
              <a:rPr lang="en-US" altLang="zh-TW" sz="1800" b="1" dirty="0">
                <a:ea typeface="華康儷中黑" pitchFamily="1" charset="-120"/>
              </a:rPr>
              <a:t>2</a:t>
            </a:r>
            <a:r>
              <a:rPr lang="en-US" altLang="zh-TW" sz="1800" b="1" dirty="0">
                <a:solidFill>
                  <a:srgbClr val="003399"/>
                </a:solidFill>
                <a:ea typeface="華康儷中黑" pitchFamily="1" charset="-120"/>
              </a:rPr>
              <a:t>. </a:t>
            </a:r>
            <a:r>
              <a:rPr lang="en-US" altLang="zh-TW" sz="1600" b="1" dirty="0">
                <a:solidFill>
                  <a:srgbClr val="003399"/>
                </a:solidFill>
                <a:ea typeface="華康儷中黑" pitchFamily="1" charset="-120"/>
              </a:rPr>
              <a:t>ICMP (Internet Control Message Protocol,</a:t>
            </a:r>
            <a:r>
              <a:rPr lang="zh-TW" altLang="en-US" sz="1600" b="1" dirty="0">
                <a:solidFill>
                  <a:srgbClr val="003399"/>
                </a:solidFill>
                <a:ea typeface="華康儷中黑" pitchFamily="1" charset="-120"/>
              </a:rPr>
              <a:t>網際網路控制訊息協定 </a:t>
            </a:r>
            <a:r>
              <a:rPr lang="en-US" altLang="zh-TW" sz="1600" b="1" dirty="0">
                <a:solidFill>
                  <a:srgbClr val="003399"/>
                </a:solidFill>
                <a:ea typeface="華康儷中黑" pitchFamily="1" charset="-120"/>
              </a:rPr>
              <a:t>)</a:t>
            </a:r>
          </a:p>
          <a:p>
            <a:pPr marL="0" indent="0">
              <a:buClr>
                <a:srgbClr val="EF6527"/>
              </a:buClr>
              <a:buNone/>
              <a:defRPr/>
            </a:pPr>
            <a:r>
              <a:rPr lang="en-US" altLang="zh-TW" sz="1600" b="1" dirty="0">
                <a:ea typeface="華康儷中黑" pitchFamily="1" charset="-120"/>
              </a:rPr>
              <a:t>  </a:t>
            </a:r>
            <a:r>
              <a:rPr lang="zh-TW" altLang="en-US" sz="1600" b="1" dirty="0">
                <a:ea typeface="華康儷中黑" pitchFamily="1" charset="-120"/>
              </a:rPr>
              <a:t>    </a:t>
            </a:r>
            <a:r>
              <a:rPr lang="zh-TW" altLang="en-US" sz="1600" b="1" dirty="0">
                <a:solidFill>
                  <a:srgbClr val="003399"/>
                </a:solidFill>
                <a:ea typeface="華康儷中黑" pitchFamily="1" charset="-120"/>
              </a:rPr>
              <a:t>為一</a:t>
            </a:r>
            <a:r>
              <a:rPr lang="zh-TW" altLang="en-US" sz="1600" b="1" dirty="0">
                <a:solidFill>
                  <a:srgbClr val="003399"/>
                </a:solidFill>
                <a:highlight>
                  <a:srgbClr val="FFFF00"/>
                </a:highlight>
                <a:ea typeface="華康儷中黑" pitchFamily="1" charset="-120"/>
              </a:rPr>
              <a:t>網路狀況</a:t>
            </a:r>
            <a:r>
              <a:rPr lang="zh-TW" altLang="en-US" sz="1600" b="1" dirty="0">
                <a:solidFill>
                  <a:srgbClr val="003399"/>
                </a:solidFill>
                <a:ea typeface="華康儷中黑" pitchFamily="1" charset="-120"/>
              </a:rPr>
              <a:t>監視工具</a:t>
            </a:r>
            <a:r>
              <a:rPr lang="zh-TW" altLang="en-US" sz="1600" b="1" dirty="0">
                <a:solidFill>
                  <a:srgbClr val="003399"/>
                </a:solidFill>
                <a:highlight>
                  <a:srgbClr val="FFFF00"/>
                </a:highlight>
                <a:latin typeface="Arial Unicode MS" pitchFamily="34" charset="-120"/>
                <a:ea typeface="華康儷中黑" pitchFamily="1" charset="-120"/>
              </a:rPr>
              <a:t>，</a:t>
            </a:r>
            <a:r>
              <a:rPr lang="zh-TW" altLang="en-US" sz="1600" b="1" dirty="0">
                <a:solidFill>
                  <a:srgbClr val="003399"/>
                </a:solidFill>
                <a:highlight>
                  <a:srgbClr val="FFFF00"/>
                </a:highlight>
                <a:ea typeface="華康儷中黑" pitchFamily="1" charset="-120"/>
              </a:rPr>
              <a:t>提供 </a:t>
            </a:r>
            <a:r>
              <a:rPr lang="en-US" altLang="zh-TW" sz="1600" b="1" dirty="0">
                <a:solidFill>
                  <a:srgbClr val="003399"/>
                </a:solidFill>
                <a:highlight>
                  <a:srgbClr val="FFFF00"/>
                </a:highlight>
                <a:ea typeface="華康儷中黑" pitchFamily="1" charset="-120"/>
              </a:rPr>
              <a:t>ping </a:t>
            </a:r>
            <a:r>
              <a:rPr lang="zh-TW" altLang="en-US" sz="1600" b="1" dirty="0">
                <a:solidFill>
                  <a:srgbClr val="003399"/>
                </a:solidFill>
                <a:highlight>
                  <a:srgbClr val="FFFF00"/>
                </a:highlight>
                <a:ea typeface="華康儷中黑" pitchFamily="1" charset="-120"/>
              </a:rPr>
              <a:t>程式來追蹤網路路徑</a:t>
            </a:r>
            <a:r>
              <a:rPr lang="zh-TW" altLang="en-US" sz="1600" b="1" dirty="0">
                <a:solidFill>
                  <a:srgbClr val="003399"/>
                </a:solidFill>
                <a:latin typeface="Arial Unicode MS" pitchFamily="34" charset="-120"/>
                <a:ea typeface="華康儷中黑" pitchFamily="1" charset="-120"/>
              </a:rPr>
              <a:t>，</a:t>
            </a:r>
            <a:r>
              <a:rPr lang="zh-TW" altLang="en-US" sz="1600" b="1" dirty="0">
                <a:solidFill>
                  <a:srgbClr val="003399"/>
                </a:solidFill>
                <a:ea typeface="華康儷中黑" pitchFamily="1" charset="-120"/>
              </a:rPr>
              <a:t>並提供使用者</a:t>
            </a:r>
            <a:r>
              <a:rPr lang="zh-TW" altLang="en-US" sz="1600" b="1" dirty="0">
                <a:solidFill>
                  <a:srgbClr val="003399"/>
                </a:solidFill>
                <a:highlight>
                  <a:srgbClr val="FFFF00"/>
                </a:highlight>
                <a:ea typeface="華康儷中黑" pitchFamily="1" charset="-120"/>
              </a:rPr>
              <a:t>查詢網路是否中斷</a:t>
            </a:r>
            <a:r>
              <a:rPr lang="zh-TW" altLang="en-US" sz="1600" b="1" dirty="0">
                <a:solidFill>
                  <a:srgbClr val="003399"/>
                </a:solidFill>
                <a:ea typeface="華康儷中黑" pitchFamily="1" charset="-120"/>
              </a:rPr>
              <a:t>或網路的負載狀況</a:t>
            </a:r>
            <a:r>
              <a:rPr lang="zh-TW" altLang="en-US" sz="1600" b="1" dirty="0">
                <a:solidFill>
                  <a:srgbClr val="003399"/>
                </a:solidFill>
                <a:latin typeface="Arial Unicode MS" pitchFamily="34" charset="-120"/>
                <a:ea typeface="華康儷中黑" pitchFamily="1" charset="-120"/>
              </a:rPr>
              <a:t>。</a:t>
            </a:r>
            <a:endParaRPr lang="en-US" altLang="zh-TW" sz="1600" b="1" dirty="0">
              <a:solidFill>
                <a:srgbClr val="003399"/>
              </a:solidFill>
              <a:ea typeface="華康儷中黑" pitchFamily="1" charset="-120"/>
            </a:endParaRPr>
          </a:p>
          <a:p>
            <a:pPr marL="0" indent="0">
              <a:buClr>
                <a:srgbClr val="EF6527"/>
              </a:buClr>
              <a:buNone/>
              <a:defRPr/>
            </a:pPr>
            <a:r>
              <a:rPr lang="zh-TW" altLang="en-US" sz="1800" dirty="0"/>
              <a:t>        如上</a:t>
            </a:r>
            <a:r>
              <a:rPr lang="zh-TW" altLang="zh-TW" sz="1800" dirty="0"/>
              <a:t>傳送</a:t>
            </a:r>
            <a:r>
              <a:rPr lang="en-US" altLang="zh-TW" sz="1800" dirty="0"/>
              <a:t> ICMP </a:t>
            </a:r>
            <a:r>
              <a:rPr lang="zh-TW" altLang="zh-TW" sz="1800" dirty="0"/>
              <a:t>封包給 </a:t>
            </a:r>
            <a:r>
              <a:rPr lang="en-US" altLang="zh-TW" sz="1800" dirty="0"/>
              <a:t>www.justline.co.jp</a:t>
            </a:r>
            <a:r>
              <a:rPr lang="zh-TW" altLang="zh-TW" sz="1800" dirty="0"/>
              <a:t>（</a:t>
            </a:r>
            <a:r>
              <a:rPr lang="en-US" altLang="zh-TW" sz="1800" dirty="0"/>
              <a:t>IP: 211.127.159.245</a:t>
            </a:r>
            <a:r>
              <a:rPr lang="zh-TW" altLang="zh-TW" sz="1800" dirty="0"/>
              <a:t>），但</a:t>
            </a:r>
            <a:r>
              <a:rPr lang="zh-TW" altLang="zh-TW" sz="1800" b="1" dirty="0"/>
              <a:t>對方伺服器沒有回應</a:t>
            </a:r>
            <a:r>
              <a:rPr lang="zh-TW" altLang="zh-TW" sz="1800" dirty="0"/>
              <a:t>，而你的電腦等了一段時間之後就逾時（</a:t>
            </a:r>
            <a:r>
              <a:rPr lang="en-US" altLang="zh-TW" sz="1800" dirty="0"/>
              <a:t>timeout</a:t>
            </a:r>
            <a:r>
              <a:rPr lang="zh-TW" altLang="zh-TW" sz="1800" dirty="0"/>
              <a:t>）了。</a:t>
            </a:r>
            <a:endParaRPr lang="en-US" altLang="zh-TW" sz="1200" b="1" dirty="0">
              <a:ea typeface="華康儷中黑" pitchFamily="1" charset="-120"/>
            </a:endParaRPr>
          </a:p>
          <a:p>
            <a:pPr marL="0" indent="0">
              <a:buClr>
                <a:srgbClr val="EF6527"/>
              </a:buClr>
              <a:buNone/>
              <a:defRPr/>
            </a:pPr>
            <a:endParaRPr lang="en-US" altLang="zh-TW" sz="1400" b="1" dirty="0">
              <a:ea typeface="華康儷中黑" pitchFamily="1" charset="-120"/>
            </a:endParaRPr>
          </a:p>
          <a:p>
            <a:pPr marL="0" indent="0">
              <a:buClr>
                <a:srgbClr val="EF6527"/>
              </a:buClr>
              <a:buNone/>
              <a:defRPr/>
            </a:pPr>
            <a:r>
              <a:rPr lang="en-US" altLang="zh-TW" sz="1800" b="1" dirty="0">
                <a:ea typeface="華康儷中黑" pitchFamily="1" charset="-120"/>
              </a:rPr>
              <a:t>3. </a:t>
            </a:r>
            <a:r>
              <a:rPr lang="en-US" altLang="zh-TW" sz="1600" b="1" dirty="0">
                <a:solidFill>
                  <a:srgbClr val="003399"/>
                </a:solidFill>
                <a:highlight>
                  <a:srgbClr val="FFFF00"/>
                </a:highlight>
                <a:ea typeface="華康儷中黑" pitchFamily="1" charset="-120"/>
              </a:rPr>
              <a:t>ARP(</a:t>
            </a:r>
            <a:r>
              <a:rPr lang="en-US" altLang="zh-TW" sz="1600" b="1" dirty="0">
                <a:solidFill>
                  <a:srgbClr val="003399"/>
                </a:solidFill>
                <a:ea typeface="華康儷中黑" pitchFamily="1" charset="-120"/>
              </a:rPr>
              <a:t>Address Resolution Protocol ,</a:t>
            </a:r>
            <a:r>
              <a:rPr lang="zh-TW" altLang="en-US" sz="1600" b="1" dirty="0">
                <a:solidFill>
                  <a:srgbClr val="003399"/>
                </a:solidFill>
                <a:ea typeface="華康儷中黑" pitchFamily="1" charset="-120"/>
              </a:rPr>
              <a:t>位址</a:t>
            </a:r>
            <a:r>
              <a:rPr lang="zh-TW" altLang="en-US" sz="1600" b="1" dirty="0">
                <a:solidFill>
                  <a:srgbClr val="003399"/>
                </a:solidFill>
                <a:highlight>
                  <a:srgbClr val="FFFF00"/>
                </a:highlight>
                <a:ea typeface="華康儷中黑" pitchFamily="1" charset="-120"/>
              </a:rPr>
              <a:t>解譯</a:t>
            </a:r>
            <a:r>
              <a:rPr lang="zh-TW" altLang="en-US" sz="1600" b="1" dirty="0">
                <a:solidFill>
                  <a:srgbClr val="003399"/>
                </a:solidFill>
                <a:ea typeface="華康儷中黑" pitchFamily="1" charset="-120"/>
              </a:rPr>
              <a:t>協定</a:t>
            </a:r>
            <a:r>
              <a:rPr lang="en-US" altLang="zh-TW" sz="1600" b="1" dirty="0">
                <a:solidFill>
                  <a:srgbClr val="003399"/>
                </a:solidFill>
                <a:ea typeface="華康儷中黑" pitchFamily="1" charset="-120"/>
              </a:rPr>
              <a:t>)</a:t>
            </a:r>
            <a:r>
              <a:rPr lang="zh-TW" altLang="en-US" sz="1600" b="1" dirty="0">
                <a:solidFill>
                  <a:srgbClr val="003399"/>
                </a:solidFill>
                <a:ea typeface="華康儷中黑" pitchFamily="1" charset="-120"/>
              </a:rPr>
              <a:t>  係</a:t>
            </a:r>
            <a:r>
              <a:rPr lang="zh-TW" altLang="en-US" sz="1600" b="1" dirty="0">
                <a:solidFill>
                  <a:srgbClr val="003399"/>
                </a:solidFill>
                <a:highlight>
                  <a:srgbClr val="FFFF00"/>
                </a:highlight>
                <a:ea typeface="華康儷中黑" pitchFamily="1" charset="-120"/>
              </a:rPr>
              <a:t>透過網路上的 </a:t>
            </a:r>
            <a:r>
              <a:rPr lang="en-US" altLang="zh-TW" sz="1600" b="1" dirty="0">
                <a:solidFill>
                  <a:srgbClr val="003399"/>
                </a:solidFill>
                <a:highlight>
                  <a:srgbClr val="FFFF00"/>
                </a:highlight>
                <a:ea typeface="華康儷中黑" pitchFamily="1" charset="-120"/>
              </a:rPr>
              <a:t>IP</a:t>
            </a:r>
            <a:r>
              <a:rPr lang="zh-TW" altLang="en-US" sz="1600" b="1" dirty="0">
                <a:solidFill>
                  <a:srgbClr val="003399"/>
                </a:solidFill>
                <a:highlight>
                  <a:srgbClr val="FFFF00"/>
                </a:highlight>
                <a:ea typeface="華康儷中黑" pitchFamily="1" charset="-120"/>
              </a:rPr>
              <a:t>位址</a:t>
            </a:r>
            <a:r>
              <a:rPr lang="zh-TW" altLang="en-US" sz="1600" b="1" dirty="0">
                <a:solidFill>
                  <a:srgbClr val="003399"/>
                </a:solidFill>
                <a:highlight>
                  <a:srgbClr val="FFFF00"/>
                </a:highlight>
                <a:latin typeface="Arial Unicode MS" pitchFamily="34" charset="-120"/>
                <a:ea typeface="華康儷中黑" pitchFamily="1" charset="-120"/>
              </a:rPr>
              <a:t>，</a:t>
            </a:r>
            <a:r>
              <a:rPr lang="zh-TW" altLang="en-US" sz="1600" b="1" dirty="0">
                <a:solidFill>
                  <a:srgbClr val="003399"/>
                </a:solidFill>
                <a:highlight>
                  <a:srgbClr val="FFFF00"/>
                </a:highlight>
                <a:ea typeface="華康儷中黑" pitchFamily="1" charset="-120"/>
              </a:rPr>
              <a:t>來找出其網路卡的實體位置</a:t>
            </a:r>
            <a:r>
              <a:rPr lang="en-US" altLang="zh-TW" sz="1600" b="1" dirty="0">
                <a:solidFill>
                  <a:srgbClr val="003399"/>
                </a:solidFill>
                <a:ea typeface="華康儷中黑" pitchFamily="1" charset="-120"/>
              </a:rPr>
              <a:t> </a:t>
            </a:r>
            <a:r>
              <a:rPr lang="en-US" altLang="zh-TW" sz="1600" b="1" dirty="0">
                <a:solidFill>
                  <a:srgbClr val="003399"/>
                </a:solidFill>
                <a:highlight>
                  <a:srgbClr val="FFFF00"/>
                </a:highlight>
                <a:ea typeface="華康儷中黑" pitchFamily="1" charset="-120"/>
              </a:rPr>
              <a:t>MAC</a:t>
            </a:r>
            <a:r>
              <a:rPr lang="en-US" altLang="zh-TW" sz="1600" b="1" dirty="0">
                <a:solidFill>
                  <a:srgbClr val="003399"/>
                </a:solidFill>
                <a:ea typeface="華康儷中黑" pitchFamily="1" charset="-120"/>
              </a:rPr>
              <a:t>(</a:t>
            </a:r>
            <a:r>
              <a:rPr lang="zh-TW" altLang="en-US" sz="1600" b="1" dirty="0">
                <a:solidFill>
                  <a:srgbClr val="003399"/>
                </a:solidFill>
                <a:ea typeface="華康儷中黑" pitchFamily="1" charset="-120"/>
              </a:rPr>
              <a:t> </a:t>
            </a:r>
            <a:r>
              <a:rPr lang="en-US" altLang="zh-TW" sz="1600" b="1" dirty="0">
                <a:solidFill>
                  <a:srgbClr val="003399"/>
                </a:solidFill>
                <a:ea typeface="華康儷中黑" pitchFamily="1" charset="-120"/>
              </a:rPr>
              <a:t>Media Access Control)</a:t>
            </a:r>
            <a:r>
              <a:rPr lang="zh-TW" altLang="en-US" sz="1600" b="1" dirty="0">
                <a:solidFill>
                  <a:srgbClr val="003399"/>
                </a:solidFill>
                <a:ea typeface="華康儷中黑" pitchFamily="1" charset="-120"/>
              </a:rPr>
              <a:t>位址</a:t>
            </a:r>
            <a:r>
              <a:rPr lang="zh-TW" altLang="en-US" sz="1800" b="1" dirty="0">
                <a:solidFill>
                  <a:srgbClr val="003399"/>
                </a:solidFill>
                <a:latin typeface="Arial Unicode MS" pitchFamily="34" charset="-120"/>
                <a:ea typeface="華康儷中黑" pitchFamily="1" charset="-120"/>
              </a:rPr>
              <a:t>。</a:t>
            </a:r>
            <a:endParaRPr lang="en-US" altLang="zh-TW" sz="1800" b="1" dirty="0">
              <a:solidFill>
                <a:srgbClr val="003399"/>
              </a:solidFill>
              <a:latin typeface="Arial Unicode MS" pitchFamily="34" charset="-120"/>
              <a:ea typeface="華康儷中黑" pitchFamily="1" charset="-120"/>
            </a:endParaRPr>
          </a:p>
          <a:p>
            <a:pPr marL="0" indent="0">
              <a:buClr>
                <a:srgbClr val="EF6527"/>
              </a:buClr>
              <a:buNone/>
              <a:defRPr/>
            </a:pPr>
            <a:endParaRPr lang="en-US" altLang="zh-TW" sz="1800" b="1" dirty="0">
              <a:solidFill>
                <a:srgbClr val="003399"/>
              </a:solidFill>
              <a:latin typeface="Arial Unicode MS" pitchFamily="34" charset="-120"/>
              <a:ea typeface="華康儷中黑" pitchFamily="1" charset="-120"/>
            </a:endParaRPr>
          </a:p>
          <a:p>
            <a:pPr marL="0" indent="0">
              <a:buClr>
                <a:srgbClr val="EF6527"/>
              </a:buClr>
              <a:buNone/>
              <a:defRPr/>
            </a:pPr>
            <a:endParaRPr lang="en-US" altLang="zh-TW" sz="1800" b="1" dirty="0">
              <a:solidFill>
                <a:srgbClr val="003399"/>
              </a:solidFill>
              <a:latin typeface="Arial Unicode MS" pitchFamily="34" charset="-120"/>
              <a:ea typeface="華康儷中黑" pitchFamily="1" charset="-120"/>
            </a:endParaRPr>
          </a:p>
          <a:p>
            <a:pPr marL="0" indent="0">
              <a:buClr>
                <a:srgbClr val="EF6527"/>
              </a:buClr>
              <a:buNone/>
              <a:defRPr/>
            </a:pPr>
            <a:r>
              <a:rPr lang="zh-TW" altLang="en-US" sz="1800" dirty="0"/>
              <a:t>「間接觀察」</a:t>
            </a:r>
            <a:r>
              <a:rPr lang="en-US" altLang="zh-TW" sz="1800" dirty="0"/>
              <a:t>TCP/IP </a:t>
            </a:r>
            <a:r>
              <a:rPr lang="zh-TW" altLang="en-US" sz="1800" dirty="0"/>
              <a:t>的</a:t>
            </a:r>
            <a:r>
              <a:rPr lang="zh-TW" altLang="en-US" sz="1800" b="1" dirty="0">
                <a:highlight>
                  <a:srgbClr val="FFFF00"/>
                </a:highlight>
              </a:rPr>
              <a:t>資料鏈路層</a:t>
            </a:r>
            <a:r>
              <a:rPr lang="zh-TW" altLang="en-US" sz="1800" dirty="0"/>
              <a:t>的方法</a:t>
            </a:r>
            <a:r>
              <a:rPr lang="en-US" altLang="zh-TW" sz="1800" dirty="0"/>
              <a:t>: </a:t>
            </a:r>
            <a:endParaRPr lang="en-US" altLang="zh-TW" sz="1800" b="1" dirty="0">
              <a:solidFill>
                <a:srgbClr val="003399"/>
              </a:solidFill>
              <a:latin typeface="Arial Unicode MS" pitchFamily="34" charset="-120"/>
              <a:ea typeface="華康儷中黑" pitchFamily="1" charset="-120"/>
            </a:endParaRPr>
          </a:p>
          <a:p>
            <a:pPr marL="0" indent="0">
              <a:buClr>
                <a:srgbClr val="EF6527"/>
              </a:buClr>
              <a:buNone/>
              <a:defRPr/>
            </a:pPr>
            <a:endParaRPr lang="en-US" altLang="zh-TW" sz="1800" b="1" dirty="0">
              <a:solidFill>
                <a:srgbClr val="003399"/>
              </a:solidFill>
              <a:latin typeface="Arial Unicode MS" pitchFamily="34" charset="-120"/>
              <a:ea typeface="華康儷中黑" pitchFamily="1" charset="-120"/>
            </a:endParaRPr>
          </a:p>
          <a:p>
            <a:pPr marL="0" indent="0">
              <a:buClr>
                <a:srgbClr val="EF6527"/>
              </a:buClr>
              <a:buNone/>
              <a:defRPr/>
            </a:pPr>
            <a:r>
              <a:rPr lang="zh-TW" altLang="en-US" sz="1800" dirty="0"/>
              <a:t> 如何查</a:t>
            </a:r>
            <a:r>
              <a:rPr lang="en-US" altLang="zh-TW" sz="1800" dirty="0"/>
              <a:t>ARP / MAC </a:t>
            </a:r>
            <a:r>
              <a:rPr lang="zh-TW" altLang="en-US" sz="1800" dirty="0"/>
              <a:t>位址</a:t>
            </a:r>
            <a:r>
              <a:rPr lang="en-US" altLang="zh-TW" sz="1800" dirty="0"/>
              <a:t>?</a:t>
            </a:r>
          </a:p>
          <a:p>
            <a:pPr marL="0" indent="0">
              <a:buClr>
                <a:srgbClr val="EF6527"/>
              </a:buClr>
              <a:buNone/>
              <a:defRPr/>
            </a:pPr>
            <a:endParaRPr lang="en-US" altLang="zh-TW" sz="1800" dirty="0"/>
          </a:p>
          <a:p>
            <a:pPr>
              <a:buNone/>
            </a:pPr>
            <a:r>
              <a:rPr lang="zh-TW" altLang="en-US" sz="1800" dirty="0"/>
              <a:t>          </a:t>
            </a:r>
            <a:r>
              <a:rPr lang="en-US" altLang="zh-TW" sz="1800" dirty="0"/>
              <a:t>MAC </a:t>
            </a:r>
            <a:r>
              <a:rPr lang="zh-TW" altLang="en-US" sz="1800" dirty="0"/>
              <a:t>位址（</a:t>
            </a:r>
            <a:r>
              <a:rPr lang="en-US" altLang="zh-TW" sz="1800" dirty="0">
                <a:highlight>
                  <a:srgbClr val="FFFF00"/>
                </a:highlight>
              </a:rPr>
              <a:t>Media Access Control Address</a:t>
            </a:r>
            <a:r>
              <a:rPr lang="zh-TW" altLang="en-US" sz="1800" dirty="0">
                <a:highlight>
                  <a:srgbClr val="FFFF00"/>
                </a:highlight>
              </a:rPr>
              <a:t>）</a:t>
            </a:r>
            <a:r>
              <a:rPr lang="en-US" altLang="zh-TW" sz="1800" dirty="0">
                <a:highlight>
                  <a:srgbClr val="FFFF00"/>
                </a:highlight>
              </a:rPr>
              <a:t> </a:t>
            </a:r>
            <a:r>
              <a:rPr lang="zh-TW" altLang="en-US" sz="1800" dirty="0">
                <a:highlight>
                  <a:srgbClr val="FFFF00"/>
                </a:highlight>
              </a:rPr>
              <a:t>是一個硬體地址</a:t>
            </a:r>
            <a:r>
              <a:rPr lang="zh-TW" altLang="en-US" sz="1800" dirty="0"/>
              <a:t>，每個網卡都有一個獨一無二的 </a:t>
            </a:r>
            <a:r>
              <a:rPr lang="en-US" altLang="zh-TW" sz="1800" dirty="0"/>
              <a:t>MAC </a:t>
            </a:r>
            <a:r>
              <a:rPr lang="zh-TW" altLang="en-US" sz="1800" dirty="0"/>
              <a:t>位址。</a:t>
            </a:r>
            <a:r>
              <a:rPr lang="en-US" altLang="zh-TW" sz="1800" dirty="0"/>
              <a:t> </a:t>
            </a:r>
            <a:r>
              <a:rPr lang="zh-TW" altLang="en-US" sz="1800" dirty="0"/>
              <a:t>由 </a:t>
            </a:r>
            <a:r>
              <a:rPr lang="en-US" altLang="zh-TW" sz="1800" dirty="0"/>
              <a:t>48 </a:t>
            </a:r>
            <a:r>
              <a:rPr lang="zh-TW" altLang="en-US" sz="1800" dirty="0"/>
              <a:t>位元組成，通常表示為 </a:t>
            </a:r>
            <a:r>
              <a:rPr lang="en-US" altLang="zh-TW" sz="1800" dirty="0"/>
              <a:t>00:1A:2B:3C:4D:5E</a:t>
            </a:r>
            <a:r>
              <a:rPr lang="zh-TW" altLang="en-US" sz="1800" dirty="0"/>
              <a:t>。運作於資料鏈結層（</a:t>
            </a:r>
            <a:r>
              <a:rPr lang="en-US" altLang="zh-TW" sz="1800" dirty="0"/>
              <a:t>Layer 2</a:t>
            </a:r>
            <a:r>
              <a:rPr lang="zh-TW" altLang="en-US" sz="1800" dirty="0"/>
              <a:t>）。</a:t>
            </a:r>
            <a:r>
              <a:rPr lang="en-US" altLang="zh-TW" sz="1800" dirty="0"/>
              <a:t> </a:t>
            </a:r>
            <a:r>
              <a:rPr lang="zh-TW" altLang="en-US" sz="1800" dirty="0"/>
              <a:t>用來識別區域網路中的設備。</a:t>
            </a:r>
          </a:p>
          <a:p>
            <a:pPr marL="0" indent="0">
              <a:buClr>
                <a:srgbClr val="EF6527"/>
              </a:buClr>
              <a:buNone/>
              <a:defRPr/>
            </a:pPr>
            <a:endParaRPr lang="en-US" altLang="zh-TW" sz="1800" dirty="0"/>
          </a:p>
        </p:txBody>
      </p:sp>
      <p:sp>
        <p:nvSpPr>
          <p:cNvPr id="6" name="Rectangle 2">
            <a:extLst>
              <a:ext uri="{FF2B5EF4-FFF2-40B4-BE49-F238E27FC236}">
                <a16:creationId xmlns:a16="http://schemas.microsoft.com/office/drawing/2014/main" id="{272AB1A5-FA9B-47E3-A0A0-FA96B798AF40}"/>
              </a:ext>
            </a:extLst>
          </p:cNvPr>
          <p:cNvSpPr txBox="1">
            <a:spLocks noChangeArrowheads="1"/>
          </p:cNvSpPr>
          <p:nvPr/>
        </p:nvSpPr>
        <p:spPr bwMode="auto">
          <a:xfrm>
            <a:off x="0" y="1"/>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7892" name="文字方塊 6">
            <a:extLst>
              <a:ext uri="{FF2B5EF4-FFF2-40B4-BE49-F238E27FC236}">
                <a16:creationId xmlns:a16="http://schemas.microsoft.com/office/drawing/2014/main" id="{197B0F32-0A79-4D64-8DCC-56C1135A189F}"/>
              </a:ext>
            </a:extLst>
          </p:cNvPr>
          <p:cNvSpPr txBox="1">
            <a:spLocks noChangeArrowheads="1"/>
          </p:cNvSpPr>
          <p:nvPr/>
        </p:nvSpPr>
        <p:spPr bwMode="auto">
          <a:xfrm>
            <a:off x="1673225" y="73044"/>
            <a:ext cx="8845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800" dirty="0">
                <a:solidFill>
                  <a:schemeClr val="bg1"/>
                </a:solidFill>
                <a:latin typeface="Tahoma" panose="020B0604030504040204" pitchFamily="34" charset="0"/>
                <a:ea typeface="新細明體" panose="02020500000000000000" pitchFamily="18" charset="-120"/>
              </a:rPr>
              <a:t>2a. TCP/IP</a:t>
            </a:r>
            <a:r>
              <a:rPr lang="zh-TW" altLang="en-US" sz="18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a:t>
            </a:r>
            <a:r>
              <a:rPr lang="zh-TW" altLang="en-US" sz="1800" dirty="0">
                <a:solidFill>
                  <a:schemeClr val="bg1"/>
                </a:solidFill>
                <a:latin typeface="Tahoma" panose="020B0604030504040204" pitchFamily="34" charset="0"/>
                <a:ea typeface="新細明體" panose="02020500000000000000" pitchFamily="18" charset="-120"/>
              </a:rPr>
              <a:t>傳輸控制協定</a:t>
            </a:r>
            <a:r>
              <a:rPr lang="en-US" altLang="zh-TW" sz="1800" dirty="0">
                <a:solidFill>
                  <a:schemeClr val="bg1"/>
                </a:solidFill>
                <a:latin typeface="Tahoma" panose="020B0604030504040204" pitchFamily="34" charset="0"/>
                <a:ea typeface="新細明體" panose="02020500000000000000" pitchFamily="18" charset="-120"/>
              </a:rPr>
              <a:t>/</a:t>
            </a:r>
            <a:r>
              <a:rPr lang="zh-TW" altLang="en-US" sz="1800" dirty="0">
                <a:solidFill>
                  <a:schemeClr val="bg1"/>
                </a:solidFill>
                <a:latin typeface="Tahoma" panose="020B0604030504040204" pitchFamily="34" charset="0"/>
                <a:ea typeface="新細明體" panose="02020500000000000000" pitchFamily="18" charset="-120"/>
              </a:rPr>
              <a:t>網際網路通訊協定</a:t>
            </a:r>
            <a:r>
              <a:rPr lang="en-US" altLang="zh-TW" sz="1800" dirty="0">
                <a:solidFill>
                  <a:schemeClr val="bg1"/>
                </a:solidFill>
                <a:latin typeface="Tahoma" panose="020B0604030504040204" pitchFamily="34" charset="0"/>
                <a:ea typeface="新細明體" panose="02020500000000000000" pitchFamily="18" charset="-120"/>
              </a:rPr>
              <a:t>)</a:t>
            </a:r>
            <a:endParaRPr lang="zh-TW" altLang="en-US" sz="1800" dirty="0">
              <a:solidFill>
                <a:schemeClr val="bg1"/>
              </a:solidFill>
              <a:latin typeface="Tahoma" panose="020B0604030504040204" pitchFamily="34" charset="0"/>
              <a:ea typeface="新細明體" panose="02020500000000000000" pitchFamily="18" charset="-120"/>
            </a:endParaRPr>
          </a:p>
        </p:txBody>
      </p:sp>
    </p:spTree>
    <p:extLst>
      <p:ext uri="{BB962C8B-B14F-4D97-AF65-F5344CB8AC3E}">
        <p14:creationId xmlns:p14="http://schemas.microsoft.com/office/powerpoint/2010/main" val="778693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B1F14-EDFC-A059-FC88-F61977035A89}"/>
            </a:ext>
          </a:extLst>
        </p:cNvPr>
        <p:cNvGrpSpPr/>
        <p:nvPr/>
      </p:nvGrpSpPr>
      <p:grpSpPr>
        <a:xfrm>
          <a:off x="0" y="0"/>
          <a:ext cx="0" cy="0"/>
          <a:chOff x="0" y="0"/>
          <a:chExt cx="0" cy="0"/>
        </a:xfrm>
      </p:grpSpPr>
      <p:sp>
        <p:nvSpPr>
          <p:cNvPr id="41986" name="Rectangle 3">
            <a:extLst>
              <a:ext uri="{FF2B5EF4-FFF2-40B4-BE49-F238E27FC236}">
                <a16:creationId xmlns:a16="http://schemas.microsoft.com/office/drawing/2014/main" id="{A13E5DD5-2C06-62FC-6C86-1149D6659C3C}"/>
              </a:ext>
            </a:extLst>
          </p:cNvPr>
          <p:cNvSpPr>
            <a:spLocks noGrp="1" noChangeArrowheads="1"/>
          </p:cNvSpPr>
          <p:nvPr>
            <p:ph idx="1"/>
          </p:nvPr>
        </p:nvSpPr>
        <p:spPr>
          <a:xfrm>
            <a:off x="219449" y="607752"/>
            <a:ext cx="11215264" cy="5410200"/>
          </a:xfrm>
        </p:spPr>
        <p:txBody>
          <a:bodyPr/>
          <a:lstStyle/>
          <a:p>
            <a:pPr marL="0" indent="0">
              <a:buClr>
                <a:srgbClr val="EF6527"/>
              </a:buClr>
              <a:buNone/>
              <a:defRPr/>
            </a:pPr>
            <a:r>
              <a:rPr lang="en-US" altLang="zh-TW" sz="1800" b="1" dirty="0">
                <a:ea typeface="華康儷中黑" pitchFamily="1" charset="-120"/>
              </a:rPr>
              <a:t>4. </a:t>
            </a:r>
            <a:r>
              <a:rPr lang="en-US" altLang="zh-TW" sz="1800" b="1" dirty="0">
                <a:highlight>
                  <a:srgbClr val="FFFF00"/>
                </a:highlight>
                <a:ea typeface="華康儷中黑" pitchFamily="1" charset="-120"/>
              </a:rPr>
              <a:t>R</a:t>
            </a:r>
            <a:r>
              <a:rPr lang="en-US" altLang="zh-TW" sz="1800" b="1" dirty="0">
                <a:ea typeface="華康儷中黑" pitchFamily="1" charset="-120"/>
              </a:rPr>
              <a:t>ARP (</a:t>
            </a:r>
            <a:r>
              <a:rPr lang="en-US" altLang="zh-TW" sz="1800" b="1" dirty="0">
                <a:solidFill>
                  <a:srgbClr val="003399"/>
                </a:solidFill>
                <a:highlight>
                  <a:srgbClr val="FFFF00"/>
                </a:highlight>
                <a:ea typeface="華康儷中黑" pitchFamily="1" charset="-120"/>
              </a:rPr>
              <a:t>Reverse</a:t>
            </a:r>
            <a:r>
              <a:rPr lang="en-US" altLang="zh-TW" sz="1800" b="1" dirty="0">
                <a:solidFill>
                  <a:srgbClr val="003399"/>
                </a:solidFill>
                <a:ea typeface="華康儷中黑" pitchFamily="1" charset="-120"/>
              </a:rPr>
              <a:t> Address Resolution Protocol,</a:t>
            </a:r>
            <a:r>
              <a:rPr lang="zh-TW" altLang="en-US" sz="1800" b="1" dirty="0">
                <a:solidFill>
                  <a:srgbClr val="003399"/>
                </a:solidFill>
                <a:ea typeface="華康儷中黑" pitchFamily="1" charset="-120"/>
              </a:rPr>
              <a:t>反向</a:t>
            </a:r>
            <a:r>
              <a:rPr lang="zh-TW" altLang="en-US" sz="1800" b="1" dirty="0">
                <a:solidFill>
                  <a:srgbClr val="003399"/>
                </a:solidFill>
                <a:highlight>
                  <a:srgbClr val="FFFF00"/>
                </a:highlight>
                <a:ea typeface="華康儷中黑" pitchFamily="1" charset="-120"/>
              </a:rPr>
              <a:t>位址</a:t>
            </a:r>
            <a:r>
              <a:rPr lang="zh-TW" altLang="en-US" sz="1800" b="1" dirty="0">
                <a:solidFill>
                  <a:srgbClr val="003399"/>
                </a:solidFill>
                <a:ea typeface="華康儷中黑" pitchFamily="1" charset="-120"/>
              </a:rPr>
              <a:t>解譯協定</a:t>
            </a:r>
            <a:r>
              <a:rPr lang="en-US" altLang="zh-TW" sz="1800" b="1" dirty="0">
                <a:solidFill>
                  <a:srgbClr val="003399"/>
                </a:solidFill>
                <a:ea typeface="華康儷中黑" pitchFamily="1" charset="-120"/>
              </a:rPr>
              <a:t>)</a:t>
            </a:r>
            <a:r>
              <a:rPr lang="zh-TW" altLang="en-US" sz="1800" b="1" dirty="0">
                <a:solidFill>
                  <a:srgbClr val="003399"/>
                </a:solidFill>
                <a:ea typeface="華康儷中黑" pitchFamily="1" charset="-120"/>
              </a:rPr>
              <a:t> 若發送端</a:t>
            </a:r>
            <a:r>
              <a:rPr lang="zh-TW" altLang="en-US" sz="1800" b="1" dirty="0">
                <a:solidFill>
                  <a:srgbClr val="003399"/>
                </a:solidFill>
                <a:highlight>
                  <a:srgbClr val="FFFF00"/>
                </a:highlight>
                <a:ea typeface="華康儷中黑" pitchFamily="1" charset="-120"/>
              </a:rPr>
              <a:t>只知本身的</a:t>
            </a:r>
            <a:r>
              <a:rPr lang="en-US" altLang="zh-TW" sz="1800" b="1" dirty="0">
                <a:solidFill>
                  <a:srgbClr val="003399"/>
                </a:solidFill>
                <a:highlight>
                  <a:srgbClr val="FFFF00"/>
                </a:highlight>
                <a:ea typeface="華康儷中黑" pitchFamily="1" charset="-120"/>
              </a:rPr>
              <a:t>MAC</a:t>
            </a:r>
            <a:r>
              <a:rPr lang="zh-TW" altLang="en-US" sz="1800" b="1" dirty="0">
                <a:solidFill>
                  <a:srgbClr val="003399"/>
                </a:solidFill>
                <a:highlight>
                  <a:srgbClr val="FFFF00"/>
                </a:highlight>
                <a:ea typeface="華康儷中黑" pitchFamily="1" charset="-120"/>
              </a:rPr>
              <a:t>位址</a:t>
            </a:r>
            <a:r>
              <a:rPr lang="zh-TW" altLang="en-US" sz="1800" b="1" dirty="0">
                <a:solidFill>
                  <a:srgbClr val="003399"/>
                </a:solidFill>
                <a:highlight>
                  <a:srgbClr val="FFFF00"/>
                </a:highlight>
                <a:latin typeface="Arial Unicode MS" pitchFamily="34" charset="-120"/>
                <a:ea typeface="華康儷中黑" pitchFamily="1" charset="-120"/>
              </a:rPr>
              <a:t>，</a:t>
            </a:r>
            <a:r>
              <a:rPr lang="zh-TW" altLang="en-US" sz="1800" b="1" dirty="0">
                <a:solidFill>
                  <a:srgbClr val="003399"/>
                </a:solidFill>
                <a:highlight>
                  <a:srgbClr val="FFFF00"/>
                </a:highlight>
                <a:ea typeface="華康儷中黑" pitchFamily="1" charset="-120"/>
              </a:rPr>
              <a:t>而不知在網路上的 </a:t>
            </a:r>
            <a:r>
              <a:rPr lang="en-US" altLang="zh-TW" sz="1800" b="1" dirty="0">
                <a:solidFill>
                  <a:srgbClr val="003399"/>
                </a:solidFill>
                <a:highlight>
                  <a:srgbClr val="FFFF00"/>
                </a:highlight>
                <a:ea typeface="華康儷中黑" pitchFamily="1" charset="-120"/>
              </a:rPr>
              <a:t>IP</a:t>
            </a:r>
            <a:r>
              <a:rPr lang="zh-TW" altLang="en-US" sz="1800" b="1" dirty="0">
                <a:solidFill>
                  <a:srgbClr val="003399"/>
                </a:solidFill>
                <a:highlight>
                  <a:srgbClr val="FFFF00"/>
                </a:highlight>
                <a:ea typeface="華康儷中黑" pitchFamily="1" charset="-120"/>
              </a:rPr>
              <a:t>位址</a:t>
            </a:r>
            <a:r>
              <a:rPr lang="zh-TW" altLang="en-US" sz="1800" b="1" dirty="0">
                <a:solidFill>
                  <a:srgbClr val="003399"/>
                </a:solidFill>
                <a:highlight>
                  <a:srgbClr val="FFFF00"/>
                </a:highlight>
                <a:latin typeface="Arial Unicode MS" pitchFamily="34" charset="-120"/>
                <a:ea typeface="華康儷中黑" pitchFamily="1" charset="-120"/>
              </a:rPr>
              <a:t>，</a:t>
            </a:r>
            <a:r>
              <a:rPr lang="zh-TW" altLang="en-US" sz="1800" b="1" dirty="0">
                <a:solidFill>
                  <a:srgbClr val="003399"/>
                </a:solidFill>
                <a:ea typeface="華康儷中黑" pitchFamily="1" charset="-120"/>
              </a:rPr>
              <a:t>此一</a:t>
            </a:r>
            <a:r>
              <a:rPr lang="zh-TW" altLang="en-US" sz="1800" b="1" dirty="0">
                <a:solidFill>
                  <a:srgbClr val="003399"/>
                </a:solidFill>
                <a:highlight>
                  <a:srgbClr val="FFFF00"/>
                </a:highlight>
                <a:ea typeface="華康儷中黑" pitchFamily="1" charset="-120"/>
              </a:rPr>
              <a:t>協定</a:t>
            </a:r>
            <a:r>
              <a:rPr lang="zh-TW" altLang="en-US" sz="1800" b="1" dirty="0">
                <a:solidFill>
                  <a:srgbClr val="003399"/>
                </a:solidFill>
                <a:ea typeface="華康儷中黑" pitchFamily="1" charset="-120"/>
              </a:rPr>
              <a:t>是幫助</a:t>
            </a:r>
            <a:r>
              <a:rPr lang="zh-TW" altLang="en-US" sz="1800" b="1" dirty="0">
                <a:solidFill>
                  <a:srgbClr val="003399"/>
                </a:solidFill>
                <a:highlight>
                  <a:srgbClr val="FFFF00"/>
                </a:highlight>
                <a:ea typeface="華康儷中黑" pitchFamily="1" charset="-120"/>
              </a:rPr>
              <a:t>發送端</a:t>
            </a:r>
            <a:r>
              <a:rPr lang="zh-TW" altLang="en-US" sz="1800" b="1" dirty="0">
                <a:solidFill>
                  <a:srgbClr val="003399"/>
                </a:solidFill>
                <a:ea typeface="華康儷中黑" pitchFamily="1" charset="-120"/>
              </a:rPr>
              <a:t>向網路上其他伺服器詢問</a:t>
            </a:r>
            <a:r>
              <a:rPr lang="zh-TW" altLang="en-US" sz="1800" b="1" dirty="0">
                <a:solidFill>
                  <a:srgbClr val="003399"/>
                </a:solidFill>
                <a:latin typeface="Arial Unicode MS" pitchFamily="34" charset="-120"/>
                <a:ea typeface="華康儷中黑" pitchFamily="1" charset="-120"/>
              </a:rPr>
              <a:t>，</a:t>
            </a:r>
            <a:r>
              <a:rPr lang="zh-TW" altLang="en-US" sz="1800" b="1" dirty="0">
                <a:solidFill>
                  <a:srgbClr val="003399"/>
                </a:solidFill>
                <a:ea typeface="華康儷中黑" pitchFamily="1" charset="-120"/>
              </a:rPr>
              <a:t>來協助</a:t>
            </a:r>
            <a:r>
              <a:rPr lang="zh-TW" altLang="en-US" sz="1800" b="1" dirty="0">
                <a:solidFill>
                  <a:srgbClr val="003399"/>
                </a:solidFill>
                <a:highlight>
                  <a:srgbClr val="FFFF00"/>
                </a:highlight>
                <a:ea typeface="華康儷中黑" pitchFamily="1" charset="-120"/>
              </a:rPr>
              <a:t>其找到本身的 </a:t>
            </a:r>
            <a:r>
              <a:rPr lang="en-US" altLang="zh-TW" sz="1800" b="1" dirty="0">
                <a:solidFill>
                  <a:srgbClr val="003399"/>
                </a:solidFill>
                <a:highlight>
                  <a:srgbClr val="FFFF00"/>
                </a:highlight>
                <a:ea typeface="華康儷中黑" pitchFamily="1" charset="-120"/>
              </a:rPr>
              <a:t>IP</a:t>
            </a:r>
            <a:r>
              <a:rPr lang="zh-TW" altLang="en-US" sz="1800" b="1" dirty="0">
                <a:solidFill>
                  <a:srgbClr val="003399"/>
                </a:solidFill>
                <a:highlight>
                  <a:srgbClr val="FFFF00"/>
                </a:highlight>
                <a:ea typeface="華康儷中黑" pitchFamily="1" charset="-120"/>
              </a:rPr>
              <a:t>位址</a:t>
            </a:r>
            <a:r>
              <a:rPr lang="zh-TW" altLang="en-US" sz="1800" b="1" dirty="0">
                <a:solidFill>
                  <a:srgbClr val="003399"/>
                </a:solidFill>
                <a:latin typeface="Arial Unicode MS" pitchFamily="34" charset="-120"/>
                <a:ea typeface="華康儷中黑" pitchFamily="1" charset="-120"/>
              </a:rPr>
              <a:t>。</a:t>
            </a:r>
            <a:endParaRPr lang="en-US" altLang="zh-TW" sz="1800" b="1" dirty="0">
              <a:solidFill>
                <a:srgbClr val="003399"/>
              </a:solidFill>
              <a:ea typeface="華康儷中黑" pitchFamily="1" charset="-120"/>
            </a:endParaRPr>
          </a:p>
          <a:p>
            <a:pPr marL="457200" lvl="1" indent="0">
              <a:buNone/>
              <a:defRPr/>
            </a:pPr>
            <a:r>
              <a:rPr lang="zh-TW" altLang="en-US" dirty="0">
                <a:solidFill>
                  <a:srgbClr val="C00000"/>
                </a:solidFill>
                <a:ea typeface="MS PGothic" panose="020B0600070205080204" pitchFamily="34" charset="-128"/>
              </a:rPr>
              <a:t> </a:t>
            </a:r>
            <a:r>
              <a:rPr lang="en-US" altLang="zh-TW" sz="1800" dirty="0">
                <a:solidFill>
                  <a:srgbClr val="C00000"/>
                </a:solidFill>
                <a:ea typeface="MS PGothic" panose="020B0600070205080204" pitchFamily="34" charset="-128"/>
              </a:rPr>
              <a:t> </a:t>
            </a:r>
            <a:endParaRPr lang="en-US" altLang="zh-TW" sz="1800" b="1" dirty="0">
              <a:latin typeface="Arial Unicode MS" pitchFamily="34" charset="-120"/>
              <a:ea typeface="華康儷中黑" pitchFamily="1" charset="-120"/>
            </a:endParaRPr>
          </a:p>
        </p:txBody>
      </p:sp>
      <p:sp>
        <p:nvSpPr>
          <p:cNvPr id="6" name="Rectangle 2">
            <a:extLst>
              <a:ext uri="{FF2B5EF4-FFF2-40B4-BE49-F238E27FC236}">
                <a16:creationId xmlns:a16="http://schemas.microsoft.com/office/drawing/2014/main" id="{8BF5EBDA-500D-C491-7220-63779E269D13}"/>
              </a:ext>
            </a:extLst>
          </p:cNvPr>
          <p:cNvSpPr txBox="1">
            <a:spLocks noChangeArrowheads="1"/>
          </p:cNvSpPr>
          <p:nvPr/>
        </p:nvSpPr>
        <p:spPr bwMode="auto">
          <a:xfrm>
            <a:off x="122548" y="1"/>
            <a:ext cx="12069452"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37892" name="文字方塊 6">
            <a:extLst>
              <a:ext uri="{FF2B5EF4-FFF2-40B4-BE49-F238E27FC236}">
                <a16:creationId xmlns:a16="http://schemas.microsoft.com/office/drawing/2014/main" id="{6FDA1B2B-F5AD-9836-8A77-7F2C1F44D506}"/>
              </a:ext>
            </a:extLst>
          </p:cNvPr>
          <p:cNvSpPr txBox="1">
            <a:spLocks noChangeArrowheads="1"/>
          </p:cNvSpPr>
          <p:nvPr/>
        </p:nvSpPr>
        <p:spPr bwMode="auto">
          <a:xfrm>
            <a:off x="1673225" y="73044"/>
            <a:ext cx="8845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dirty="0">
                <a:solidFill>
                  <a:schemeClr val="bg1"/>
                </a:solidFill>
                <a:latin typeface="Tahoma" panose="020B0604030504040204" pitchFamily="34" charset="0"/>
                <a:ea typeface="新細明體" panose="02020500000000000000" pitchFamily="18" charset="-120"/>
              </a:rPr>
              <a:t>2a. TCP/IP</a:t>
            </a:r>
            <a:r>
              <a:rPr lang="zh-TW" altLang="en-US" sz="2400" dirty="0">
                <a:solidFill>
                  <a:schemeClr val="bg1"/>
                </a:solidFill>
                <a:latin typeface="Tahoma" panose="020B0604030504040204" pitchFamily="34" charset="0"/>
                <a:ea typeface="新細明體" panose="02020500000000000000" pitchFamily="18" charset="-120"/>
              </a:rPr>
              <a:t> </a:t>
            </a:r>
            <a:r>
              <a:rPr lang="en-US" altLang="zh-TW" sz="2400" dirty="0">
                <a:solidFill>
                  <a:schemeClr val="bg1"/>
                </a:solidFill>
                <a:latin typeface="Tahoma" panose="020B0604030504040204" pitchFamily="34" charset="0"/>
                <a:ea typeface="新細明體" panose="02020500000000000000" pitchFamily="18" charset="-120"/>
              </a:rPr>
              <a:t>(</a:t>
            </a:r>
            <a:r>
              <a:rPr lang="zh-TW" altLang="en-US" sz="2400" dirty="0">
                <a:solidFill>
                  <a:schemeClr val="bg1"/>
                </a:solidFill>
                <a:latin typeface="Tahoma" panose="020B0604030504040204" pitchFamily="34" charset="0"/>
                <a:ea typeface="新細明體" panose="02020500000000000000" pitchFamily="18" charset="-120"/>
              </a:rPr>
              <a:t>傳輸控制協定</a:t>
            </a:r>
            <a:r>
              <a:rPr lang="en-US" altLang="zh-TW" sz="2400" dirty="0">
                <a:solidFill>
                  <a:schemeClr val="bg1"/>
                </a:solidFill>
                <a:latin typeface="Tahoma" panose="020B0604030504040204" pitchFamily="34" charset="0"/>
                <a:ea typeface="新細明體" panose="02020500000000000000" pitchFamily="18" charset="-120"/>
              </a:rPr>
              <a:t>/</a:t>
            </a:r>
            <a:r>
              <a:rPr lang="zh-TW" altLang="en-US" sz="2400" dirty="0">
                <a:solidFill>
                  <a:schemeClr val="bg1"/>
                </a:solidFill>
                <a:latin typeface="Tahoma" panose="020B0604030504040204" pitchFamily="34" charset="0"/>
                <a:ea typeface="新細明體" panose="02020500000000000000" pitchFamily="18" charset="-120"/>
              </a:rPr>
              <a:t>網際網路通訊協定</a:t>
            </a:r>
            <a:r>
              <a:rPr lang="en-US" altLang="zh-TW" sz="2400" dirty="0">
                <a:solidFill>
                  <a:schemeClr val="bg1"/>
                </a:solidFill>
                <a:latin typeface="Tahoma" panose="020B0604030504040204" pitchFamily="34" charset="0"/>
                <a:ea typeface="新細明體" panose="02020500000000000000" pitchFamily="18" charset="-120"/>
              </a:rPr>
              <a:t>)</a:t>
            </a:r>
            <a:endParaRPr lang="zh-TW" altLang="en-US" sz="2400" dirty="0">
              <a:solidFill>
                <a:schemeClr val="bg1"/>
              </a:solidFill>
              <a:latin typeface="Tahoma" panose="020B0604030504040204" pitchFamily="34" charset="0"/>
              <a:ea typeface="新細明體" panose="02020500000000000000" pitchFamily="18" charset="-120"/>
            </a:endParaRPr>
          </a:p>
        </p:txBody>
      </p:sp>
      <p:sp>
        <p:nvSpPr>
          <p:cNvPr id="2" name="矩形 1">
            <a:extLst>
              <a:ext uri="{FF2B5EF4-FFF2-40B4-BE49-F238E27FC236}">
                <a16:creationId xmlns:a16="http://schemas.microsoft.com/office/drawing/2014/main" id="{331EF763-01FA-117E-9A75-0A2383C631FB}"/>
              </a:ext>
            </a:extLst>
          </p:cNvPr>
          <p:cNvSpPr/>
          <p:nvPr/>
        </p:nvSpPr>
        <p:spPr bwMode="auto">
          <a:xfrm>
            <a:off x="2743200" y="1384167"/>
            <a:ext cx="1752600" cy="685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eaLnBrk="1" hangingPunct="1">
              <a:defRPr/>
            </a:pPr>
            <a:r>
              <a:rPr lang="zh-TW" altLang="en-US" sz="1800" b="1" dirty="0">
                <a:solidFill>
                  <a:srgbClr val="000000"/>
                </a:solidFill>
                <a:latin typeface="Arial" panose="020B0604020202020204" pitchFamily="34" charset="0"/>
                <a:ea typeface="華康儷中黑" pitchFamily="1" charset="-120"/>
              </a:rPr>
              <a:t>   網路位址</a:t>
            </a:r>
            <a:endParaRPr lang="en-US" altLang="zh-TW" sz="1800" b="1" dirty="0">
              <a:solidFill>
                <a:srgbClr val="000000"/>
              </a:solidFill>
              <a:latin typeface="Arial" panose="020B0604020202020204" pitchFamily="34" charset="0"/>
              <a:ea typeface="華康儷中黑" pitchFamily="1" charset="-120"/>
            </a:endParaRPr>
          </a:p>
          <a:p>
            <a:pPr eaLnBrk="1" hangingPunct="1">
              <a:defRPr/>
            </a:pPr>
            <a:r>
              <a:rPr lang="en-US" altLang="zh-TW" sz="1600" b="1" dirty="0">
                <a:solidFill>
                  <a:srgbClr val="000000"/>
                </a:solidFill>
                <a:latin typeface="Arial" panose="020B0604020202020204" pitchFamily="34" charset="0"/>
                <a:ea typeface="華康儷中黑" pitchFamily="1" charset="-120"/>
              </a:rPr>
              <a:t>(IP Address)</a:t>
            </a:r>
            <a:endParaRPr lang="zh-TW" altLang="en-US" sz="1800" dirty="0">
              <a:ea typeface="新細明體" panose="02020500000000000000" pitchFamily="18" charset="-120"/>
            </a:endParaRPr>
          </a:p>
        </p:txBody>
      </p:sp>
      <p:sp>
        <p:nvSpPr>
          <p:cNvPr id="3" name="矩形 2">
            <a:extLst>
              <a:ext uri="{FF2B5EF4-FFF2-40B4-BE49-F238E27FC236}">
                <a16:creationId xmlns:a16="http://schemas.microsoft.com/office/drawing/2014/main" id="{FA70C674-8E52-E84C-1FB9-BAB3F30744AC}"/>
              </a:ext>
            </a:extLst>
          </p:cNvPr>
          <p:cNvSpPr/>
          <p:nvPr/>
        </p:nvSpPr>
        <p:spPr bwMode="auto">
          <a:xfrm>
            <a:off x="2743200" y="2960555"/>
            <a:ext cx="1752600" cy="685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eaLnBrk="1" hangingPunct="1">
              <a:defRPr/>
            </a:pPr>
            <a:endParaRPr lang="en-US" altLang="zh-TW" sz="2000" b="1" dirty="0">
              <a:solidFill>
                <a:srgbClr val="000000"/>
              </a:solidFill>
              <a:latin typeface="Arial" panose="020B0604020202020204" pitchFamily="34" charset="0"/>
              <a:ea typeface="華康儷中黑" pitchFamily="1" charset="-120"/>
            </a:endParaRPr>
          </a:p>
          <a:p>
            <a:pPr algn="ctr" eaLnBrk="1" hangingPunct="1">
              <a:defRPr/>
            </a:pPr>
            <a:r>
              <a:rPr lang="en-US" altLang="zh-TW" sz="1800" b="1" dirty="0">
                <a:solidFill>
                  <a:srgbClr val="000000"/>
                </a:solidFill>
                <a:latin typeface="Arial" panose="020B0604020202020204" pitchFamily="34" charset="0"/>
                <a:ea typeface="華康儷中黑" pitchFamily="1" charset="-120"/>
              </a:rPr>
              <a:t>MAC</a:t>
            </a:r>
            <a:r>
              <a:rPr lang="zh-TW" altLang="en-US" sz="1800" b="1" dirty="0">
                <a:solidFill>
                  <a:srgbClr val="000000"/>
                </a:solidFill>
                <a:latin typeface="Arial" panose="020B0604020202020204" pitchFamily="34" charset="0"/>
                <a:ea typeface="華康儷中黑" pitchFamily="1" charset="-120"/>
              </a:rPr>
              <a:t>位址</a:t>
            </a:r>
            <a:endParaRPr lang="zh-TW" altLang="en-US" sz="1800" dirty="0">
              <a:ea typeface="新細明體" panose="02020500000000000000" pitchFamily="18" charset="-120"/>
            </a:endParaRPr>
          </a:p>
        </p:txBody>
      </p:sp>
      <p:cxnSp>
        <p:nvCxnSpPr>
          <p:cNvPr id="37895" name="直線單箭頭接點 7">
            <a:extLst>
              <a:ext uri="{FF2B5EF4-FFF2-40B4-BE49-F238E27FC236}">
                <a16:creationId xmlns:a16="http://schemas.microsoft.com/office/drawing/2014/main" id="{BD6A9B3B-2E76-C5BB-907B-8DFA67E0B568}"/>
              </a:ext>
            </a:extLst>
          </p:cNvPr>
          <p:cNvCxnSpPr>
            <a:cxnSpLocks noChangeShapeType="1"/>
          </p:cNvCxnSpPr>
          <p:nvPr/>
        </p:nvCxnSpPr>
        <p:spPr bwMode="auto">
          <a:xfrm>
            <a:off x="3276600" y="2069967"/>
            <a:ext cx="0" cy="890588"/>
          </a:xfrm>
          <a:prstGeom prst="straightConnector1">
            <a:avLst/>
          </a:prstGeom>
          <a:noFill/>
          <a:ln w="28575"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0" name="直線單箭頭接點 9">
            <a:extLst>
              <a:ext uri="{FF2B5EF4-FFF2-40B4-BE49-F238E27FC236}">
                <a16:creationId xmlns:a16="http://schemas.microsoft.com/office/drawing/2014/main" id="{9FB787AF-F062-43F4-8793-32AB8FF0FFA9}"/>
              </a:ext>
            </a:extLst>
          </p:cNvPr>
          <p:cNvCxnSpPr/>
          <p:nvPr/>
        </p:nvCxnSpPr>
        <p:spPr bwMode="auto">
          <a:xfrm flipV="1">
            <a:off x="3886200" y="2069967"/>
            <a:ext cx="0" cy="890588"/>
          </a:xfrm>
          <a:prstGeom prst="straightConnector1">
            <a:avLst/>
          </a:prstGeom>
          <a:ln w="19050">
            <a:headEnd type="none" w="sm" len="sm"/>
            <a:tailEnd type="triangle"/>
          </a:ln>
        </p:spPr>
        <p:style>
          <a:lnRef idx="1">
            <a:schemeClr val="dk1"/>
          </a:lnRef>
          <a:fillRef idx="0">
            <a:schemeClr val="dk1"/>
          </a:fillRef>
          <a:effectRef idx="0">
            <a:schemeClr val="dk1"/>
          </a:effectRef>
          <a:fontRef idx="minor">
            <a:schemeClr val="tx1"/>
          </a:fontRef>
        </p:style>
      </p:cxnSp>
      <p:sp>
        <p:nvSpPr>
          <p:cNvPr id="37897" name="文字方塊 10">
            <a:extLst>
              <a:ext uri="{FF2B5EF4-FFF2-40B4-BE49-F238E27FC236}">
                <a16:creationId xmlns:a16="http://schemas.microsoft.com/office/drawing/2014/main" id="{8D1BB2C1-95C2-AE62-47AA-8E56521D03DE}"/>
              </a:ext>
            </a:extLst>
          </p:cNvPr>
          <p:cNvSpPr txBox="1">
            <a:spLocks noChangeArrowheads="1"/>
          </p:cNvSpPr>
          <p:nvPr/>
        </p:nvSpPr>
        <p:spPr bwMode="auto">
          <a:xfrm>
            <a:off x="2743200" y="2450968"/>
            <a:ext cx="503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ARP</a:t>
            </a:r>
            <a:endParaRPr lang="zh-TW" altLang="en-US" sz="1200" b="1">
              <a:solidFill>
                <a:schemeClr val="tx1"/>
              </a:solidFill>
              <a:latin typeface="Tahoma" panose="020B0604030504040204" pitchFamily="34" charset="0"/>
              <a:ea typeface="新細明體" panose="02020500000000000000" pitchFamily="18" charset="-120"/>
            </a:endParaRPr>
          </a:p>
        </p:txBody>
      </p:sp>
      <p:sp>
        <p:nvSpPr>
          <p:cNvPr id="37898" name="文字方塊 11">
            <a:extLst>
              <a:ext uri="{FF2B5EF4-FFF2-40B4-BE49-F238E27FC236}">
                <a16:creationId xmlns:a16="http://schemas.microsoft.com/office/drawing/2014/main" id="{D934FD12-FEBD-7CB1-7226-7BA995888303}"/>
              </a:ext>
            </a:extLst>
          </p:cNvPr>
          <p:cNvSpPr txBox="1">
            <a:spLocks noChangeArrowheads="1"/>
          </p:cNvSpPr>
          <p:nvPr/>
        </p:nvSpPr>
        <p:spPr bwMode="auto">
          <a:xfrm>
            <a:off x="3962400" y="2450968"/>
            <a:ext cx="615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a:solidFill>
                  <a:schemeClr val="tx1"/>
                </a:solidFill>
                <a:latin typeface="Tahoma" panose="020B0604030504040204" pitchFamily="34" charset="0"/>
                <a:ea typeface="新細明體" panose="02020500000000000000" pitchFamily="18" charset="-120"/>
              </a:rPr>
              <a:t>RARP</a:t>
            </a:r>
            <a:endParaRPr lang="zh-TW" altLang="en-US" sz="1200" b="1">
              <a:solidFill>
                <a:schemeClr val="tx1"/>
              </a:solidFill>
              <a:latin typeface="Tahoma" panose="020B0604030504040204" pitchFamily="34" charset="0"/>
              <a:ea typeface="新細明體" panose="02020500000000000000" pitchFamily="18" charset="-120"/>
            </a:endParaRPr>
          </a:p>
        </p:txBody>
      </p:sp>
      <p:sp>
        <p:nvSpPr>
          <p:cNvPr id="37899" name="文字方塊 12">
            <a:extLst>
              <a:ext uri="{FF2B5EF4-FFF2-40B4-BE49-F238E27FC236}">
                <a16:creationId xmlns:a16="http://schemas.microsoft.com/office/drawing/2014/main" id="{DCF5911B-DEBE-5DAF-EE17-C28CF04B9B8F}"/>
              </a:ext>
            </a:extLst>
          </p:cNvPr>
          <p:cNvSpPr txBox="1">
            <a:spLocks noChangeArrowheads="1"/>
          </p:cNvSpPr>
          <p:nvPr/>
        </p:nvSpPr>
        <p:spPr bwMode="auto">
          <a:xfrm>
            <a:off x="714375" y="3236256"/>
            <a:ext cx="1917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200" b="1" dirty="0">
                <a:solidFill>
                  <a:schemeClr val="tx1"/>
                </a:solidFill>
                <a:latin typeface="Tahoma" panose="020B0604030504040204" pitchFamily="34" charset="0"/>
                <a:ea typeface="新細明體" panose="02020500000000000000" pitchFamily="18" charset="-120"/>
              </a:rPr>
              <a:t>IP </a:t>
            </a:r>
            <a:r>
              <a:rPr lang="zh-TW" altLang="en-US" sz="1200" b="1" dirty="0">
                <a:solidFill>
                  <a:schemeClr val="tx1"/>
                </a:solidFill>
                <a:latin typeface="Tahoma" panose="020B0604030504040204" pitchFamily="34" charset="0"/>
                <a:ea typeface="新細明體" panose="02020500000000000000" pitchFamily="18" charset="-120"/>
              </a:rPr>
              <a:t>位址與 </a:t>
            </a:r>
            <a:r>
              <a:rPr lang="en-US" altLang="zh-TW" sz="1200" b="1" dirty="0">
                <a:solidFill>
                  <a:schemeClr val="tx1"/>
                </a:solidFill>
                <a:latin typeface="Tahoma" panose="020B0604030504040204" pitchFamily="34" charset="0"/>
                <a:ea typeface="新細明體" panose="02020500000000000000" pitchFamily="18" charset="-120"/>
              </a:rPr>
              <a:t>MAC </a:t>
            </a:r>
            <a:r>
              <a:rPr lang="zh-TW" altLang="en-US" sz="1200" b="1" dirty="0">
                <a:solidFill>
                  <a:schemeClr val="tx1"/>
                </a:solidFill>
                <a:latin typeface="Tahoma" panose="020B0604030504040204" pitchFamily="34" charset="0"/>
                <a:ea typeface="新細明體" panose="02020500000000000000" pitchFamily="18" charset="-120"/>
              </a:rPr>
              <a:t>位址轉換</a:t>
            </a:r>
          </a:p>
        </p:txBody>
      </p:sp>
      <p:sp>
        <p:nvSpPr>
          <p:cNvPr id="5" name="文字方塊 4">
            <a:extLst>
              <a:ext uri="{FF2B5EF4-FFF2-40B4-BE49-F238E27FC236}">
                <a16:creationId xmlns:a16="http://schemas.microsoft.com/office/drawing/2014/main" id="{B2B44CD3-1F6F-5949-8214-DB7A0F8F50C7}"/>
              </a:ext>
            </a:extLst>
          </p:cNvPr>
          <p:cNvSpPr txBox="1"/>
          <p:nvPr/>
        </p:nvSpPr>
        <p:spPr>
          <a:xfrm>
            <a:off x="424206" y="4034257"/>
            <a:ext cx="11305976" cy="2215991"/>
          </a:xfrm>
          <a:prstGeom prst="rect">
            <a:avLst/>
          </a:prstGeom>
          <a:noFill/>
        </p:spPr>
        <p:txBody>
          <a:bodyPr wrap="square">
            <a:spAutoFit/>
          </a:bodyPr>
          <a:lstStyle/>
          <a:p>
            <a:pPr>
              <a:buNone/>
            </a:pPr>
            <a:r>
              <a:rPr lang="en-US" altLang="zh-TW" sz="1600" b="1" dirty="0">
                <a:effectLst/>
                <a:highlight>
                  <a:srgbClr val="FFFF00"/>
                </a:highlight>
              </a:rPr>
              <a:t>1</a:t>
            </a:r>
            <a:r>
              <a:rPr lang="en-US" altLang="zh-TW" sz="1600" b="1" dirty="0">
                <a:effectLst/>
              </a:rPr>
              <a:t>. Windows</a:t>
            </a:r>
            <a:r>
              <a:rPr lang="zh-TW" altLang="en-US" sz="1600" b="1" dirty="0">
                <a:effectLst/>
              </a:rPr>
              <a:t>：查看本機 </a:t>
            </a:r>
            <a:r>
              <a:rPr lang="en-US" altLang="zh-TW" sz="1600" b="1" dirty="0">
                <a:effectLst/>
              </a:rPr>
              <a:t>MAC </a:t>
            </a:r>
            <a:r>
              <a:rPr lang="zh-TW" altLang="en-US" sz="1600" b="1" dirty="0">
                <a:effectLst/>
              </a:rPr>
              <a:t>位址</a:t>
            </a:r>
          </a:p>
          <a:p>
            <a:pPr>
              <a:buNone/>
            </a:pPr>
            <a:r>
              <a:rPr lang="zh-TW" altLang="en-US" dirty="0">
                <a:effectLst/>
                <a:highlight>
                  <a:srgbClr val="FFFF00"/>
                </a:highlight>
              </a:rPr>
              <a:t>使用   </a:t>
            </a:r>
            <a:r>
              <a:rPr lang="en-US" altLang="zh-TW" b="1" dirty="0">
                <a:effectLst/>
                <a:highlight>
                  <a:srgbClr val="FFFF00"/>
                </a:highlight>
              </a:rPr>
              <a:t>ipconfig /all</a:t>
            </a:r>
          </a:p>
          <a:p>
            <a:pPr>
              <a:buNone/>
            </a:pPr>
            <a:br>
              <a:rPr lang="en-US" altLang="zh-TW" dirty="0">
                <a:effectLst/>
              </a:rPr>
            </a:br>
            <a:r>
              <a:rPr lang="zh-TW" altLang="en-US" sz="1600" dirty="0">
                <a:effectLst/>
              </a:rPr>
              <a:t>打開</a:t>
            </a:r>
            <a:r>
              <a:rPr lang="zh-TW" altLang="en-US" sz="1600" b="1" dirty="0">
                <a:effectLst/>
              </a:rPr>
              <a:t>「命令提示字元」</a:t>
            </a:r>
            <a:r>
              <a:rPr lang="zh-TW" altLang="en-US" sz="1600" dirty="0">
                <a:effectLst/>
              </a:rPr>
              <a:t>或「</a:t>
            </a:r>
            <a:r>
              <a:rPr lang="en-US" altLang="zh-TW" sz="1600" dirty="0">
                <a:effectLst/>
              </a:rPr>
              <a:t>PowerShell</a:t>
            </a:r>
            <a:r>
              <a:rPr lang="zh-TW" altLang="en-US" sz="1600" dirty="0">
                <a:effectLst/>
              </a:rPr>
              <a:t>」。輸入指令：</a:t>
            </a:r>
            <a:endParaRPr lang="en-US" altLang="zh-TW" sz="1600" dirty="0">
              <a:effectLst/>
            </a:endParaRPr>
          </a:p>
          <a:p>
            <a:pPr>
              <a:buNone/>
            </a:pPr>
            <a:endParaRPr lang="en-US" altLang="zh-TW" sz="1600" dirty="0"/>
          </a:p>
          <a:p>
            <a:pPr>
              <a:buNone/>
            </a:pPr>
            <a:r>
              <a:rPr lang="zh-TW" altLang="en-US" sz="1600" b="1" dirty="0"/>
              <a:t>查看欄位：實體位址</a:t>
            </a:r>
            <a:r>
              <a:rPr lang="zh-TW" altLang="en-US" sz="1600" dirty="0"/>
              <a:t>（或英文為 </a:t>
            </a:r>
            <a:r>
              <a:rPr lang="en-US" altLang="zh-TW" sz="1600" b="1" dirty="0"/>
              <a:t>Physical Address</a:t>
            </a:r>
            <a:r>
              <a:rPr lang="zh-TW" altLang="en-US" sz="1600" dirty="0"/>
              <a:t>）。</a:t>
            </a:r>
            <a:endParaRPr lang="en-US" altLang="zh-TW" sz="1600" dirty="0"/>
          </a:p>
          <a:p>
            <a:pPr>
              <a:buNone/>
            </a:pPr>
            <a:endParaRPr lang="en-US" altLang="zh-TW" dirty="0"/>
          </a:p>
          <a:p>
            <a:pPr>
              <a:buNone/>
            </a:pPr>
            <a:endParaRPr lang="zh-TW" altLang="en-US" dirty="0"/>
          </a:p>
        </p:txBody>
      </p:sp>
      <p:pic>
        <p:nvPicPr>
          <p:cNvPr id="8" name="圖片 7">
            <a:extLst>
              <a:ext uri="{FF2B5EF4-FFF2-40B4-BE49-F238E27FC236}">
                <a16:creationId xmlns:a16="http://schemas.microsoft.com/office/drawing/2014/main" id="{9297BEEA-5C66-BBEF-3D27-F71D3E341A8F}"/>
              </a:ext>
            </a:extLst>
          </p:cNvPr>
          <p:cNvPicPr>
            <a:picLocks noChangeAspect="1"/>
          </p:cNvPicPr>
          <p:nvPr/>
        </p:nvPicPr>
        <p:blipFill>
          <a:blip r:embed="rId3"/>
          <a:stretch>
            <a:fillRect/>
          </a:stretch>
        </p:blipFill>
        <p:spPr>
          <a:xfrm>
            <a:off x="461818" y="5785768"/>
            <a:ext cx="6574261" cy="695422"/>
          </a:xfrm>
          <a:prstGeom prst="rect">
            <a:avLst/>
          </a:prstGeom>
        </p:spPr>
      </p:pic>
      <p:sp>
        <p:nvSpPr>
          <p:cNvPr id="4" name="文字方塊 3">
            <a:extLst>
              <a:ext uri="{FF2B5EF4-FFF2-40B4-BE49-F238E27FC236}">
                <a16:creationId xmlns:a16="http://schemas.microsoft.com/office/drawing/2014/main" id="{3A66FF7A-727B-09BC-7EF6-FB41FBB464FC}"/>
              </a:ext>
            </a:extLst>
          </p:cNvPr>
          <p:cNvSpPr txBox="1"/>
          <p:nvPr/>
        </p:nvSpPr>
        <p:spPr>
          <a:xfrm>
            <a:off x="5384472" y="1727067"/>
            <a:ext cx="6345710" cy="1846659"/>
          </a:xfrm>
          <a:prstGeom prst="rect">
            <a:avLst/>
          </a:prstGeom>
          <a:noFill/>
        </p:spPr>
        <p:txBody>
          <a:bodyPr wrap="square" rtlCol="0">
            <a:spAutoFit/>
          </a:bodyPr>
          <a:lstStyle/>
          <a:p>
            <a:r>
              <a:rPr lang="zh-TW" altLang="en-US" b="1" dirty="0"/>
              <a:t> </a:t>
            </a:r>
            <a:r>
              <a:rPr lang="en-US" altLang="zh-TW" sz="1600" b="1" dirty="0"/>
              <a:t>ARP </a:t>
            </a:r>
            <a:r>
              <a:rPr lang="zh-TW" altLang="en-US" sz="1600" b="1" dirty="0"/>
              <a:t>的運作流程簡單圖解 </a:t>
            </a:r>
            <a:r>
              <a:rPr lang="en-US" altLang="zh-TW" sz="1600" b="1" dirty="0"/>
              <a:t>:</a:t>
            </a:r>
            <a:r>
              <a:rPr lang="zh-TW" altLang="en-US" sz="1600" b="1" dirty="0"/>
              <a:t> </a:t>
            </a:r>
            <a:endParaRPr lang="en-US" altLang="zh-TW" sz="1600" b="1" dirty="0"/>
          </a:p>
          <a:p>
            <a:endParaRPr lang="zh-TW" altLang="en-US" sz="1600" b="1" dirty="0"/>
          </a:p>
          <a:p>
            <a:r>
              <a:rPr lang="zh-TW" altLang="en-US" sz="1600" dirty="0"/>
              <a:t>電腦 </a:t>
            </a:r>
            <a:r>
              <a:rPr lang="en-US" altLang="zh-TW" sz="1600" dirty="0">
                <a:highlight>
                  <a:srgbClr val="FFFF00"/>
                </a:highlight>
              </a:rPr>
              <a:t>A </a:t>
            </a:r>
            <a:r>
              <a:rPr lang="zh-TW" altLang="en-US" sz="1600" dirty="0"/>
              <a:t>要發資料給 </a:t>
            </a:r>
            <a:r>
              <a:rPr lang="en-US" altLang="zh-TW" sz="1600" dirty="0"/>
              <a:t>IP 192.168.1.5</a:t>
            </a:r>
          </a:p>
          <a:p>
            <a:r>
              <a:rPr lang="zh-TW" altLang="en-US" sz="1600" dirty="0"/>
              <a:t>不知道對方 </a:t>
            </a:r>
            <a:r>
              <a:rPr lang="en-US" altLang="zh-TW" sz="1600" dirty="0"/>
              <a:t>MAC ⇒ </a:t>
            </a:r>
            <a:r>
              <a:rPr lang="zh-TW" altLang="en-US" sz="1600" dirty="0">
                <a:highlight>
                  <a:srgbClr val="FFFF00"/>
                </a:highlight>
              </a:rPr>
              <a:t>發出 </a:t>
            </a:r>
            <a:r>
              <a:rPr lang="en-US" altLang="zh-TW" sz="1600" dirty="0">
                <a:highlight>
                  <a:srgbClr val="FFFF00"/>
                </a:highlight>
              </a:rPr>
              <a:t>ARP </a:t>
            </a:r>
            <a:r>
              <a:rPr lang="zh-TW" altLang="en-US" sz="1600" dirty="0">
                <a:highlight>
                  <a:srgbClr val="FFFF00"/>
                </a:highlight>
              </a:rPr>
              <a:t>廣播</a:t>
            </a:r>
            <a:r>
              <a:rPr lang="zh-TW" altLang="en-US" sz="1600" dirty="0"/>
              <a:t>：「</a:t>
            </a:r>
            <a:r>
              <a:rPr lang="zh-TW" altLang="en-US" sz="1600" dirty="0">
                <a:highlight>
                  <a:srgbClr val="FFFF00"/>
                </a:highlight>
              </a:rPr>
              <a:t>誰是 </a:t>
            </a:r>
            <a:r>
              <a:rPr lang="en-US" altLang="zh-TW" sz="1600" dirty="0">
                <a:highlight>
                  <a:srgbClr val="FFFF00"/>
                </a:highlight>
              </a:rPr>
              <a:t>192.168.1.5</a:t>
            </a:r>
            <a:r>
              <a:rPr lang="zh-TW" altLang="en-US" sz="1600" dirty="0"/>
              <a:t>？」</a:t>
            </a:r>
          </a:p>
          <a:p>
            <a:r>
              <a:rPr lang="zh-TW" altLang="en-US" sz="1600" dirty="0"/>
              <a:t>電腦 </a:t>
            </a:r>
            <a:r>
              <a:rPr lang="en-US" altLang="zh-TW" sz="1600" dirty="0">
                <a:highlight>
                  <a:srgbClr val="FFFF00"/>
                </a:highlight>
              </a:rPr>
              <a:t>B</a:t>
            </a:r>
            <a:r>
              <a:rPr lang="en-US" altLang="zh-TW" sz="1600" dirty="0"/>
              <a:t> </a:t>
            </a:r>
            <a:r>
              <a:rPr lang="zh-TW" altLang="en-US" sz="1600" dirty="0"/>
              <a:t>回答：「</a:t>
            </a:r>
            <a:r>
              <a:rPr lang="zh-TW" altLang="en-US" sz="1600" dirty="0">
                <a:highlight>
                  <a:srgbClr val="FFFF00"/>
                </a:highlight>
              </a:rPr>
              <a:t>我是，</a:t>
            </a:r>
            <a:r>
              <a:rPr lang="en-US" altLang="zh-TW" sz="1600" dirty="0">
                <a:highlight>
                  <a:srgbClr val="FFFF00"/>
                </a:highlight>
              </a:rPr>
              <a:t>MAC </a:t>
            </a:r>
            <a:r>
              <a:rPr lang="zh-TW" altLang="en-US" sz="1600" dirty="0">
                <a:highlight>
                  <a:srgbClr val="FFFF00"/>
                </a:highlight>
              </a:rPr>
              <a:t>是 </a:t>
            </a:r>
            <a:r>
              <a:rPr lang="en-US" altLang="zh-TW" sz="1600" dirty="0">
                <a:highlight>
                  <a:srgbClr val="FFFF00"/>
                </a:highlight>
              </a:rPr>
              <a:t>00:11:22:33:44:55</a:t>
            </a:r>
            <a:r>
              <a:rPr lang="zh-TW" altLang="en-US" sz="1600" dirty="0"/>
              <a:t>」</a:t>
            </a:r>
          </a:p>
          <a:p>
            <a:r>
              <a:rPr lang="zh-TW" altLang="en-US" sz="1600" dirty="0"/>
              <a:t>電腦 </a:t>
            </a:r>
            <a:r>
              <a:rPr lang="en-US" altLang="zh-TW" sz="1600" dirty="0"/>
              <a:t>A </a:t>
            </a:r>
            <a:r>
              <a:rPr lang="zh-TW" altLang="en-US" sz="1600" dirty="0"/>
              <a:t>將 </a:t>
            </a:r>
            <a:r>
              <a:rPr lang="en-US" altLang="zh-TW" sz="1600" dirty="0">
                <a:highlight>
                  <a:srgbClr val="FFFF00"/>
                </a:highlight>
              </a:rPr>
              <a:t>IP-MAC </a:t>
            </a:r>
            <a:r>
              <a:rPr lang="zh-TW" altLang="en-US" sz="1600" dirty="0">
                <a:highlight>
                  <a:srgbClr val="FFFF00"/>
                </a:highlight>
              </a:rPr>
              <a:t>關聯</a:t>
            </a:r>
            <a:r>
              <a:rPr lang="zh-TW" altLang="en-US" sz="1600" dirty="0"/>
              <a:t>存入 </a:t>
            </a:r>
            <a:r>
              <a:rPr lang="en-US" altLang="zh-TW" sz="1600" dirty="0">
                <a:highlight>
                  <a:srgbClr val="FFFF00"/>
                </a:highlight>
              </a:rPr>
              <a:t>ARP </a:t>
            </a:r>
            <a:r>
              <a:rPr lang="zh-TW" altLang="en-US" sz="1600" dirty="0">
                <a:highlight>
                  <a:srgbClr val="FFFF00"/>
                </a:highlight>
              </a:rPr>
              <a:t>表</a:t>
            </a:r>
          </a:p>
          <a:p>
            <a:r>
              <a:rPr lang="zh-TW" altLang="en-US" sz="1600" dirty="0"/>
              <a:t>傳送封包到 </a:t>
            </a:r>
            <a:r>
              <a:rPr lang="en-US" altLang="zh-TW" sz="1600" dirty="0"/>
              <a:t>MAC </a:t>
            </a:r>
            <a:r>
              <a:rPr lang="zh-TW" altLang="en-US" sz="1600" dirty="0"/>
              <a:t>位址</a:t>
            </a:r>
            <a:endParaRPr lang="zh-TW" altLang="en-US" dirty="0"/>
          </a:p>
        </p:txBody>
      </p:sp>
    </p:spTree>
    <p:extLst>
      <p:ext uri="{BB962C8B-B14F-4D97-AF65-F5344CB8AC3E}">
        <p14:creationId xmlns:p14="http://schemas.microsoft.com/office/powerpoint/2010/main" val="3627962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36525"/>
            <a:ext cx="4155141" cy="535828"/>
          </a:xfrm>
        </p:spPr>
        <p:txBody>
          <a:bodyPr>
            <a:normAutofit/>
          </a:bodyPr>
          <a:lstStyle/>
          <a:p>
            <a:r>
              <a:rPr lang="zh-TW" altLang="en-US" sz="2400" dirty="0"/>
              <a:t>電子商務的特性 </a:t>
            </a:r>
            <a:r>
              <a:rPr lang="en-US" altLang="zh-TW" sz="2400" dirty="0"/>
              <a:t>(</a:t>
            </a:r>
            <a:r>
              <a:rPr lang="zh-TW" altLang="en-US" sz="2400" dirty="0"/>
              <a:t>續</a:t>
            </a:r>
            <a:r>
              <a:rPr lang="en-US" altLang="zh-TW" sz="2400" dirty="0"/>
              <a:t>)</a:t>
            </a:r>
            <a:endParaRPr lang="zh-TW" altLang="en-US" sz="2400" dirty="0"/>
          </a:p>
        </p:txBody>
      </p:sp>
      <p:sp>
        <p:nvSpPr>
          <p:cNvPr id="3" name="內容版面配置區 2"/>
          <p:cNvSpPr>
            <a:spLocks noGrp="1"/>
          </p:cNvSpPr>
          <p:nvPr>
            <p:ph idx="1"/>
          </p:nvPr>
        </p:nvSpPr>
        <p:spPr>
          <a:xfrm>
            <a:off x="362177" y="1075766"/>
            <a:ext cx="11467646" cy="4351338"/>
          </a:xfrm>
        </p:spPr>
        <p:txBody>
          <a:bodyPr/>
          <a:lstStyle/>
          <a:p>
            <a:pPr marL="0" indent="0">
              <a:buNone/>
            </a:pPr>
            <a:r>
              <a:rPr lang="en-US" altLang="zh-TW" dirty="0"/>
              <a:t>6. </a:t>
            </a:r>
            <a:r>
              <a:rPr lang="en-US" altLang="zh-TW" dirty="0">
                <a:effectLst/>
              </a:rPr>
              <a:t>ipconfig /</a:t>
            </a:r>
            <a:r>
              <a:rPr lang="zh-TW" altLang="en-US" dirty="0">
                <a:effectLst/>
              </a:rPr>
              <a:t> </a:t>
            </a:r>
            <a:r>
              <a:rPr lang="en-US" altLang="zh-TW" dirty="0"/>
              <a:t>all </a:t>
            </a:r>
            <a:r>
              <a:rPr lang="zh-TW" altLang="en-US" dirty="0"/>
              <a:t>指令</a:t>
            </a:r>
            <a:endParaRPr lang="en-US" altLang="zh-TW" dirty="0"/>
          </a:p>
          <a:p>
            <a:pPr marL="457200" lvl="1" indent="0">
              <a:buNone/>
            </a:pPr>
            <a:endParaRPr lang="zh-TW" altLang="en-US" dirty="0"/>
          </a:p>
        </p:txBody>
      </p:sp>
      <p:pic>
        <p:nvPicPr>
          <p:cNvPr id="7" name="圖片 6">
            <a:extLst>
              <a:ext uri="{FF2B5EF4-FFF2-40B4-BE49-F238E27FC236}">
                <a16:creationId xmlns:a16="http://schemas.microsoft.com/office/drawing/2014/main" id="{EB7AE020-0D6D-442B-95AF-DE711C70A383}"/>
              </a:ext>
            </a:extLst>
          </p:cNvPr>
          <p:cNvPicPr>
            <a:picLocks noChangeAspect="1"/>
          </p:cNvPicPr>
          <p:nvPr/>
        </p:nvPicPr>
        <p:blipFill rotWithShape="1">
          <a:blip r:embed="rId2"/>
          <a:srcRect r="61397" b="12679"/>
          <a:stretch/>
        </p:blipFill>
        <p:spPr>
          <a:xfrm>
            <a:off x="362177" y="1729775"/>
            <a:ext cx="3017982" cy="3840023"/>
          </a:xfrm>
          <a:prstGeom prst="rect">
            <a:avLst/>
          </a:prstGeom>
        </p:spPr>
      </p:pic>
      <p:sp>
        <p:nvSpPr>
          <p:cNvPr id="4" name="文字方塊 3">
            <a:extLst>
              <a:ext uri="{FF2B5EF4-FFF2-40B4-BE49-F238E27FC236}">
                <a16:creationId xmlns:a16="http://schemas.microsoft.com/office/drawing/2014/main" id="{32179CED-B5A9-9285-BDAF-520F33C6BD87}"/>
              </a:ext>
            </a:extLst>
          </p:cNvPr>
          <p:cNvSpPr txBox="1"/>
          <p:nvPr/>
        </p:nvSpPr>
        <p:spPr>
          <a:xfrm>
            <a:off x="3620304" y="2528160"/>
            <a:ext cx="8311720" cy="2339102"/>
          </a:xfrm>
          <a:prstGeom prst="rect">
            <a:avLst/>
          </a:prstGeom>
          <a:noFill/>
        </p:spPr>
        <p:txBody>
          <a:bodyPr wrap="square" rtlCol="0">
            <a:spAutoFit/>
          </a:bodyPr>
          <a:lstStyle/>
          <a:p>
            <a:pPr>
              <a:buClr>
                <a:srgbClr val="EF6527"/>
              </a:buClr>
              <a:defRPr/>
            </a:pPr>
            <a:r>
              <a:rPr lang="en-US" altLang="zh-TW" sz="1600" dirty="0">
                <a:highlight>
                  <a:srgbClr val="FFFF00"/>
                </a:highlight>
              </a:rPr>
              <a:t>2. </a:t>
            </a:r>
            <a:r>
              <a:rPr lang="zh-TW" altLang="en-US" sz="1600" b="1" dirty="0"/>
              <a:t>查 </a:t>
            </a:r>
            <a:r>
              <a:rPr lang="en-US" altLang="zh-TW" sz="1600" b="1" dirty="0"/>
              <a:t>ARP </a:t>
            </a:r>
            <a:r>
              <a:rPr lang="zh-TW" altLang="en-US" sz="1600" b="1" dirty="0"/>
              <a:t>快取（已經解析過的 </a:t>
            </a:r>
            <a:r>
              <a:rPr lang="en-US" altLang="zh-TW" sz="1600" b="1" dirty="0"/>
              <a:t>IP → MAC</a:t>
            </a:r>
            <a:r>
              <a:rPr lang="zh-TW" altLang="en-US" sz="1600" b="1" dirty="0"/>
              <a:t>）</a:t>
            </a:r>
            <a:endParaRPr lang="en-US" altLang="zh-TW" sz="1600" b="1" dirty="0">
              <a:solidFill>
                <a:srgbClr val="003399"/>
              </a:solidFill>
              <a:latin typeface="Arial Unicode MS" pitchFamily="34" charset="-120"/>
              <a:ea typeface="華康儷中黑" pitchFamily="1" charset="-120"/>
            </a:endParaRPr>
          </a:p>
          <a:p>
            <a:endParaRPr lang="en-US" altLang="zh-TW" sz="2000" b="1" dirty="0"/>
          </a:p>
          <a:p>
            <a:r>
              <a:rPr lang="en-US" altLang="zh-TW" sz="2000" b="1" dirty="0" err="1"/>
              <a:t>arp</a:t>
            </a:r>
            <a:r>
              <a:rPr lang="en-US" altLang="zh-TW" sz="2000" b="1" dirty="0"/>
              <a:t> -a</a:t>
            </a:r>
            <a:endParaRPr lang="zh-TW" altLang="en-US" sz="1400" b="1" dirty="0"/>
          </a:p>
          <a:p>
            <a:r>
              <a:rPr lang="zh-TW" altLang="en-US" dirty="0"/>
              <a:t>        </a:t>
            </a:r>
            <a:r>
              <a:rPr lang="zh-TW" altLang="en-US" dirty="0">
                <a:highlight>
                  <a:srgbClr val="FFFF00"/>
                </a:highlight>
              </a:rPr>
              <a:t>這是</a:t>
            </a:r>
            <a:r>
              <a:rPr lang="zh-TW" altLang="en-US" b="1" dirty="0">
                <a:highlight>
                  <a:srgbClr val="FFFF00"/>
                </a:highlight>
              </a:rPr>
              <a:t>最常用</a:t>
            </a:r>
            <a:r>
              <a:rPr lang="zh-TW" altLang="en-US" dirty="0">
                <a:highlight>
                  <a:srgbClr val="FFFF00"/>
                </a:highlight>
              </a:rPr>
              <a:t>的 </a:t>
            </a:r>
            <a:r>
              <a:rPr lang="en-US" altLang="zh-TW" dirty="0">
                <a:highlight>
                  <a:srgbClr val="FFFF00"/>
                </a:highlight>
              </a:rPr>
              <a:t>ARP </a:t>
            </a:r>
            <a:r>
              <a:rPr lang="zh-TW" altLang="en-US" dirty="0">
                <a:highlight>
                  <a:srgbClr val="FFFF00"/>
                </a:highlight>
              </a:rPr>
              <a:t>指令，用來顯示本機 </a:t>
            </a:r>
            <a:r>
              <a:rPr lang="en-US" altLang="zh-TW" dirty="0">
                <a:highlight>
                  <a:srgbClr val="FFFF00"/>
                </a:highlight>
              </a:rPr>
              <a:t>ARP </a:t>
            </a:r>
            <a:r>
              <a:rPr lang="zh-TW" altLang="en-US" dirty="0">
                <a:highlight>
                  <a:srgbClr val="FFFF00"/>
                </a:highlight>
              </a:rPr>
              <a:t>快取表（也就是記錄著 </a:t>
            </a:r>
            <a:r>
              <a:rPr lang="en-US" altLang="zh-TW" dirty="0">
                <a:highlight>
                  <a:srgbClr val="FFFF00"/>
                </a:highlight>
              </a:rPr>
              <a:t>IP </a:t>
            </a:r>
            <a:r>
              <a:rPr lang="zh-TW" altLang="en-US" dirty="0">
                <a:highlight>
                  <a:srgbClr val="FFFF00"/>
                </a:highlight>
              </a:rPr>
              <a:t>與 </a:t>
            </a:r>
            <a:r>
              <a:rPr lang="en-US" altLang="zh-TW" dirty="0">
                <a:highlight>
                  <a:srgbClr val="FFFF00"/>
                </a:highlight>
              </a:rPr>
              <a:t>MAC </a:t>
            </a:r>
            <a:r>
              <a:rPr lang="zh-TW" altLang="en-US" dirty="0">
                <a:highlight>
                  <a:srgbClr val="FFFF00"/>
                </a:highlight>
              </a:rPr>
              <a:t>對應關係的清單</a:t>
            </a:r>
            <a:r>
              <a:rPr lang="zh-TW" altLang="en-US" dirty="0"/>
              <a:t>）。</a:t>
            </a:r>
            <a:endParaRPr lang="en-US" altLang="zh-TW" dirty="0"/>
          </a:p>
          <a:p>
            <a:endParaRPr lang="zh-TW" altLang="en-US" dirty="0"/>
          </a:p>
          <a:p>
            <a:pPr>
              <a:buClr>
                <a:srgbClr val="EF6527"/>
              </a:buClr>
              <a:defRPr/>
            </a:pPr>
            <a:r>
              <a:rPr lang="zh-TW" altLang="en-US" dirty="0"/>
              <a:t>執行後的結果可能會像這樣：</a:t>
            </a:r>
            <a:endParaRPr lang="en-US" altLang="zh-TW" dirty="0"/>
          </a:p>
          <a:p>
            <a:endParaRPr lang="zh-TW" altLang="en-US" dirty="0"/>
          </a:p>
        </p:txBody>
      </p:sp>
      <p:pic>
        <p:nvPicPr>
          <p:cNvPr id="5" name="圖片 4">
            <a:extLst>
              <a:ext uri="{FF2B5EF4-FFF2-40B4-BE49-F238E27FC236}">
                <a16:creationId xmlns:a16="http://schemas.microsoft.com/office/drawing/2014/main" id="{04B251CF-C624-48CB-A188-C365EF0A3331}"/>
              </a:ext>
            </a:extLst>
          </p:cNvPr>
          <p:cNvPicPr>
            <a:picLocks noChangeAspect="1"/>
          </p:cNvPicPr>
          <p:nvPr/>
        </p:nvPicPr>
        <p:blipFill>
          <a:blip r:embed="rId3"/>
          <a:stretch>
            <a:fillRect/>
          </a:stretch>
        </p:blipFill>
        <p:spPr>
          <a:xfrm>
            <a:off x="3638233" y="4811200"/>
            <a:ext cx="4334480" cy="1019317"/>
          </a:xfrm>
          <a:prstGeom prst="rect">
            <a:avLst/>
          </a:prstGeom>
        </p:spPr>
      </p:pic>
    </p:spTree>
    <p:extLst>
      <p:ext uri="{BB962C8B-B14F-4D97-AF65-F5344CB8AC3E}">
        <p14:creationId xmlns:p14="http://schemas.microsoft.com/office/powerpoint/2010/main" val="2862607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4088" y="-23188"/>
            <a:ext cx="10515600" cy="764333"/>
          </a:xfrm>
        </p:spPr>
        <p:txBody>
          <a:bodyPr>
            <a:normAutofit/>
          </a:bodyPr>
          <a:lstStyle/>
          <a:p>
            <a:r>
              <a:rPr lang="zh-TW" altLang="en-US" sz="2400" b="1" dirty="0">
                <a:solidFill>
                  <a:srgbClr val="003399"/>
                </a:solidFill>
              </a:rPr>
              <a:t>電子商務的特性 </a:t>
            </a:r>
            <a:r>
              <a:rPr lang="en-US" altLang="zh-TW" sz="2400" b="1" dirty="0">
                <a:solidFill>
                  <a:srgbClr val="003399"/>
                </a:solidFill>
              </a:rPr>
              <a:t>(</a:t>
            </a:r>
            <a:r>
              <a:rPr lang="zh-TW" altLang="en-US" sz="2400" b="1" dirty="0">
                <a:solidFill>
                  <a:srgbClr val="003399"/>
                </a:solidFill>
              </a:rPr>
              <a:t>續</a:t>
            </a:r>
            <a:r>
              <a:rPr lang="en-US" altLang="zh-TW" sz="2400" b="1" dirty="0">
                <a:solidFill>
                  <a:srgbClr val="003399"/>
                </a:solidFill>
              </a:rPr>
              <a:t>)  </a:t>
            </a:r>
            <a:r>
              <a:rPr lang="en-US" altLang="zh-TW" sz="2400" dirty="0"/>
              <a:t>Characteristics of e-commerce (continued)</a:t>
            </a:r>
            <a:endParaRPr lang="zh-TW" altLang="en-US" sz="2400" b="1" dirty="0">
              <a:solidFill>
                <a:srgbClr val="003399"/>
              </a:solidFill>
            </a:endParaRPr>
          </a:p>
        </p:txBody>
      </p:sp>
      <p:sp>
        <p:nvSpPr>
          <p:cNvPr id="3" name="內容版面配置區 2"/>
          <p:cNvSpPr>
            <a:spLocks noGrp="1"/>
          </p:cNvSpPr>
          <p:nvPr>
            <p:ph idx="1"/>
          </p:nvPr>
        </p:nvSpPr>
        <p:spPr>
          <a:xfrm>
            <a:off x="509047" y="650449"/>
            <a:ext cx="11302739" cy="6071026"/>
          </a:xfrm>
        </p:spPr>
        <p:txBody>
          <a:bodyPr>
            <a:normAutofit/>
          </a:bodyPr>
          <a:lstStyle/>
          <a:p>
            <a:pPr marL="0" indent="0">
              <a:buNone/>
            </a:pPr>
            <a:r>
              <a:rPr lang="en-US" altLang="zh-TW" sz="2400" b="1" dirty="0">
                <a:solidFill>
                  <a:srgbClr val="003399"/>
                </a:solidFill>
                <a:ea typeface="華康中黑體" pitchFamily="49" charset="-120"/>
              </a:rPr>
              <a:t>    </a:t>
            </a:r>
            <a:r>
              <a:rPr lang="zh-TW" altLang="en-US" sz="2400" b="1" dirty="0">
                <a:solidFill>
                  <a:srgbClr val="003399"/>
                </a:solidFill>
                <a:ea typeface="華康中黑體" pitchFamily="49" charset="-120"/>
              </a:rPr>
              <a:t>   </a:t>
            </a:r>
            <a:r>
              <a:rPr lang="en-US" altLang="zh-TW" sz="2400" b="1" dirty="0">
                <a:solidFill>
                  <a:srgbClr val="003399"/>
                </a:solidFill>
                <a:highlight>
                  <a:srgbClr val="FFFF00"/>
                </a:highlight>
                <a:ea typeface="華康中黑體" pitchFamily="49" charset="-120"/>
              </a:rPr>
              <a:t>4</a:t>
            </a:r>
            <a:r>
              <a:rPr lang="en-US" altLang="zh-TW" sz="2400" b="1" dirty="0">
                <a:solidFill>
                  <a:srgbClr val="003399"/>
                </a:solidFill>
                <a:ea typeface="華康中黑體" pitchFamily="49" charset="-120"/>
              </a:rPr>
              <a:t>.</a:t>
            </a:r>
            <a:r>
              <a:rPr lang="zh-TW" altLang="en-US" sz="2400" b="1" dirty="0">
                <a:solidFill>
                  <a:srgbClr val="003399"/>
                </a:solidFill>
                <a:ea typeface="華康中黑體" pitchFamily="49" charset="-120"/>
              </a:rPr>
              <a:t> </a:t>
            </a:r>
            <a:r>
              <a:rPr lang="en-US" altLang="zh-TW" sz="2400" b="1" dirty="0">
                <a:solidFill>
                  <a:srgbClr val="003399"/>
                </a:solidFill>
                <a:ea typeface="華康中黑體" pitchFamily="49" charset="-120"/>
              </a:rPr>
              <a:t> </a:t>
            </a:r>
            <a:r>
              <a:rPr lang="zh-TW" altLang="en-US" sz="2000" b="1" dirty="0">
                <a:solidFill>
                  <a:srgbClr val="003399"/>
                </a:solidFill>
                <a:highlight>
                  <a:srgbClr val="FFFF00"/>
                </a:highlight>
                <a:ea typeface="華康中黑體" pitchFamily="49" charset="-120"/>
              </a:rPr>
              <a:t>數位化 </a:t>
            </a:r>
            <a:r>
              <a:rPr lang="en-US" altLang="zh-TW" sz="2000" b="1" dirty="0">
                <a:solidFill>
                  <a:srgbClr val="003399"/>
                </a:solidFill>
                <a:highlight>
                  <a:srgbClr val="FFFF00"/>
                </a:highlight>
                <a:ea typeface="華康中黑體" pitchFamily="49" charset="-120"/>
              </a:rPr>
              <a:t>(Digitization)</a:t>
            </a:r>
          </a:p>
          <a:p>
            <a:pPr marL="0" lvl="1" indent="0">
              <a:spcBef>
                <a:spcPts val="0"/>
              </a:spcBef>
              <a:buNone/>
            </a:pPr>
            <a:r>
              <a:rPr lang="zh-TW" altLang="en-US" sz="1800" b="1" dirty="0">
                <a:solidFill>
                  <a:srgbClr val="003399"/>
                </a:solidFill>
                <a:ea typeface="華康中黑體" pitchFamily="49" charset="-120"/>
              </a:rPr>
              <a:t>       </a:t>
            </a:r>
            <a:r>
              <a:rPr lang="zh-TW" altLang="en-US" sz="1600" b="1" dirty="0">
                <a:solidFill>
                  <a:srgbClr val="003399"/>
                </a:solidFill>
                <a:ea typeface="華康中黑體" pitchFamily="49" charset="-120"/>
              </a:rPr>
              <a:t>數位化的音樂、書籍、照片、影音、</a:t>
            </a:r>
            <a:r>
              <a:rPr lang="zh-TW" altLang="en-US" sz="1600" b="1" dirty="0">
                <a:solidFill>
                  <a:srgbClr val="003399"/>
                </a:solidFill>
                <a:highlight>
                  <a:srgbClr val="FFFF00"/>
                </a:highlight>
                <a:ea typeface="華康中黑體" pitchFamily="49" charset="-120"/>
              </a:rPr>
              <a:t>學習</a:t>
            </a:r>
            <a:r>
              <a:rPr lang="zh-TW" altLang="en-US" sz="1600" b="1" dirty="0">
                <a:solidFill>
                  <a:srgbClr val="003399"/>
                </a:solidFill>
                <a:ea typeface="華康中黑體" pitchFamily="49" charset="-120"/>
              </a:rPr>
              <a:t>模式等產品，藉此提高流通、準確性、省時等效果，進而創造新的市場與提高經營獲利 </a:t>
            </a:r>
            <a:r>
              <a:rPr lang="zh-TW" altLang="zh-TW"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marL="0" lvl="1" indent="0">
              <a:spcBef>
                <a:spcPts val="0"/>
              </a:spcBef>
              <a:buNone/>
            </a:pPr>
            <a:endParaRPr lang="en-US" altLang="zh-TW" sz="1800" b="1" dirty="0">
              <a:solidFill>
                <a:srgbClr val="003399"/>
              </a:solidFill>
              <a:ea typeface="新細明體" panose="02020500000000000000" pitchFamily="18" charset="-120"/>
            </a:endParaRPr>
          </a:p>
          <a:p>
            <a:pPr marL="0" lvl="1" indent="0">
              <a:spcBef>
                <a:spcPts val="0"/>
              </a:spcBef>
              <a:buNone/>
            </a:pPr>
            <a:r>
              <a:rPr lang="zh-TW" altLang="en-US" sz="1800"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早期的音訊及視訊是以</a:t>
            </a:r>
            <a:r>
              <a:rPr lang="zh-TW" altLang="en-US" sz="1600" b="1" dirty="0">
                <a:solidFill>
                  <a:srgbClr val="003399"/>
                </a:solidFill>
                <a:highlight>
                  <a:srgbClr val="FFFF00"/>
                </a:highlight>
                <a:ea typeface="新細明體" panose="02020500000000000000" pitchFamily="18" charset="-120"/>
              </a:rPr>
              <a:t>類比訊號</a:t>
            </a:r>
            <a:r>
              <a:rPr lang="en-US" altLang="zh-TW" sz="1600" b="1" dirty="0">
                <a:solidFill>
                  <a:srgbClr val="003399"/>
                </a:solidFill>
                <a:highlight>
                  <a:srgbClr val="FFFF00"/>
                </a:highlight>
                <a:ea typeface="新細明體" panose="02020500000000000000" pitchFamily="18" charset="-120"/>
              </a:rPr>
              <a:t>(Analog Signal)</a:t>
            </a:r>
            <a:r>
              <a:rPr lang="zh-TW" altLang="en-US" sz="1600" b="1" dirty="0">
                <a:solidFill>
                  <a:srgbClr val="003399"/>
                </a:solidFill>
                <a:ea typeface="新細明體" panose="02020500000000000000" pitchFamily="18" charset="-120"/>
              </a:rPr>
              <a:t>方式播放，也就是</a:t>
            </a:r>
            <a:r>
              <a:rPr lang="zh-TW" altLang="en-US" sz="1600" b="1" dirty="0">
                <a:solidFill>
                  <a:srgbClr val="003399"/>
                </a:solidFill>
                <a:highlight>
                  <a:srgbClr val="FFFF00"/>
                </a:highlight>
                <a:ea typeface="新細明體" panose="02020500000000000000" pitchFamily="18" charset="-120"/>
              </a:rPr>
              <a:t>連續的電波，可透過調整振幅、頻率放大或縮小訊號</a:t>
            </a:r>
            <a:r>
              <a:rPr lang="zh-TW" altLang="en-US" sz="1600" b="1" dirty="0">
                <a:solidFill>
                  <a:srgbClr val="003399"/>
                </a:solidFill>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類比訊號</a:t>
            </a:r>
            <a:r>
              <a:rPr lang="zh-TW" altLang="en-US" sz="1600" b="1" dirty="0">
                <a:solidFill>
                  <a:srgbClr val="003399"/>
                </a:solidFill>
                <a:ea typeface="新細明體" panose="02020500000000000000" pitchFamily="18" charset="-120"/>
              </a:rPr>
              <a:t>比傳統進步，</a:t>
            </a:r>
            <a:r>
              <a:rPr lang="zh-TW" altLang="en-US" sz="1600" b="1" dirty="0">
                <a:solidFill>
                  <a:srgbClr val="003399"/>
                </a:solidFill>
                <a:highlight>
                  <a:srgbClr val="FFFF00"/>
                </a:highlight>
                <a:ea typeface="新細明體" panose="02020500000000000000" pitchFamily="18" charset="-120"/>
              </a:rPr>
              <a:t>但是容易受到雜訊干擾，在傳輸過程中，也會有信號衰竭的問題</a:t>
            </a:r>
            <a:r>
              <a:rPr lang="zh-TW" altLang="en-US"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marL="0" lvl="1" indent="0">
              <a:spcBef>
                <a:spcPts val="0"/>
              </a:spcBef>
              <a:buNone/>
            </a:pPr>
            <a:endParaRPr lang="en-US" altLang="zh-TW" sz="1600" b="1" dirty="0">
              <a:solidFill>
                <a:srgbClr val="003399"/>
              </a:solidFill>
              <a:ea typeface="新細明體" panose="02020500000000000000" pitchFamily="18" charset="-120"/>
            </a:endParaRPr>
          </a:p>
          <a:p>
            <a:pPr marL="0" lvl="1" indent="0">
              <a:spcBef>
                <a:spcPts val="0"/>
              </a:spcBef>
              <a:buNone/>
            </a:pPr>
            <a:r>
              <a:rPr lang="zh-TW" altLang="en-US" sz="1600"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數位訊號</a:t>
            </a:r>
            <a:r>
              <a:rPr lang="en-US" altLang="zh-TW" sz="1600" b="1" dirty="0">
                <a:solidFill>
                  <a:srgbClr val="003399"/>
                </a:solidFill>
                <a:highlight>
                  <a:srgbClr val="FFFF00"/>
                </a:highlight>
                <a:ea typeface="新細明體" panose="02020500000000000000" pitchFamily="18" charset="-120"/>
              </a:rPr>
              <a:t>(</a:t>
            </a:r>
            <a:r>
              <a:rPr lang="en-US" altLang="zh-TW" sz="1600" b="1" dirty="0">
                <a:solidFill>
                  <a:srgbClr val="003399"/>
                </a:solidFill>
                <a:ea typeface="新細明體" panose="02020500000000000000" pitchFamily="18" charset="-120"/>
              </a:rPr>
              <a:t>Digital </a:t>
            </a:r>
            <a:r>
              <a:rPr lang="en-US" altLang="zh-TW" sz="1600" b="1" dirty="0">
                <a:solidFill>
                  <a:srgbClr val="003399"/>
                </a:solidFill>
                <a:highlight>
                  <a:srgbClr val="FFFF00"/>
                </a:highlight>
                <a:ea typeface="新細明體" panose="02020500000000000000" pitchFamily="18" charset="-120"/>
              </a:rPr>
              <a:t>Signal)</a:t>
            </a:r>
            <a:r>
              <a:rPr lang="zh-TW" altLang="en-US" sz="1600" b="1" dirty="0">
                <a:solidFill>
                  <a:srgbClr val="003399"/>
                </a:solidFill>
                <a:ea typeface="新細明體" panose="02020500000000000000" pitchFamily="18" charset="-120"/>
              </a:rPr>
              <a:t>則是將資訊轉為</a:t>
            </a:r>
            <a:r>
              <a:rPr lang="en-US" altLang="zh-TW" sz="1600" b="1" dirty="0">
                <a:solidFill>
                  <a:srgbClr val="003399"/>
                </a:solidFill>
                <a:ea typeface="新細明體" panose="02020500000000000000" pitchFamily="18" charset="-120"/>
              </a:rPr>
              <a:t>0</a:t>
            </a:r>
            <a:r>
              <a:rPr lang="zh-TW" altLang="en-US" sz="1600" b="1" dirty="0">
                <a:solidFill>
                  <a:srgbClr val="003399"/>
                </a:solidFill>
                <a:ea typeface="新細明體" panose="02020500000000000000" pitchFamily="18" charset="-120"/>
              </a:rPr>
              <a:t> 、 </a:t>
            </a:r>
            <a:r>
              <a:rPr lang="en-US" altLang="zh-TW" sz="1600" b="1" dirty="0">
                <a:solidFill>
                  <a:srgbClr val="003399"/>
                </a:solidFill>
                <a:ea typeface="新細明體" panose="02020500000000000000" pitchFamily="18" charset="-120"/>
              </a:rPr>
              <a:t>1</a:t>
            </a:r>
            <a:r>
              <a:rPr lang="zh-TW" altLang="en-US" sz="1600" b="1" dirty="0">
                <a:solidFill>
                  <a:srgbClr val="003399"/>
                </a:solidFill>
                <a:ea typeface="新細明體" panose="02020500000000000000" pitchFamily="18" charset="-120"/>
              </a:rPr>
              <a:t>兩種訊號，或是將資料轉化為</a:t>
            </a:r>
            <a:r>
              <a:rPr lang="zh-TW" altLang="en-US" sz="1600" b="1" dirty="0">
                <a:solidFill>
                  <a:srgbClr val="003399"/>
                </a:solidFill>
                <a:highlight>
                  <a:srgbClr val="FFFF00"/>
                </a:highlight>
                <a:ea typeface="新細明體" panose="02020500000000000000" pitchFamily="18" charset="-120"/>
              </a:rPr>
              <a:t>類比</a:t>
            </a:r>
            <a:r>
              <a:rPr lang="zh-TW" altLang="en-US" sz="1600" b="1" dirty="0">
                <a:solidFill>
                  <a:srgbClr val="003399"/>
                </a:solidFill>
                <a:ea typeface="新細明體" panose="02020500000000000000" pitchFamily="18" charset="-120"/>
              </a:rPr>
              <a:t>算術運算中的二進位，只要能夠清楚的定義如何將</a:t>
            </a:r>
            <a:r>
              <a:rPr lang="zh-TW" altLang="en-US" sz="1600" b="1" dirty="0">
                <a:solidFill>
                  <a:srgbClr val="003399"/>
                </a:solidFill>
                <a:highlight>
                  <a:srgbClr val="FFFF00"/>
                </a:highlight>
                <a:ea typeface="新細明體" panose="02020500000000000000" pitchFamily="18" charset="-120"/>
              </a:rPr>
              <a:t>訊號轉化為數字</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也就是</a:t>
            </a:r>
            <a:r>
              <a:rPr lang="zh-TW" altLang="en-US" sz="1600" b="1" dirty="0">
                <a:solidFill>
                  <a:srgbClr val="003399"/>
                </a:solidFill>
                <a:highlight>
                  <a:srgbClr val="FFFF00"/>
                </a:highlight>
                <a:ea typeface="新細明體" panose="02020500000000000000" pitchFamily="18" charset="-120"/>
              </a:rPr>
              <a:t>數位化</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，除非數字毀損或遺失，</a:t>
            </a:r>
            <a:r>
              <a:rPr lang="zh-TW" altLang="en-US" sz="1600" b="1" dirty="0">
                <a:solidFill>
                  <a:srgbClr val="003399"/>
                </a:solidFill>
                <a:highlight>
                  <a:srgbClr val="FFFF00"/>
                </a:highlight>
                <a:ea typeface="新細明體" panose="02020500000000000000" pitchFamily="18" charset="-120"/>
              </a:rPr>
              <a:t>訊號不會受到干擾或在傳輸中衰竭</a:t>
            </a:r>
            <a:r>
              <a:rPr lang="zh-TW" altLang="en-US" sz="1600" b="1" dirty="0">
                <a:solidFill>
                  <a:srgbClr val="003399"/>
                </a:solidFill>
                <a:ea typeface="新細明體" panose="02020500000000000000" pitchFamily="18" charset="-120"/>
              </a:rPr>
              <a:t>。此外，數位訊息</a:t>
            </a:r>
            <a:r>
              <a:rPr lang="zh-TW" altLang="en-US" sz="1600" b="1" dirty="0">
                <a:solidFill>
                  <a:srgbClr val="003399"/>
                </a:solidFill>
                <a:highlight>
                  <a:srgbClr val="FFFF00"/>
                </a:highlight>
                <a:ea typeface="新細明體" panose="02020500000000000000" pitchFamily="18" charset="-120"/>
              </a:rPr>
              <a:t>可經電腦儲存及機處理，舉凡偵錯、修改、傳輸、加密、壓縮等</a:t>
            </a:r>
            <a:r>
              <a:rPr lang="zh-TW" altLang="en-US" sz="1600" b="1" dirty="0">
                <a:solidFill>
                  <a:srgbClr val="003399"/>
                </a:solidFill>
                <a:ea typeface="新細明體" panose="02020500000000000000" pitchFamily="18" charset="-120"/>
              </a:rPr>
              <a:t>，都比傳統的類比訊息更享有優勢。</a:t>
            </a:r>
            <a:endParaRPr lang="en-US" altLang="zh-TW" sz="1600" b="1" dirty="0">
              <a:solidFill>
                <a:srgbClr val="003399"/>
              </a:solidFill>
              <a:ea typeface="新細明體" panose="02020500000000000000" pitchFamily="18" charset="-120"/>
            </a:endParaRPr>
          </a:p>
          <a:p>
            <a:pPr lvl="1"/>
            <a:endParaRPr lang="en-US" altLang="zh-TW" b="1" dirty="0">
              <a:solidFill>
                <a:srgbClr val="003399"/>
              </a:solidFill>
              <a:ea typeface="新細明體" panose="02020500000000000000" pitchFamily="18" charset="-120"/>
            </a:endParaRPr>
          </a:p>
          <a:p>
            <a:pPr lvl="1"/>
            <a:endParaRPr lang="en-US" altLang="zh-TW" b="1" dirty="0">
              <a:solidFill>
                <a:srgbClr val="003399"/>
              </a:solidFill>
              <a:ea typeface="新細明體" panose="02020500000000000000" pitchFamily="18" charset="-120"/>
            </a:endParaRPr>
          </a:p>
          <a:p>
            <a:pPr marL="0" indent="0">
              <a:buNone/>
            </a:pPr>
            <a:endParaRPr lang="en-US" altLang="zh-TW" b="1" dirty="0">
              <a:ea typeface="新細明體" panose="02020500000000000000" pitchFamily="18" charset="-120"/>
            </a:endParaRPr>
          </a:p>
        </p:txBody>
      </p:sp>
      <p:sp>
        <p:nvSpPr>
          <p:cNvPr id="5" name="投影片編號版面配置區 4"/>
          <p:cNvSpPr>
            <a:spLocks noGrp="1"/>
          </p:cNvSpPr>
          <p:nvPr>
            <p:ph type="sldNum" sz="quarter" idx="12"/>
          </p:nvPr>
        </p:nvSpPr>
        <p:spPr/>
        <p:txBody>
          <a:bodyPr/>
          <a:lstStyle/>
          <a:p>
            <a:r>
              <a:rPr lang="en-US" altLang="zh-TW"/>
              <a:t>1_</a:t>
            </a:r>
            <a:fld id="{DF49C1AB-E6DE-4E47-811A-A2F874E45F4E}" type="slidenum">
              <a:rPr lang="en-US" altLang="zh-TW" smtClean="0"/>
              <a:pPr/>
              <a:t>59</a:t>
            </a:fld>
            <a:endParaRPr lang="en-US" altLang="zh-TW" dirty="0"/>
          </a:p>
        </p:txBody>
      </p:sp>
      <p:pic>
        <p:nvPicPr>
          <p:cNvPr id="4" name="Picture 2" descr="類比數位訊號控制- 鈺傑自動控制">
            <a:extLst>
              <a:ext uri="{FF2B5EF4-FFF2-40B4-BE49-F238E27FC236}">
                <a16:creationId xmlns:a16="http://schemas.microsoft.com/office/drawing/2014/main" id="{B268A30F-8DA1-1E04-3D05-E979C58E7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0" y="3561895"/>
            <a:ext cx="4941442" cy="2977017"/>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1CC784B-360F-3001-DEB9-D81D8465E6BC}"/>
              </a:ext>
            </a:extLst>
          </p:cNvPr>
          <p:cNvSpPr txBox="1"/>
          <p:nvPr/>
        </p:nvSpPr>
        <p:spPr>
          <a:xfrm>
            <a:off x="5101390" y="3399591"/>
            <a:ext cx="6809873" cy="2816156"/>
          </a:xfrm>
          <a:prstGeom prst="rect">
            <a:avLst/>
          </a:prstGeom>
          <a:noFill/>
        </p:spPr>
        <p:txBody>
          <a:bodyPr wrap="square" rtlCol="0">
            <a:spAutoFit/>
          </a:bodyPr>
          <a:lstStyle/>
          <a:p>
            <a:r>
              <a:rPr lang="zh-TW" altLang="en-US" sz="1600" dirty="0">
                <a:solidFill>
                  <a:srgbClr val="003399"/>
                </a:solidFill>
              </a:rPr>
              <a:t>           </a:t>
            </a:r>
            <a:r>
              <a:rPr lang="zh-TW" altLang="en-US" sz="1600" dirty="0">
                <a:solidFill>
                  <a:srgbClr val="003399"/>
                </a:solidFill>
                <a:highlight>
                  <a:srgbClr val="FFFF00"/>
                </a:highlight>
              </a:rPr>
              <a:t> 類比訊號具有連續性與高解析度的特性</a:t>
            </a:r>
            <a:r>
              <a:rPr lang="zh-TW" altLang="en-US" sz="1600" dirty="0">
                <a:solidFill>
                  <a:srgbClr val="003399"/>
                </a:solidFill>
              </a:rPr>
              <a:t>，在某些應用上能提供：</a:t>
            </a:r>
          </a:p>
          <a:p>
            <a:r>
              <a:rPr lang="en-US" altLang="zh-TW" sz="1600" dirty="0">
                <a:solidFill>
                  <a:srgbClr val="003399"/>
                </a:solidFill>
              </a:rPr>
              <a:t>• </a:t>
            </a:r>
            <a:r>
              <a:rPr lang="zh-TW" altLang="en-US" sz="1600" dirty="0">
                <a:solidFill>
                  <a:srgbClr val="003399"/>
                </a:solidFill>
              </a:rPr>
              <a:t>更真實、</a:t>
            </a:r>
            <a:r>
              <a:rPr lang="zh-TW" altLang="en-US" sz="1600" dirty="0">
                <a:solidFill>
                  <a:srgbClr val="003399"/>
                </a:solidFill>
                <a:highlight>
                  <a:srgbClr val="FFFF00"/>
                </a:highlight>
              </a:rPr>
              <a:t>更自然的訊號表現，</a:t>
            </a:r>
          </a:p>
          <a:p>
            <a:r>
              <a:rPr lang="en-US" altLang="zh-TW" sz="1600" dirty="0">
                <a:solidFill>
                  <a:srgbClr val="003399"/>
                </a:solidFill>
              </a:rPr>
              <a:t>• </a:t>
            </a:r>
            <a:r>
              <a:rPr lang="zh-TW" altLang="en-US" sz="1600" dirty="0">
                <a:solidFill>
                  <a:srgbClr val="003399"/>
                </a:solidFill>
              </a:rPr>
              <a:t>更即時、</a:t>
            </a:r>
            <a:r>
              <a:rPr lang="zh-TW" altLang="en-US" sz="1600" dirty="0">
                <a:solidFill>
                  <a:srgbClr val="003399"/>
                </a:solidFill>
                <a:highlight>
                  <a:srgbClr val="FFFF00"/>
                </a:highlight>
              </a:rPr>
              <a:t>低延遲的反應</a:t>
            </a:r>
            <a:r>
              <a:rPr lang="zh-TW" altLang="en-US" sz="1600" dirty="0">
                <a:solidFill>
                  <a:srgbClr val="003399"/>
                </a:solidFill>
              </a:rPr>
              <a:t>，</a:t>
            </a:r>
          </a:p>
          <a:p>
            <a:r>
              <a:rPr lang="en-US" altLang="zh-TW" sz="1600" dirty="0">
                <a:solidFill>
                  <a:srgbClr val="003399"/>
                </a:solidFill>
              </a:rPr>
              <a:t>• </a:t>
            </a:r>
            <a:r>
              <a:rPr lang="zh-TW" altLang="en-US" sz="1600" dirty="0">
                <a:solidFill>
                  <a:srgbClr val="003399"/>
                </a:solidFill>
              </a:rPr>
              <a:t>更高頻寬或更低成本的實現，</a:t>
            </a:r>
            <a:endParaRPr lang="en-US" altLang="zh-TW" sz="1600" dirty="0">
              <a:solidFill>
                <a:srgbClr val="003399"/>
              </a:solidFill>
            </a:endParaRPr>
          </a:p>
          <a:p>
            <a:endParaRPr lang="zh-TW" altLang="en-US" sz="1600" dirty="0">
              <a:solidFill>
                <a:srgbClr val="003399"/>
              </a:solidFill>
            </a:endParaRPr>
          </a:p>
          <a:p>
            <a:r>
              <a:rPr lang="zh-TW" altLang="en-US" sz="1600" b="1" dirty="0">
                <a:solidFill>
                  <a:srgbClr val="003399"/>
                </a:solidFill>
              </a:rPr>
              <a:t>          這些是</a:t>
            </a:r>
            <a:r>
              <a:rPr lang="zh-TW" altLang="en-US" sz="1600" b="1" dirty="0">
                <a:solidFill>
                  <a:srgbClr val="003399"/>
                </a:solidFill>
                <a:highlight>
                  <a:srgbClr val="FFFF00"/>
                </a:highlight>
              </a:rPr>
              <a:t>數位訊號（</a:t>
            </a:r>
            <a:r>
              <a:rPr lang="en-US" altLang="zh-TW" sz="1600" b="1" dirty="0">
                <a:solidFill>
                  <a:srgbClr val="003399"/>
                </a:solidFill>
                <a:highlight>
                  <a:srgbClr val="FFFF00"/>
                </a:highlight>
              </a:rPr>
              <a:t>Digital Signal</a:t>
            </a:r>
            <a:r>
              <a:rPr lang="zh-TW" altLang="en-US" sz="1600" b="1" dirty="0">
                <a:solidFill>
                  <a:srgbClr val="003399"/>
                </a:solidFill>
                <a:highlight>
                  <a:srgbClr val="FFFF00"/>
                </a:highlight>
              </a:rPr>
              <a:t>）</a:t>
            </a:r>
            <a:r>
              <a:rPr lang="zh-TW" altLang="en-US" sz="1600" b="1" dirty="0">
                <a:solidFill>
                  <a:srgbClr val="003399"/>
                </a:solidFill>
              </a:rPr>
              <a:t>在某些情境下難以完全達成的</a:t>
            </a:r>
            <a:endParaRPr lang="en-US" altLang="zh-TW" sz="1600" b="1" dirty="0">
              <a:solidFill>
                <a:srgbClr val="003399"/>
              </a:solidFill>
            </a:endParaRPr>
          </a:p>
          <a:p>
            <a:endParaRPr lang="en-US" altLang="zh-TW" sz="1600" b="1" dirty="0">
              <a:solidFill>
                <a:srgbClr val="003399"/>
              </a:solidFill>
            </a:endParaRPr>
          </a:p>
          <a:p>
            <a:pPr marL="342900" indent="-342900">
              <a:buAutoNum type="arabicPeriod"/>
            </a:pPr>
            <a:r>
              <a:rPr lang="zh-TW" altLang="en-US" sz="1600" dirty="0">
                <a:highlight>
                  <a:srgbClr val="FFFF00"/>
                </a:highlight>
              </a:rPr>
              <a:t>高級音響（</a:t>
            </a:r>
            <a:r>
              <a:rPr lang="en-US" altLang="zh-TW" sz="1600" dirty="0">
                <a:highlight>
                  <a:srgbClr val="FFFF00"/>
                </a:highlight>
              </a:rPr>
              <a:t>Hi-Fi Audio</a:t>
            </a:r>
            <a:r>
              <a:rPr lang="zh-TW" altLang="en-US" sz="1600" dirty="0"/>
              <a:t>） 類比聲音被認為更自然、有空氣感（例如黑膠），且避免數位壓縮失真。</a:t>
            </a:r>
            <a:endParaRPr lang="en-US" altLang="zh-TW" sz="1600" dirty="0"/>
          </a:p>
          <a:p>
            <a:pPr marL="342900" indent="-342900">
              <a:buAutoNum type="arabicPeriod"/>
            </a:pPr>
            <a:r>
              <a:rPr lang="zh-TW" altLang="en-US" sz="1600" dirty="0">
                <a:highlight>
                  <a:srgbClr val="FFFF00"/>
                </a:highlight>
              </a:rPr>
              <a:t>醫學儀器（如心電圖、腦波、</a:t>
            </a:r>
            <a:r>
              <a:rPr lang="zh-TW" altLang="zh-TW" sz="1600" b="1" dirty="0">
                <a:highlight>
                  <a:srgbClr val="FFFF00"/>
                </a:highlight>
              </a:rPr>
              <a:t>超音波</a:t>
            </a:r>
            <a:r>
              <a:rPr lang="zh-TW" altLang="en-US" sz="1600" dirty="0">
                <a:highlight>
                  <a:srgbClr val="FFFF00"/>
                </a:highlight>
              </a:rPr>
              <a:t>）</a:t>
            </a:r>
            <a:r>
              <a:rPr lang="zh-TW" altLang="en-US" sz="1600" dirty="0"/>
              <a:t>原始</a:t>
            </a:r>
            <a:r>
              <a:rPr lang="zh-TW" altLang="en-US" sz="1600" dirty="0">
                <a:highlight>
                  <a:srgbClr val="FFFF00"/>
                </a:highlight>
              </a:rPr>
              <a:t>信號極微弱且連續，需要類比前級放大與濾波以保證準確度</a:t>
            </a:r>
            <a:r>
              <a:rPr lang="zh-TW" altLang="en-US" sz="1600" dirty="0"/>
              <a:t>。</a:t>
            </a:r>
            <a:endParaRPr lang="zh-TW" altLang="en-US" sz="1600" dirty="0">
              <a:solidFill>
                <a:srgbClr val="003399"/>
              </a:solidFill>
            </a:endParaRPr>
          </a:p>
        </p:txBody>
      </p:sp>
    </p:spTree>
    <p:extLst>
      <p:ext uri="{BB962C8B-B14F-4D97-AF65-F5344CB8AC3E}">
        <p14:creationId xmlns:p14="http://schemas.microsoft.com/office/powerpoint/2010/main" val="2997504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643D343-5CCA-5D31-523D-C3B09B052C6A}"/>
              </a:ext>
            </a:extLst>
          </p:cNvPr>
          <p:cNvSpPr txBox="1">
            <a:spLocks noChangeArrowheads="1"/>
          </p:cNvSpPr>
          <p:nvPr/>
        </p:nvSpPr>
        <p:spPr bwMode="auto">
          <a:xfrm>
            <a:off x="1493838" y="1"/>
            <a:ext cx="9144001"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74755" name="文字方塊 7">
            <a:extLst>
              <a:ext uri="{FF2B5EF4-FFF2-40B4-BE49-F238E27FC236}">
                <a16:creationId xmlns:a16="http://schemas.microsoft.com/office/drawing/2014/main" id="{710C8D5D-4333-9020-E7BD-1E420A69F4F2}"/>
              </a:ext>
            </a:extLst>
          </p:cNvPr>
          <p:cNvSpPr txBox="1">
            <a:spLocks noChangeArrowheads="1"/>
          </p:cNvSpPr>
          <p:nvPr/>
        </p:nvSpPr>
        <p:spPr bwMode="auto">
          <a:xfrm>
            <a:off x="1695450" y="76201"/>
            <a:ext cx="87137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用區塊鏈改善供應鏈</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a:t>
            </a: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46084" name="文字方塊 1">
            <a:extLst>
              <a:ext uri="{FF2B5EF4-FFF2-40B4-BE49-F238E27FC236}">
                <a16:creationId xmlns:a16="http://schemas.microsoft.com/office/drawing/2014/main" id="{FAF5095C-E003-9F76-38AB-5291C89372CF}"/>
              </a:ext>
            </a:extLst>
          </p:cNvPr>
          <p:cNvSpPr txBox="1">
            <a:spLocks noChangeArrowheads="1"/>
          </p:cNvSpPr>
          <p:nvPr/>
        </p:nvSpPr>
        <p:spPr bwMode="auto">
          <a:xfrm>
            <a:off x="399496" y="844660"/>
            <a:ext cx="11211480" cy="2831544"/>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400" b="1" dirty="0">
                <a:solidFill>
                  <a:schemeClr val="tx2"/>
                </a:solidFill>
                <a:latin typeface="Microsoft YaHei" panose="020B0503020204020204" pitchFamily="34" charset="-122"/>
                <a:ea typeface="Microsoft YaHei" panose="020B0503020204020204" pitchFamily="34" charset="-122"/>
              </a:rPr>
              <a:t> </a:t>
            </a:r>
            <a:r>
              <a:rPr lang="zh-TW" altLang="en-US" sz="1400" b="1" dirty="0">
                <a:solidFill>
                  <a:schemeClr val="tx2"/>
                </a:solidFill>
                <a:latin typeface="Microsoft YaHei" panose="020B0503020204020204" pitchFamily="34" charset="-122"/>
                <a:ea typeface="Microsoft YaHei" panose="020B0503020204020204" pitchFamily="34" charset="-122"/>
              </a:rPr>
              <a:t> </a:t>
            </a:r>
            <a:r>
              <a:rPr lang="en-US" altLang="zh-TW" sz="1400" b="1" dirty="0">
                <a:solidFill>
                  <a:schemeClr val="tx2"/>
                </a:solidFill>
                <a:latin typeface="Microsoft YaHei" panose="020B0503020204020204" pitchFamily="34" charset="-122"/>
                <a:ea typeface="Microsoft YaHei" panose="020B0503020204020204" pitchFamily="34" charset="-122"/>
              </a:rPr>
              <a:t> To help it, Walmart Canada turned to DLT Labs, a leader in developing and </a:t>
            </a:r>
            <a:r>
              <a:rPr lang="en-US" altLang="zh-TW" sz="1400" b="1" dirty="0">
                <a:solidFill>
                  <a:schemeClr val="tx2"/>
                </a:solidFill>
                <a:highlight>
                  <a:srgbClr val="FFFF00"/>
                </a:highlight>
                <a:latin typeface="Microsoft YaHei" panose="020B0503020204020204" pitchFamily="34" charset="-122"/>
                <a:ea typeface="Microsoft YaHei" panose="020B0503020204020204" pitchFamily="34" charset="-122"/>
              </a:rPr>
              <a:t>deploying innovative enterprise solutions </a:t>
            </a:r>
            <a:r>
              <a:rPr lang="en-US" altLang="zh-TW" sz="1400" b="1" dirty="0">
                <a:solidFill>
                  <a:schemeClr val="tx2"/>
                </a:solidFill>
                <a:latin typeface="Microsoft YaHei" panose="020B0503020204020204" pitchFamily="34" charset="-122"/>
                <a:ea typeface="Microsoft YaHei" panose="020B0503020204020204" pitchFamily="34" charset="-122"/>
              </a:rPr>
              <a:t>using distributed ledger technology. A short time later, Bison Transport, one of Walmart Canada’s carriers, joined the team charged with developing </a:t>
            </a:r>
            <a:r>
              <a:rPr lang="en-US" altLang="zh-TW" sz="1400" b="1" dirty="0">
                <a:solidFill>
                  <a:schemeClr val="tx2"/>
                </a:solidFill>
                <a:highlight>
                  <a:srgbClr val="FFFF00"/>
                </a:highlight>
                <a:latin typeface="Microsoft YaHei" panose="020B0503020204020204" pitchFamily="34" charset="-122"/>
                <a:ea typeface="Microsoft YaHei" panose="020B0503020204020204" pitchFamily="34" charset="-122"/>
              </a:rPr>
              <a:t>a network</a:t>
            </a:r>
            <a:r>
              <a:rPr lang="en-US" altLang="zh-TW" sz="1400" b="1" dirty="0">
                <a:solidFill>
                  <a:schemeClr val="tx2"/>
                </a:solidFill>
                <a:latin typeface="Microsoft YaHei" panose="020B0503020204020204" pitchFamily="34" charset="-122"/>
                <a:ea typeface="Microsoft YaHei" panose="020B0503020204020204" pitchFamily="34" charset="-122"/>
              </a:rPr>
              <a:t>. A pilot version, which initially just involved Walmart Canada and Bison Transport, went live in January 2019 after being exhaustively tested. It was successful, and in March 2021, the network, known as DL Freight, was rolled out to the </a:t>
            </a:r>
            <a:r>
              <a:rPr lang="en-US" altLang="zh-TW" sz="1400" b="1" dirty="0">
                <a:solidFill>
                  <a:schemeClr val="tx2"/>
                </a:solidFill>
                <a:highlight>
                  <a:srgbClr val="FFFF00"/>
                </a:highlight>
                <a:latin typeface="Microsoft YaHei" panose="020B0503020204020204" pitchFamily="34" charset="-122"/>
                <a:ea typeface="Microsoft YaHei" panose="020B0503020204020204" pitchFamily="34" charset="-122"/>
              </a:rPr>
              <a:t>69 other carri</a:t>
            </a:r>
            <a:r>
              <a:rPr lang="en-US" altLang="zh-TW" sz="1400" b="1" dirty="0">
                <a:solidFill>
                  <a:schemeClr val="tx2"/>
                </a:solidFill>
                <a:latin typeface="Microsoft YaHei" panose="020B0503020204020204" pitchFamily="34" charset="-122"/>
                <a:ea typeface="Microsoft YaHei" panose="020B0503020204020204" pitchFamily="34" charset="-122"/>
              </a:rPr>
              <a:t>ers. The system continuously gathers information at every step — from the tender offer from the carrier to the proof of delivery and the approval of payment. This information is automatically captured and synchronized in real time and is visible only to the parties involved in the transaction.</a:t>
            </a:r>
          </a:p>
          <a:p>
            <a:pPr>
              <a:spcBef>
                <a:spcPct val="0"/>
              </a:spcBef>
              <a:buClrTx/>
              <a:buSzTx/>
              <a:buFontTx/>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p>
          <a:p>
            <a:pPr>
              <a:spcBef>
                <a:spcPct val="0"/>
              </a:spcBef>
              <a:buClrTx/>
              <a:buSzTx/>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600" dirty="0">
                <a:solidFill>
                  <a:srgbClr val="7030A0"/>
                </a:solidFill>
                <a:latin typeface="Microsoft YaHei" panose="020B0503020204020204" pitchFamily="34" charset="-122"/>
                <a:ea typeface="Microsoft YaHei" panose="020B0503020204020204" pitchFamily="34" charset="-122"/>
              </a:rPr>
              <a:t>加拿大</a:t>
            </a:r>
            <a:r>
              <a:rPr lang="en-US" altLang="zh-TW" sz="1600" dirty="0">
                <a:solidFill>
                  <a:srgbClr val="7030A0"/>
                </a:solidFill>
                <a:latin typeface="Microsoft YaHei" panose="020B0503020204020204" pitchFamily="34" charset="-122"/>
                <a:ea typeface="Microsoft YaHei" panose="020B0503020204020204" pitchFamily="34" charset="-122"/>
              </a:rPr>
              <a:t>Walmart </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運送貨物的其中一家公司</a:t>
            </a:r>
            <a:r>
              <a:rPr lang="zh-TW" altLang="en-US" sz="1600" dirty="0">
                <a:solidFill>
                  <a:srgbClr val="7030A0"/>
                </a:solidFill>
                <a:highlight>
                  <a:srgbClr val="FFFF00"/>
                </a:highlight>
                <a:latin typeface="Microsoft YaHei" panose="020B0503020204020204" pitchFamily="34" charset="-122"/>
                <a:ea typeface="Microsoft YaHei" panose="020B0503020204020204" pitchFamily="34" charset="-122"/>
              </a:rPr>
              <a:t> </a:t>
            </a:r>
            <a:r>
              <a:rPr lang="en-US" altLang="zh-TW" sz="1600" dirty="0">
                <a:solidFill>
                  <a:srgbClr val="7030A0"/>
                </a:solidFill>
                <a:highlight>
                  <a:srgbClr val="FFFF00"/>
                </a:highlight>
                <a:latin typeface="Microsoft YaHei" panose="020B0503020204020204" pitchFamily="34" charset="-122"/>
                <a:ea typeface="Microsoft YaHei" panose="020B0503020204020204" pitchFamily="34" charset="-122"/>
              </a:rPr>
              <a:t>Bison Transport</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 </a:t>
            </a:r>
            <a:r>
              <a:rPr lang="zh-TW" altLang="zh-TW" sz="1600" dirty="0">
                <a:solidFill>
                  <a:srgbClr val="7030A0"/>
                </a:solidFill>
                <a:latin typeface="Microsoft YaHei" panose="020B0503020204020204" pitchFamily="34" charset="-122"/>
                <a:ea typeface="Microsoft YaHei" panose="020B0503020204020204" pitchFamily="34" charset="-122"/>
              </a:rPr>
              <a:t>加入那個</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負責開發網路的團隊</a:t>
            </a:r>
            <a:r>
              <a:rPr lang="zh-TW" altLang="zh-TW" sz="1600" dirty="0">
                <a:solidFill>
                  <a:srgbClr val="7030A0"/>
                </a:solidFill>
                <a:latin typeface="Microsoft YaHei" panose="020B0503020204020204" pitchFamily="34" charset="-122"/>
                <a:ea typeface="Microsoft YaHei" panose="020B0503020204020204" pitchFamily="34" charset="-122"/>
              </a:rPr>
              <a:t>。一個</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試用版本</a:t>
            </a:r>
            <a:r>
              <a:rPr lang="zh-TW" altLang="zh-TW" sz="1600" dirty="0">
                <a:solidFill>
                  <a:srgbClr val="7030A0"/>
                </a:solidFill>
                <a:latin typeface="Microsoft YaHei" panose="020B0503020204020204" pitchFamily="34" charset="-122"/>
                <a:ea typeface="Microsoft YaHei" panose="020B0503020204020204" pitchFamily="34" charset="-122"/>
              </a:rPr>
              <a:t>在經過詳盡測試之後</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zh-TW" sz="1600" dirty="0">
                <a:solidFill>
                  <a:srgbClr val="7030A0"/>
                </a:solidFill>
                <a:latin typeface="Microsoft YaHei" panose="020B0503020204020204" pitchFamily="34" charset="-122"/>
                <a:ea typeface="Microsoft YaHei" panose="020B0503020204020204" pitchFamily="34" charset="-122"/>
              </a:rPr>
              <a:t>於</a:t>
            </a:r>
            <a:r>
              <a:rPr lang="en-US" altLang="zh-TW" sz="1600" dirty="0">
                <a:solidFill>
                  <a:srgbClr val="7030A0"/>
                </a:solidFill>
                <a:latin typeface="Microsoft YaHei" panose="020B0503020204020204" pitchFamily="34" charset="-122"/>
                <a:ea typeface="Microsoft YaHei" panose="020B0503020204020204" pitchFamily="34" charset="-122"/>
              </a:rPr>
              <a:t>2019</a:t>
            </a:r>
            <a:r>
              <a:rPr lang="zh-TW" altLang="zh-TW" sz="1600" dirty="0">
                <a:solidFill>
                  <a:srgbClr val="7030A0"/>
                </a:solidFill>
                <a:latin typeface="Microsoft YaHei" panose="020B0503020204020204" pitchFamily="34" charset="-122"/>
                <a:ea typeface="Microsoft YaHei" panose="020B0503020204020204" pitchFamily="34" charset="-122"/>
              </a:rPr>
              <a:t>年</a:t>
            </a:r>
            <a:r>
              <a:rPr lang="en-US" altLang="zh-TW" sz="1600" dirty="0">
                <a:solidFill>
                  <a:srgbClr val="7030A0"/>
                </a:solidFill>
                <a:latin typeface="Microsoft YaHei" panose="020B0503020204020204" pitchFamily="34" charset="-122"/>
                <a:ea typeface="Microsoft YaHei" panose="020B0503020204020204" pitchFamily="34" charset="-122"/>
              </a:rPr>
              <a:t>1</a:t>
            </a:r>
            <a:r>
              <a:rPr lang="zh-TW" altLang="zh-TW" sz="1600" dirty="0">
                <a:solidFill>
                  <a:srgbClr val="7030A0"/>
                </a:solidFill>
                <a:latin typeface="Microsoft YaHei" panose="020B0503020204020204" pitchFamily="34" charset="-122"/>
                <a:ea typeface="Microsoft YaHei" panose="020B0503020204020204" pitchFamily="34" charset="-122"/>
              </a:rPr>
              <a:t>月上線</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600" dirty="0">
                <a:solidFill>
                  <a:srgbClr val="7030A0"/>
                </a:solidFill>
                <a:latin typeface="Microsoft YaHei" panose="020B0503020204020204" pitchFamily="34" charset="-122"/>
                <a:ea typeface="Microsoft YaHei" panose="020B0503020204020204" pitchFamily="34" charset="-122"/>
              </a:rPr>
              <a:t>最初僅有加拿大</a:t>
            </a:r>
            <a:r>
              <a:rPr lang="en-US" altLang="zh-TW" sz="1600" dirty="0">
                <a:solidFill>
                  <a:srgbClr val="7030A0"/>
                </a:solidFill>
                <a:latin typeface="Microsoft YaHei" panose="020B0503020204020204" pitchFamily="34" charset="-122"/>
                <a:ea typeface="Microsoft YaHei" panose="020B0503020204020204" pitchFamily="34" charset="-122"/>
              </a:rPr>
              <a:t>Walmart </a:t>
            </a:r>
            <a:r>
              <a:rPr lang="zh-TW" altLang="zh-TW" sz="1600" dirty="0">
                <a:solidFill>
                  <a:srgbClr val="7030A0"/>
                </a:solidFill>
                <a:latin typeface="Microsoft YaHei" panose="020B0503020204020204" pitchFamily="34" charset="-122"/>
                <a:ea typeface="Microsoft YaHei" panose="020B0503020204020204" pitchFamily="34" charset="-122"/>
              </a:rPr>
              <a:t>和</a:t>
            </a:r>
            <a:r>
              <a:rPr lang="en-US" altLang="zh-TW" sz="1600" dirty="0">
                <a:solidFill>
                  <a:srgbClr val="7030A0"/>
                </a:solidFill>
                <a:latin typeface="Microsoft YaHei" panose="020B0503020204020204" pitchFamily="34" charset="-122"/>
                <a:ea typeface="Microsoft YaHei" panose="020B0503020204020204" pitchFamily="34" charset="-122"/>
              </a:rPr>
              <a:t>Bison Transport</a:t>
            </a:r>
            <a:r>
              <a:rPr lang="zh-TW" altLang="zh-TW" sz="1600" dirty="0">
                <a:solidFill>
                  <a:srgbClr val="7030A0"/>
                </a:solidFill>
                <a:latin typeface="Microsoft YaHei" panose="020B0503020204020204" pitchFamily="34" charset="-122"/>
                <a:ea typeface="Microsoft YaHei" panose="020B0503020204020204" pitchFamily="34" charset="-122"/>
              </a:rPr>
              <a:t>參與。這個名為</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a:t>
            </a:r>
            <a:r>
              <a:rPr lang="en-US" altLang="zh-TW" sz="1600" dirty="0">
                <a:solidFill>
                  <a:srgbClr val="7030A0"/>
                </a:solidFill>
                <a:highlight>
                  <a:srgbClr val="FFFF00"/>
                </a:highlight>
                <a:latin typeface="Microsoft YaHei" panose="020B0503020204020204" pitchFamily="34" charset="-122"/>
                <a:ea typeface="Microsoft YaHei" panose="020B0503020204020204" pitchFamily="34" charset="-122"/>
              </a:rPr>
              <a:t>DL Freight</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」的網路取得成功</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600" dirty="0">
                <a:solidFill>
                  <a:srgbClr val="7030A0"/>
                </a:solidFill>
                <a:latin typeface="Microsoft YaHei" panose="020B0503020204020204" pitchFamily="34" charset="-122"/>
                <a:ea typeface="Microsoft YaHei" panose="020B0503020204020204" pitchFamily="34" charset="-122"/>
              </a:rPr>
              <a:t>並於</a:t>
            </a:r>
            <a:r>
              <a:rPr lang="en-US" altLang="zh-TW" sz="1600" dirty="0">
                <a:solidFill>
                  <a:srgbClr val="7030A0"/>
                </a:solidFill>
                <a:latin typeface="Microsoft YaHei" panose="020B0503020204020204" pitchFamily="34" charset="-122"/>
                <a:ea typeface="Microsoft YaHei" panose="020B0503020204020204" pitchFamily="34" charset="-122"/>
              </a:rPr>
              <a:t>2021</a:t>
            </a:r>
            <a:r>
              <a:rPr lang="zh-TW" altLang="zh-TW" sz="1600" dirty="0">
                <a:solidFill>
                  <a:srgbClr val="7030A0"/>
                </a:solidFill>
                <a:latin typeface="Microsoft YaHei" panose="020B0503020204020204" pitchFamily="34" charset="-122"/>
                <a:ea typeface="Microsoft YaHei" panose="020B0503020204020204" pitchFamily="34" charset="-122"/>
              </a:rPr>
              <a:t>年</a:t>
            </a:r>
            <a:r>
              <a:rPr lang="en-US" altLang="zh-TW" sz="1600" dirty="0">
                <a:solidFill>
                  <a:srgbClr val="7030A0"/>
                </a:solidFill>
                <a:latin typeface="Microsoft YaHei" panose="020B0503020204020204" pitchFamily="34" charset="-122"/>
                <a:ea typeface="Microsoft YaHei" panose="020B0503020204020204" pitchFamily="34" charset="-122"/>
              </a:rPr>
              <a:t>3</a:t>
            </a:r>
            <a:r>
              <a:rPr lang="zh-TW" altLang="zh-TW" sz="1600" dirty="0">
                <a:solidFill>
                  <a:srgbClr val="7030A0"/>
                </a:solidFill>
                <a:latin typeface="Microsoft YaHei" panose="020B0503020204020204" pitchFamily="34" charset="-122"/>
                <a:ea typeface="Microsoft YaHei" panose="020B0503020204020204" pitchFamily="34" charset="-122"/>
              </a:rPr>
              <a:t>月推廣到其他的</a:t>
            </a:r>
            <a:r>
              <a:rPr lang="en-US" altLang="zh-TW" sz="1600" dirty="0">
                <a:solidFill>
                  <a:srgbClr val="7030A0"/>
                </a:solidFill>
                <a:latin typeface="Microsoft YaHei" panose="020B0503020204020204" pitchFamily="34" charset="-122"/>
                <a:ea typeface="Microsoft YaHei" panose="020B0503020204020204" pitchFamily="34" charset="-122"/>
              </a:rPr>
              <a:t>69</a:t>
            </a:r>
            <a:r>
              <a:rPr lang="zh-TW" altLang="zh-TW" sz="1600" dirty="0">
                <a:solidFill>
                  <a:srgbClr val="7030A0"/>
                </a:solidFill>
                <a:latin typeface="Microsoft YaHei" panose="020B0503020204020204" pitchFamily="34" charset="-122"/>
                <a:ea typeface="Microsoft YaHei" panose="020B0503020204020204" pitchFamily="34" charset="-122"/>
              </a:rPr>
              <a:t>家貨運公司。新系統</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每一步</a:t>
            </a:r>
            <a:r>
              <a:rPr lang="zh-TW" altLang="zh-TW" sz="1600" dirty="0">
                <a:solidFill>
                  <a:srgbClr val="7030A0"/>
                </a:solidFill>
                <a:latin typeface="Microsoft YaHei" panose="020B0503020204020204" pitchFamily="34" charset="-122"/>
                <a:ea typeface="Microsoft YaHei" panose="020B0503020204020204" pitchFamily="34" charset="-122"/>
              </a:rPr>
              <a:t>都在持續收集資訊</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600" dirty="0">
                <a:solidFill>
                  <a:srgbClr val="7030A0"/>
                </a:solidFill>
                <a:latin typeface="Microsoft YaHei" panose="020B0503020204020204" pitchFamily="34" charset="-122"/>
                <a:ea typeface="Microsoft YaHei" panose="020B0503020204020204" pitchFamily="34" charset="-122"/>
              </a:rPr>
              <a:t>包含從貨運公司的投標報價</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600" dirty="0">
                <a:solidFill>
                  <a:srgbClr val="7030A0"/>
                </a:solidFill>
                <a:latin typeface="Microsoft YaHei" panose="020B0503020204020204" pitchFamily="34" charset="-122"/>
                <a:ea typeface="Microsoft YaHei" panose="020B0503020204020204" pitchFamily="34" charset="-122"/>
              </a:rPr>
              <a:t>到貨物交付</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證明</a:t>
            </a:r>
            <a:r>
              <a:rPr lang="zh-TW" altLang="zh-TW" sz="1600" dirty="0">
                <a:solidFill>
                  <a:srgbClr val="7030A0"/>
                </a:solidFill>
                <a:latin typeface="Microsoft YaHei" panose="020B0503020204020204" pitchFamily="34" charset="-122"/>
                <a:ea typeface="Microsoft YaHei" panose="020B0503020204020204" pitchFamily="34" charset="-122"/>
              </a:rPr>
              <a:t>和</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運費的支付批准</a:t>
            </a:r>
            <a:r>
              <a:rPr lang="zh-TW" altLang="zh-TW" sz="1600" dirty="0">
                <a:solidFill>
                  <a:srgbClr val="7030A0"/>
                </a:solidFill>
                <a:latin typeface="Microsoft YaHei" panose="020B0503020204020204" pitchFamily="34" charset="-122"/>
                <a:ea typeface="Microsoft YaHei" panose="020B0503020204020204" pitchFamily="34" charset="-122"/>
              </a:rPr>
              <a:t>等。這些資訊是</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自動採集</a:t>
            </a:r>
            <a:r>
              <a:rPr lang="zh-TW" altLang="zh-TW" sz="1600" dirty="0">
                <a:solidFill>
                  <a:srgbClr val="7030A0"/>
                </a:solidFill>
                <a:latin typeface="Microsoft YaHei" panose="020B0503020204020204" pitchFamily="34" charset="-122"/>
                <a:ea typeface="Microsoft YaHei" panose="020B0503020204020204" pitchFamily="34" charset="-122"/>
              </a:rPr>
              <a:t>並</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即時同步</a:t>
            </a:r>
            <a:r>
              <a:rPr lang="zh-TW" altLang="zh-TW" sz="16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600" dirty="0">
                <a:solidFill>
                  <a:srgbClr val="7030A0"/>
                </a:solidFill>
                <a:latin typeface="Microsoft YaHei" panose="020B0503020204020204" pitchFamily="34" charset="-122"/>
                <a:ea typeface="Microsoft YaHei" panose="020B0503020204020204" pitchFamily="34" charset="-122"/>
              </a:rPr>
              <a:t>而且只有</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參與交易的各方</a:t>
            </a:r>
            <a:r>
              <a:rPr lang="zh-TW" altLang="zh-TW" sz="1600" dirty="0">
                <a:solidFill>
                  <a:srgbClr val="7030A0"/>
                </a:solidFill>
                <a:latin typeface="Microsoft YaHei" panose="020B0503020204020204" pitchFamily="34" charset="-122"/>
                <a:ea typeface="Microsoft YaHei" panose="020B0503020204020204" pitchFamily="34" charset="-122"/>
              </a:rPr>
              <a:t>能夠看見</a:t>
            </a:r>
            <a:r>
              <a:rPr lang="zh-TW" altLang="zh-TW" sz="1400" dirty="0">
                <a:solidFill>
                  <a:schemeClr val="tx2"/>
                </a:solidFill>
                <a:latin typeface="Microsoft YaHei" panose="020B0503020204020204" pitchFamily="34" charset="-122"/>
                <a:ea typeface="Microsoft YaHei" panose="020B0503020204020204" pitchFamily="34" charset="-122"/>
              </a:rPr>
              <a:t>。</a:t>
            </a:r>
            <a:endParaRPr lang="zh-TW" altLang="en-US" sz="1600" dirty="0">
              <a:solidFill>
                <a:schemeClr val="tx2"/>
              </a:solidFill>
              <a:latin typeface="Microsoft YaHei" panose="020B0503020204020204" pitchFamily="34" charset="-122"/>
              <a:ea typeface="Microsoft YaHei" panose="020B0503020204020204" pitchFamily="34" charset="-122"/>
            </a:endParaRPr>
          </a:p>
        </p:txBody>
      </p:sp>
      <p:pic>
        <p:nvPicPr>
          <p:cNvPr id="74757" name="Picture 2" descr="Canada trucking giant Bison Transport acquired by James Richardson &amp; Sons -  FreightWaves">
            <a:extLst>
              <a:ext uri="{FF2B5EF4-FFF2-40B4-BE49-F238E27FC236}">
                <a16:creationId xmlns:a16="http://schemas.microsoft.com/office/drawing/2014/main" id="{0D44A171-5B77-7F66-3502-73189ED26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191" y="3949418"/>
            <a:ext cx="2667000"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a:extLst>
              <a:ext uri="{FF2B5EF4-FFF2-40B4-BE49-F238E27FC236}">
                <a16:creationId xmlns:a16="http://schemas.microsoft.com/office/drawing/2014/main" id="{C282CAE2-C011-2659-084A-6376B8042794}"/>
              </a:ext>
            </a:extLst>
          </p:cNvPr>
          <p:cNvSpPr txBox="1"/>
          <p:nvPr/>
        </p:nvSpPr>
        <p:spPr>
          <a:xfrm>
            <a:off x="399495" y="5657671"/>
            <a:ext cx="11523563" cy="615553"/>
          </a:xfrm>
          <a:prstGeom prst="rect">
            <a:avLst/>
          </a:prstGeom>
          <a:noFill/>
        </p:spPr>
        <p:txBody>
          <a:bodyPr wrap="square" rtlCol="0">
            <a:spAutoFit/>
          </a:bodyPr>
          <a:lstStyle/>
          <a:p>
            <a:r>
              <a:rPr lang="zh-TW" altLang="en-US" dirty="0">
                <a:solidFill>
                  <a:srgbClr val="7030A0"/>
                </a:solidFill>
                <a:latin typeface="Microsoft YaHei" panose="020B0503020204020204" pitchFamily="34" charset="-122"/>
                <a:ea typeface="Microsoft YaHei" panose="020B0503020204020204" pitchFamily="34" charset="-122"/>
              </a:rPr>
              <a:t>       </a:t>
            </a:r>
            <a:r>
              <a:rPr lang="en-US" altLang="zh-TW" sz="1600" dirty="0">
                <a:solidFill>
                  <a:srgbClr val="7030A0"/>
                </a:solidFill>
                <a:latin typeface="Microsoft YaHei" panose="020B0503020204020204" pitchFamily="34" charset="-122"/>
                <a:ea typeface="Microsoft YaHei" panose="020B0503020204020204" pitchFamily="34" charset="-122"/>
              </a:rPr>
              <a:t>Walmart </a:t>
            </a:r>
            <a:r>
              <a:rPr lang="zh-TW" altLang="zh-TW" sz="1600" dirty="0">
                <a:solidFill>
                  <a:srgbClr val="7030A0"/>
                </a:solidFill>
                <a:latin typeface="Microsoft YaHei" panose="020B0503020204020204" pitchFamily="34" charset="-122"/>
                <a:ea typeface="Microsoft YaHei" panose="020B0503020204020204" pitchFamily="34" charset="-122"/>
              </a:rPr>
              <a:t>加拿大與多倫多新創</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公司</a:t>
            </a:r>
            <a:r>
              <a:rPr lang="en-US" altLang="zh-TW" sz="1600" dirty="0">
                <a:solidFill>
                  <a:srgbClr val="7030A0"/>
                </a:solidFill>
                <a:highlight>
                  <a:srgbClr val="FFFF00"/>
                </a:highlight>
                <a:latin typeface="Microsoft YaHei" panose="020B0503020204020204" pitchFamily="34" charset="-122"/>
                <a:ea typeface="Microsoft YaHei" panose="020B0503020204020204" pitchFamily="34" charset="-122"/>
              </a:rPr>
              <a:t> DLT Labs </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合作，共同開發並部署名為 </a:t>
            </a:r>
            <a:r>
              <a:rPr lang="en-US" altLang="zh-TW" sz="1600" dirty="0">
                <a:solidFill>
                  <a:srgbClr val="7030A0"/>
                </a:solidFill>
                <a:highlight>
                  <a:srgbClr val="FFFF00"/>
                </a:highlight>
                <a:latin typeface="Microsoft YaHei" panose="020B0503020204020204" pitchFamily="34" charset="-122"/>
                <a:ea typeface="Microsoft YaHei" panose="020B0503020204020204" pitchFamily="34" charset="-122"/>
              </a:rPr>
              <a:t>DL Freight </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的供應鏈區塊鏈平台</a:t>
            </a:r>
            <a:r>
              <a:rPr lang="zh-TW" altLang="zh-TW" sz="1600" dirty="0">
                <a:solidFill>
                  <a:srgbClr val="7030A0"/>
                </a:solidFill>
                <a:latin typeface="Microsoft YaHei" panose="020B0503020204020204" pitchFamily="34" charset="-122"/>
                <a:ea typeface="Microsoft YaHei" panose="020B0503020204020204" pitchFamily="34" charset="-122"/>
              </a:rPr>
              <a:t>。這一系統可</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自招標、運輸過程（搭配</a:t>
            </a:r>
            <a:r>
              <a:rPr lang="en-US" altLang="zh-TW" sz="1600" dirty="0">
                <a:solidFill>
                  <a:srgbClr val="7030A0"/>
                </a:solidFill>
                <a:highlight>
                  <a:srgbClr val="FFFF00"/>
                </a:highlight>
                <a:latin typeface="Microsoft YaHei" panose="020B0503020204020204" pitchFamily="34" charset="-122"/>
                <a:ea typeface="Microsoft YaHei" panose="020B0503020204020204" pitchFamily="34" charset="-122"/>
              </a:rPr>
              <a:t> IoT </a:t>
            </a:r>
            <a:r>
              <a:rPr lang="zh-TW" altLang="zh-TW" sz="1600" dirty="0">
                <a:solidFill>
                  <a:srgbClr val="7030A0"/>
                </a:solidFill>
                <a:highlight>
                  <a:srgbClr val="FFFF00"/>
                </a:highlight>
                <a:latin typeface="Microsoft YaHei" panose="020B0503020204020204" pitchFamily="34" charset="-122"/>
                <a:ea typeface="Microsoft YaHei" panose="020B0503020204020204" pitchFamily="34" charset="-122"/>
              </a:rPr>
              <a:t>資料），到交付後的發票與付款，全程即時更新並同步處理，建立「單一可信帳本」的機制</a:t>
            </a:r>
            <a:r>
              <a:rPr lang="zh-TW" altLang="zh-TW" sz="1600" dirty="0">
                <a:solidFill>
                  <a:schemeClr val="tx2"/>
                </a:solidFill>
                <a:highlight>
                  <a:srgbClr val="FFFF00"/>
                </a:highlight>
                <a:latin typeface="Microsoft YaHei" panose="020B0503020204020204" pitchFamily="34" charset="-122"/>
                <a:ea typeface="Microsoft YaHei" panose="020B0503020204020204" pitchFamily="34" charset="-122"/>
              </a:rPr>
              <a:t>。</a:t>
            </a:r>
            <a:endParaRPr lang="zh-TW" altLang="en-US" dirty="0"/>
          </a:p>
        </p:txBody>
      </p:sp>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67060" y="136525"/>
            <a:ext cx="10515600" cy="514095"/>
          </a:xfrm>
        </p:spPr>
        <p:txBody>
          <a:bodyPr>
            <a:normAutofit/>
          </a:bodyPr>
          <a:lstStyle/>
          <a:p>
            <a:r>
              <a:rPr lang="zh-TW" altLang="en-US" sz="2400" dirty="0"/>
              <a:t>電子商務的特性 </a:t>
            </a:r>
            <a:r>
              <a:rPr lang="en-US" altLang="zh-TW" sz="2400" dirty="0"/>
              <a:t>(</a:t>
            </a:r>
            <a:r>
              <a:rPr lang="zh-TW" altLang="en-US" sz="2400" dirty="0"/>
              <a:t>續</a:t>
            </a:r>
            <a:r>
              <a:rPr lang="en-US" altLang="zh-TW" sz="2400" dirty="0"/>
              <a:t>)</a:t>
            </a:r>
            <a:endParaRPr lang="zh-TW" altLang="en-US" sz="2400" dirty="0"/>
          </a:p>
        </p:txBody>
      </p:sp>
      <p:sp>
        <p:nvSpPr>
          <p:cNvPr id="3" name="內容版面配置區 2"/>
          <p:cNvSpPr>
            <a:spLocks noGrp="1"/>
          </p:cNvSpPr>
          <p:nvPr>
            <p:ph idx="1"/>
          </p:nvPr>
        </p:nvSpPr>
        <p:spPr>
          <a:xfrm>
            <a:off x="228184" y="711567"/>
            <a:ext cx="11646984" cy="5857675"/>
          </a:xfrm>
        </p:spPr>
        <p:txBody>
          <a:bodyPr>
            <a:normAutofit fontScale="85000" lnSpcReduction="10000"/>
          </a:bodyPr>
          <a:lstStyle/>
          <a:p>
            <a:pPr marL="0" indent="0">
              <a:buNone/>
            </a:pPr>
            <a:r>
              <a:rPr lang="en-US" altLang="zh-TW" sz="2000" b="1" dirty="0">
                <a:solidFill>
                  <a:srgbClr val="003399"/>
                </a:solidFill>
                <a:highlight>
                  <a:srgbClr val="FFFF00"/>
                </a:highlight>
                <a:ea typeface="華康中黑體" pitchFamily="49" charset="-120"/>
              </a:rPr>
              <a:t>5</a:t>
            </a:r>
            <a:r>
              <a:rPr lang="en-US" altLang="zh-TW" sz="2000" b="1" dirty="0">
                <a:solidFill>
                  <a:srgbClr val="003399"/>
                </a:solidFill>
                <a:ea typeface="華康中黑體" pitchFamily="49" charset="-120"/>
              </a:rPr>
              <a:t>. </a:t>
            </a:r>
            <a:r>
              <a:rPr lang="zh-TW" altLang="en-US" sz="2000" b="1" dirty="0">
                <a:solidFill>
                  <a:srgbClr val="003399"/>
                </a:solidFill>
                <a:highlight>
                  <a:srgbClr val="FFFF00"/>
                </a:highlight>
                <a:ea typeface="華康中黑體" pitchFamily="49" charset="-120"/>
              </a:rPr>
              <a:t>豐富性 </a:t>
            </a:r>
            <a:r>
              <a:rPr lang="en-US" altLang="zh-TW" sz="2000" b="1" dirty="0">
                <a:solidFill>
                  <a:srgbClr val="003399"/>
                </a:solidFill>
                <a:ea typeface="華康中黑體" pitchFamily="49" charset="-120"/>
              </a:rPr>
              <a:t>(Richness)</a:t>
            </a:r>
            <a:r>
              <a:rPr lang="zh-TW" altLang="en-US" sz="2000" b="1" dirty="0">
                <a:solidFill>
                  <a:srgbClr val="003399"/>
                </a:solidFill>
                <a:ea typeface="華康中黑體" pitchFamily="49" charset="-120"/>
              </a:rPr>
              <a:t> </a:t>
            </a:r>
            <a:r>
              <a:rPr lang="en-US" altLang="zh-TW" sz="2000" b="1" dirty="0">
                <a:solidFill>
                  <a:srgbClr val="003399"/>
                </a:solidFill>
                <a:ea typeface="華康中黑體" pitchFamily="49" charset="-120"/>
              </a:rPr>
              <a:t> </a:t>
            </a:r>
          </a:p>
          <a:p>
            <a:pPr marL="457200" lvl="1" indent="0">
              <a:buNone/>
            </a:pPr>
            <a:r>
              <a:rPr lang="zh-TW" altLang="en-US" sz="1800" b="1" dirty="0">
                <a:solidFill>
                  <a:srgbClr val="003399"/>
                </a:solidFill>
                <a:ea typeface="華康中黑體" pitchFamily="49" charset="-120"/>
              </a:rPr>
              <a:t>   由於目前電腦科技的</a:t>
            </a:r>
            <a:r>
              <a:rPr lang="zh-TW" altLang="en-US" sz="1800" b="1" dirty="0">
                <a:solidFill>
                  <a:srgbClr val="003399"/>
                </a:solidFill>
                <a:highlight>
                  <a:srgbClr val="FFFF00"/>
                </a:highlight>
                <a:ea typeface="華康中黑體" pitchFamily="49" charset="-120"/>
              </a:rPr>
              <a:t>進步與網路頻寬的增加</a:t>
            </a:r>
            <a:r>
              <a:rPr lang="zh-TW" altLang="en-US" sz="1800" b="1" dirty="0">
                <a:solidFill>
                  <a:srgbClr val="003399"/>
                </a:solidFill>
                <a:ea typeface="華康中黑體" pitchFamily="49" charset="-120"/>
              </a:rPr>
              <a:t>，使電子商務可以經由</a:t>
            </a:r>
            <a:r>
              <a:rPr lang="zh-TW" altLang="en-US" sz="1800" b="1" dirty="0">
                <a:solidFill>
                  <a:srgbClr val="003399"/>
                </a:solidFill>
                <a:highlight>
                  <a:srgbClr val="FFFF00"/>
                </a:highlight>
                <a:ea typeface="華康中黑體" pitchFamily="49" charset="-120"/>
              </a:rPr>
              <a:t>許多的媒體與傳播管道</a:t>
            </a:r>
            <a:r>
              <a:rPr lang="zh-TW" altLang="en-US" sz="1800" b="1" dirty="0">
                <a:solidFill>
                  <a:srgbClr val="003399"/>
                </a:solidFill>
                <a:ea typeface="華康中黑體" pitchFamily="49" charset="-120"/>
              </a:rPr>
              <a:t>來吸引消費者</a:t>
            </a:r>
            <a:r>
              <a:rPr lang="zh-TW" altLang="zh-TW"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lvl="1"/>
            <a:endParaRPr lang="en-US" altLang="zh-TW" sz="18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en-US" altLang="zh-TW" sz="2000" b="1" dirty="0">
                <a:solidFill>
                  <a:srgbClr val="003399"/>
                </a:solidFill>
                <a:ea typeface="華康中黑體" pitchFamily="49" charset="-120"/>
              </a:rPr>
              <a:t>         Information richness refers to the complexity and content of a  message. </a:t>
            </a:r>
          </a:p>
          <a:p>
            <a:pPr>
              <a:buNone/>
              <a:defRPr/>
            </a:pPr>
            <a:r>
              <a:rPr lang="zh-TW" altLang="en-US" sz="2000" b="1" dirty="0">
                <a:solidFill>
                  <a:srgbClr val="003399"/>
                </a:solidFill>
                <a:ea typeface="華康中黑體" pitchFamily="49" charset="-120"/>
              </a:rPr>
              <a:t>             </a:t>
            </a:r>
            <a:r>
              <a:rPr lang="zh-TW" altLang="en-US" sz="1800" b="1" dirty="0">
                <a:solidFill>
                  <a:srgbClr val="003399"/>
                </a:solidFill>
                <a:ea typeface="華康中黑體" pitchFamily="49" charset="-120"/>
              </a:rPr>
              <a:t>資訊的</a:t>
            </a:r>
            <a:r>
              <a:rPr lang="zh-TW" altLang="en-US" sz="1800" b="1" dirty="0">
                <a:solidFill>
                  <a:srgbClr val="003399"/>
                </a:solidFill>
                <a:highlight>
                  <a:srgbClr val="FFFF00"/>
                </a:highlight>
                <a:ea typeface="華康中黑體" pitchFamily="49" charset="-120"/>
              </a:rPr>
              <a:t>豐富性</a:t>
            </a:r>
            <a:r>
              <a:rPr lang="zh-TW" altLang="en-US" sz="1800" b="1" dirty="0">
                <a:solidFill>
                  <a:srgbClr val="003399"/>
                </a:solidFill>
                <a:ea typeface="華康中黑體" pitchFamily="49" charset="-120"/>
              </a:rPr>
              <a:t>指的是一則</a:t>
            </a:r>
            <a:r>
              <a:rPr lang="zh-TW" altLang="en-US" sz="1800" b="1" dirty="0">
                <a:solidFill>
                  <a:srgbClr val="003399"/>
                </a:solidFill>
                <a:highlight>
                  <a:srgbClr val="FFFF00"/>
                </a:highlight>
                <a:ea typeface="華康中黑體" pitchFamily="49" charset="-120"/>
              </a:rPr>
              <a:t>訊息的複雜度與內</a:t>
            </a:r>
            <a:r>
              <a:rPr lang="zh-TW" altLang="en-US" sz="1800" b="1" dirty="0">
                <a:solidFill>
                  <a:srgbClr val="003399"/>
                </a:solidFill>
                <a:ea typeface="華康中黑體" pitchFamily="49" charset="-120"/>
              </a:rPr>
              <a:t>容</a:t>
            </a:r>
            <a:r>
              <a:rPr lang="zh-TW" altLang="zh-TW" sz="1800" b="1" dirty="0">
                <a:solidFill>
                  <a:srgbClr val="003399"/>
                </a:solidFill>
              </a:rPr>
              <a:t>。</a:t>
            </a:r>
            <a:r>
              <a:rPr lang="zh-TW" altLang="en-US" sz="1800" b="1" dirty="0">
                <a:solidFill>
                  <a:srgbClr val="003399"/>
                </a:solidFill>
                <a:ea typeface="華康中黑體" pitchFamily="49" charset="-120"/>
              </a:rPr>
              <a:t> 它指</a:t>
            </a:r>
            <a:r>
              <a:rPr lang="zh-TW" altLang="en-US" sz="1800" b="1" dirty="0">
                <a:solidFill>
                  <a:srgbClr val="003399"/>
                </a:solidFill>
                <a:highlight>
                  <a:srgbClr val="FFFF00"/>
                </a:highlight>
                <a:ea typeface="華康中黑體" pitchFamily="49" charset="-120"/>
              </a:rPr>
              <a:t>網站提供高度互動性、動畫效果、客製化體驗</a:t>
            </a:r>
            <a:r>
              <a:rPr lang="zh-TW" altLang="en-US" sz="1800" b="1" dirty="0">
                <a:solidFill>
                  <a:srgbClr val="003399"/>
                </a:solidFill>
                <a:ea typeface="華康中黑體" pitchFamily="49" charset="-120"/>
              </a:rPr>
              <a:t>或進階功能。</a:t>
            </a:r>
            <a:endParaRPr lang="en-US" altLang="zh-TW" sz="1800" b="1" dirty="0">
              <a:solidFill>
                <a:srgbClr val="003399"/>
              </a:solidFill>
              <a:ea typeface="華康中黑體" pitchFamily="49" charset="-120"/>
            </a:endParaRPr>
          </a:p>
          <a:p>
            <a:pPr eaLnBrk="1" hangingPunct="1">
              <a:buFont typeface="Wingdings" panose="05000000000000000000" pitchFamily="2" charset="2"/>
              <a:buNone/>
              <a:defRPr/>
            </a:pPr>
            <a:endParaRPr lang="en-US" altLang="zh-TW" sz="2000" b="1" dirty="0">
              <a:solidFill>
                <a:srgbClr val="003399"/>
              </a:solidFill>
              <a:ea typeface="華康中黑體" pitchFamily="49" charset="-120"/>
            </a:endParaRPr>
          </a:p>
          <a:p>
            <a:pPr marL="457200" lvl="1" indent="0">
              <a:buNone/>
            </a:pPr>
            <a:r>
              <a:rPr lang="en-US" altLang="zh-TW" sz="2000" b="1" dirty="0">
                <a:solidFill>
                  <a:srgbClr val="003399"/>
                </a:solidFill>
                <a:highlight>
                  <a:srgbClr val="FFFF00"/>
                </a:highlight>
                <a:ea typeface="華康中黑體" pitchFamily="49" charset="-120"/>
              </a:rPr>
              <a:t>Accessibility</a:t>
            </a:r>
            <a:r>
              <a:rPr lang="zh-TW" altLang="en-US" sz="2000" b="1" dirty="0">
                <a:solidFill>
                  <a:srgbClr val="003399"/>
                </a:solidFill>
                <a:highlight>
                  <a:srgbClr val="FFFF00"/>
                </a:highlight>
                <a:ea typeface="華康中黑體" pitchFamily="49" charset="-120"/>
              </a:rPr>
              <a:t>（可及性 </a:t>
            </a:r>
            <a:r>
              <a:rPr lang="en-US" altLang="zh-TW" sz="2000" b="1" dirty="0">
                <a:solidFill>
                  <a:srgbClr val="003399"/>
                </a:solidFill>
                <a:highlight>
                  <a:srgbClr val="FFFF00"/>
                </a:highlight>
                <a:ea typeface="華康中黑體" pitchFamily="49" charset="-120"/>
              </a:rPr>
              <a:t>/ </a:t>
            </a:r>
            <a:r>
              <a:rPr lang="zh-TW" altLang="en-US" sz="2000" b="1" dirty="0">
                <a:solidFill>
                  <a:srgbClr val="003399"/>
                </a:solidFill>
                <a:highlight>
                  <a:srgbClr val="FFFF00"/>
                </a:highlight>
                <a:ea typeface="華康中黑體" pitchFamily="49" charset="-120"/>
              </a:rPr>
              <a:t>無障礙設計</a:t>
            </a:r>
            <a:r>
              <a:rPr lang="zh-TW" altLang="en-US" sz="2000" b="1" dirty="0">
                <a:solidFill>
                  <a:srgbClr val="003399"/>
                </a:solidFill>
                <a:ea typeface="華康中黑體" pitchFamily="49" charset="-120"/>
              </a:rPr>
              <a:t>）指的是網站或應用程式是否對所有人（包括身心障礙者）都能使用、理解、操作</a:t>
            </a:r>
            <a:endParaRPr lang="en-US" altLang="zh-TW" sz="2000" b="1" dirty="0">
              <a:solidFill>
                <a:srgbClr val="003399"/>
              </a:solidFill>
              <a:ea typeface="華康中黑體" pitchFamily="49" charset="-120"/>
            </a:endParaRPr>
          </a:p>
          <a:p>
            <a:pPr eaLnBrk="1" hangingPunct="1">
              <a:buFont typeface="Wingdings" panose="05000000000000000000" pitchFamily="2" charset="2"/>
              <a:buNone/>
              <a:defRPr/>
            </a:pPr>
            <a:endParaRPr lang="en-US" altLang="zh-TW" sz="2000" b="1" dirty="0">
              <a:solidFill>
                <a:srgbClr val="003399"/>
              </a:solidFill>
              <a:ea typeface="華康中黑體" pitchFamily="49" charset="-120"/>
            </a:endParaRPr>
          </a:p>
          <a:p>
            <a:pPr eaLnBrk="1" hangingPunct="1">
              <a:buFont typeface="Wingdings" panose="05000000000000000000" pitchFamily="2" charset="2"/>
              <a:buNone/>
              <a:defRPr/>
            </a:pPr>
            <a:r>
              <a:rPr lang="en-US" altLang="zh-TW" sz="2000" b="1" dirty="0">
                <a:solidFill>
                  <a:srgbClr val="003399"/>
                </a:solidFill>
                <a:ea typeface="華康中黑體" pitchFamily="49" charset="-120"/>
              </a:rPr>
              <a:t>    </a:t>
            </a:r>
            <a:r>
              <a:rPr lang="en-US" altLang="zh-TW" sz="2000" b="1" dirty="0">
                <a:solidFill>
                  <a:srgbClr val="003399"/>
                </a:solidFill>
                <a:highlight>
                  <a:srgbClr val="FFFF00"/>
                </a:highlight>
                <a:ea typeface="華康中黑體" pitchFamily="49" charset="-120"/>
              </a:rPr>
              <a:t>Prior to the development </a:t>
            </a:r>
            <a:r>
              <a:rPr lang="en-US" altLang="zh-TW" sz="2000" b="1" dirty="0">
                <a:solidFill>
                  <a:srgbClr val="003399"/>
                </a:solidFill>
                <a:ea typeface="華康中黑體" pitchFamily="49" charset="-120"/>
              </a:rPr>
              <a:t>of the Web, </a:t>
            </a:r>
            <a:r>
              <a:rPr lang="en-US" altLang="zh-TW" sz="2000" b="1" dirty="0">
                <a:solidFill>
                  <a:srgbClr val="003399"/>
                </a:solidFill>
                <a:highlight>
                  <a:srgbClr val="FFFF00"/>
                </a:highlight>
                <a:ea typeface="華康中黑體" pitchFamily="49" charset="-120"/>
              </a:rPr>
              <a:t>there was a trade-off between richness and reach </a:t>
            </a:r>
            <a:r>
              <a:rPr lang="en-US" altLang="zh-TW" sz="2000" b="1" dirty="0">
                <a:solidFill>
                  <a:srgbClr val="003399"/>
                </a:solidFill>
                <a:ea typeface="華康中黑體" pitchFamily="49" charset="-120"/>
              </a:rPr>
              <a:t>: the larger the audience reached, the less rich the message.</a:t>
            </a:r>
          </a:p>
          <a:p>
            <a:pPr>
              <a:buNone/>
              <a:defRPr/>
            </a:pPr>
            <a:r>
              <a:rPr lang="zh-TW" altLang="en-US" sz="2000" b="1" dirty="0">
                <a:solidFill>
                  <a:srgbClr val="003399"/>
                </a:solidFill>
                <a:ea typeface="華康中黑體" pitchFamily="49" charset="-120"/>
              </a:rPr>
              <a:t>            </a:t>
            </a:r>
            <a:r>
              <a:rPr lang="zh-TW" altLang="en-US" sz="1900" b="1" dirty="0">
                <a:solidFill>
                  <a:srgbClr val="003399"/>
                </a:solidFill>
                <a:ea typeface="華康中黑體" pitchFamily="49" charset="-120"/>
              </a:rPr>
              <a:t>在</a:t>
            </a:r>
            <a:r>
              <a:rPr lang="zh-TW" altLang="en-US" sz="1900" b="1" dirty="0">
                <a:solidFill>
                  <a:srgbClr val="003399"/>
                </a:solidFill>
                <a:highlight>
                  <a:srgbClr val="FFFF00"/>
                </a:highlight>
                <a:ea typeface="華康中黑體" pitchFamily="49" charset="-120"/>
              </a:rPr>
              <a:t>開發 </a:t>
            </a:r>
            <a:r>
              <a:rPr lang="en-US" altLang="zh-TW" sz="1900" b="1" dirty="0">
                <a:solidFill>
                  <a:srgbClr val="003399"/>
                </a:solidFill>
                <a:highlight>
                  <a:srgbClr val="FFFF00"/>
                </a:highlight>
                <a:ea typeface="華康中黑體" pitchFamily="49" charset="-120"/>
              </a:rPr>
              <a:t>Web</a:t>
            </a:r>
            <a:r>
              <a:rPr lang="zh-TW" altLang="en-US" sz="1900" b="1" dirty="0">
                <a:solidFill>
                  <a:srgbClr val="003399"/>
                </a:solidFill>
                <a:highlight>
                  <a:srgbClr val="FFFF00"/>
                </a:highlight>
                <a:ea typeface="華康中黑體" pitchFamily="49" charset="-120"/>
              </a:rPr>
              <a:t>之前</a:t>
            </a:r>
            <a:r>
              <a:rPr lang="zh-TW" altLang="en-US" sz="1900" b="1" dirty="0">
                <a:solidFill>
                  <a:srgbClr val="003399"/>
                </a:solidFill>
                <a:ea typeface="華康中黑體" pitchFamily="49" charset="-120"/>
              </a:rPr>
              <a:t>，</a:t>
            </a:r>
            <a:r>
              <a:rPr lang="zh-TW" altLang="en-US" sz="1900" b="1" dirty="0">
                <a:solidFill>
                  <a:srgbClr val="003399"/>
                </a:solidFill>
                <a:highlight>
                  <a:srgbClr val="FFFF00"/>
                </a:highlight>
                <a:ea typeface="華康中黑體" pitchFamily="49" charset="-120"/>
              </a:rPr>
              <a:t>要在豐富性和可及性之間進行權衡：可及性的受眾越多，信息越不豐富</a:t>
            </a:r>
            <a:r>
              <a:rPr lang="zh-TW" altLang="en-US" sz="1900" b="1" dirty="0">
                <a:solidFill>
                  <a:srgbClr val="003399"/>
                </a:solidFill>
                <a:ea typeface="華康中黑體" pitchFamily="49" charset="-120"/>
              </a:rPr>
              <a:t>。</a:t>
            </a:r>
            <a:r>
              <a:rPr lang="zh-TW" altLang="zh-TW" sz="1900" b="1" dirty="0">
                <a:solidFill>
                  <a:srgbClr val="003399"/>
                </a:solidFill>
                <a:highlight>
                  <a:srgbClr val="FFFF00"/>
                </a:highlight>
                <a:ea typeface="華康中黑體" pitchFamily="49" charset="-120"/>
              </a:rPr>
              <a:t>「一應俱全」與「一次購足」曾是百貨公司的最大賣點，</a:t>
            </a:r>
            <a:r>
              <a:rPr lang="zh-TW" altLang="en-US" sz="1900" b="1" dirty="0">
                <a:solidFill>
                  <a:srgbClr val="003399"/>
                </a:solidFill>
                <a:highlight>
                  <a:srgbClr val="FFFF00"/>
                </a:highlight>
                <a:ea typeface="華康中黑體" pitchFamily="49" charset="-120"/>
              </a:rPr>
              <a:t>但</a:t>
            </a:r>
            <a:r>
              <a:rPr lang="zh-TW" altLang="zh-TW" sz="1900" b="1" dirty="0">
                <a:solidFill>
                  <a:srgbClr val="003399"/>
                </a:solidFill>
                <a:highlight>
                  <a:srgbClr val="FFFF00"/>
                </a:highlight>
                <a:ea typeface="華康中黑體" pitchFamily="49" charset="-120"/>
              </a:rPr>
              <a:t>網路購物如今已幾乎取代這點</a:t>
            </a:r>
            <a:r>
              <a:rPr lang="zh-TW" altLang="zh-TW" sz="1800" b="1" dirty="0">
                <a:solidFill>
                  <a:srgbClr val="003399"/>
                </a:solidFill>
                <a:highlight>
                  <a:srgbClr val="FFFF00"/>
                </a:highlight>
                <a:ea typeface="華康中黑體" pitchFamily="49" charset="-120"/>
              </a:rPr>
              <a:t>。</a:t>
            </a:r>
            <a:endParaRPr lang="en-US" altLang="zh-TW" sz="1800" b="1" dirty="0">
              <a:solidFill>
                <a:srgbClr val="003399"/>
              </a:solidFill>
              <a:highlight>
                <a:srgbClr val="FFFF00"/>
              </a:highlight>
              <a:ea typeface="華康中黑體" pitchFamily="49" charset="-120"/>
            </a:endParaRPr>
          </a:p>
          <a:p>
            <a:pPr marL="457200" lvl="1" indent="0">
              <a:buNone/>
            </a:pPr>
            <a:endParaRPr lang="en-US" altLang="zh-TW" sz="1800" b="1" dirty="0">
              <a:solidFill>
                <a:srgbClr val="003399"/>
              </a:solidFill>
              <a:highlight>
                <a:srgbClr val="FFFF00"/>
              </a:highlight>
              <a:ea typeface="華康中黑體" pitchFamily="49" charset="-120"/>
            </a:endParaRPr>
          </a:p>
          <a:p>
            <a:pPr marL="457200" lvl="1" indent="0">
              <a:buNone/>
            </a:pPr>
            <a:endParaRPr lang="en-US" altLang="zh-TW" sz="1800" b="1" dirty="0">
              <a:solidFill>
                <a:srgbClr val="003399"/>
              </a:solidFill>
              <a:highlight>
                <a:srgbClr val="FFFF00"/>
              </a:highlight>
              <a:ea typeface="華康中黑體" pitchFamily="49" charset="-120"/>
            </a:endParaRPr>
          </a:p>
          <a:p>
            <a:pPr marL="0" lvl="1" indent="0">
              <a:spcBef>
                <a:spcPts val="0"/>
              </a:spcBef>
              <a:buNone/>
            </a:pPr>
            <a:r>
              <a:rPr lang="zh-TW" altLang="en-US" sz="2000" b="1" dirty="0">
                <a:solidFill>
                  <a:srgbClr val="003399"/>
                </a:solidFill>
                <a:highlight>
                  <a:srgbClr val="FFFF00"/>
                </a:highlight>
                <a:ea typeface="華康中黑體" pitchFamily="49" charset="-120"/>
              </a:rPr>
              <a:t>傳統經濟學角度</a:t>
            </a:r>
            <a:r>
              <a:rPr lang="en-US" altLang="zh-TW" sz="2000" b="1" dirty="0">
                <a:solidFill>
                  <a:srgbClr val="003399"/>
                </a:solidFill>
                <a:highlight>
                  <a:srgbClr val="FFFF00"/>
                </a:highlight>
                <a:ea typeface="華康中黑體" pitchFamily="49" charset="-120"/>
              </a:rPr>
              <a:t>:</a:t>
            </a:r>
            <a:r>
              <a:rPr lang="zh-TW" altLang="en-US" sz="2000" dirty="0"/>
              <a:t>在</a:t>
            </a:r>
            <a:r>
              <a:rPr lang="zh-TW" altLang="en-US" sz="2000" dirty="0">
                <a:highlight>
                  <a:srgbClr val="FFFF00"/>
                </a:highlight>
              </a:rPr>
              <a:t>傳統經濟與行銷理論</a:t>
            </a:r>
            <a:r>
              <a:rPr lang="zh-TW" altLang="en-US" sz="2000" dirty="0"/>
              <a:t>中，</a:t>
            </a:r>
            <a:r>
              <a:rPr lang="zh-TW" altLang="en-US" sz="2000" b="1" dirty="0"/>
              <a:t>豐富性</a:t>
            </a:r>
            <a:r>
              <a:rPr lang="zh-TW" altLang="en-US" sz="2000" dirty="0"/>
              <a:t>與可及性是一種</a:t>
            </a:r>
            <a:r>
              <a:rPr lang="zh-TW" altLang="en-US" sz="2000" b="1" dirty="0"/>
              <a:t>取捨關係（</a:t>
            </a:r>
            <a:r>
              <a:rPr lang="en-US" altLang="zh-TW" sz="2000" b="1" dirty="0"/>
              <a:t>trade-off</a:t>
            </a:r>
            <a:r>
              <a:rPr lang="zh-TW" altLang="en-US" sz="2000" b="1" dirty="0"/>
              <a:t>）</a:t>
            </a:r>
            <a:r>
              <a:rPr lang="zh-TW" altLang="en-US" sz="2000" dirty="0"/>
              <a:t>：</a:t>
            </a:r>
            <a:endParaRPr lang="en-US" altLang="zh-TW" sz="2000" b="1" dirty="0">
              <a:ea typeface="華康中黑體" pitchFamily="49" charset="-120"/>
            </a:endParaRPr>
          </a:p>
          <a:p>
            <a:pPr marL="0" lvl="1" indent="0">
              <a:spcBef>
                <a:spcPts val="0"/>
              </a:spcBef>
              <a:buNone/>
            </a:pPr>
            <a:endParaRPr lang="en-US" altLang="zh-TW" sz="2000" b="1" dirty="0">
              <a:solidFill>
                <a:srgbClr val="003399"/>
              </a:solidFill>
              <a:highlight>
                <a:srgbClr val="FFFF00"/>
              </a:highlight>
              <a:ea typeface="華康中黑體" pitchFamily="49" charset="-120"/>
            </a:endParaRPr>
          </a:p>
          <a:p>
            <a:pPr marL="0" lvl="1" indent="0">
              <a:spcBef>
                <a:spcPts val="0"/>
              </a:spcBef>
              <a:buNone/>
            </a:pPr>
            <a:r>
              <a:rPr lang="zh-TW" altLang="en-US" sz="2000" b="1" dirty="0">
                <a:solidFill>
                  <a:srgbClr val="003399"/>
                </a:solidFill>
                <a:highlight>
                  <a:srgbClr val="FFFF00"/>
                </a:highlight>
                <a:ea typeface="華康中黑體" pitchFamily="49" charset="-120"/>
              </a:rPr>
              <a:t>豐富性 </a:t>
            </a:r>
            <a:r>
              <a:rPr lang="en-US" altLang="zh-TW" sz="2000" b="1" dirty="0">
                <a:solidFill>
                  <a:srgbClr val="003399"/>
                </a:solidFill>
                <a:highlight>
                  <a:srgbClr val="FFFF00"/>
                </a:highlight>
                <a:ea typeface="華康中黑體" pitchFamily="49" charset="-120"/>
              </a:rPr>
              <a:t>(Richness)</a:t>
            </a:r>
            <a:r>
              <a:rPr lang="zh-TW" altLang="zh-TW" sz="2000" b="1" dirty="0">
                <a:solidFill>
                  <a:srgbClr val="003399"/>
                </a:solidFill>
                <a:ea typeface="華康中黑體" pitchFamily="49" charset="-120"/>
              </a:rPr>
              <a:t>指網站提供高度互動性、</a:t>
            </a:r>
            <a:r>
              <a:rPr lang="zh-TW" altLang="zh-TW" sz="2000" b="1" dirty="0">
                <a:solidFill>
                  <a:srgbClr val="003399"/>
                </a:solidFill>
                <a:highlight>
                  <a:srgbClr val="FFFF00"/>
                </a:highlight>
                <a:ea typeface="華康中黑體" pitchFamily="49" charset="-120"/>
              </a:rPr>
              <a:t>動畫效果、客製化體驗</a:t>
            </a:r>
            <a:r>
              <a:rPr lang="zh-TW" altLang="zh-TW" sz="2000" b="1" dirty="0">
                <a:solidFill>
                  <a:srgbClr val="003399"/>
                </a:solidFill>
                <a:ea typeface="華康中黑體" pitchFamily="49" charset="-120"/>
              </a:rPr>
              <a:t>或進階功能</a:t>
            </a:r>
            <a:endParaRPr lang="en-US" altLang="zh-TW" sz="2000" b="1" dirty="0">
              <a:solidFill>
                <a:srgbClr val="003399"/>
              </a:solidFill>
              <a:ea typeface="華康中黑體" pitchFamily="49" charset="-120"/>
            </a:endParaRPr>
          </a:p>
          <a:p>
            <a:pPr marL="0" lvl="1" indent="0">
              <a:spcBef>
                <a:spcPts val="0"/>
              </a:spcBef>
              <a:buNone/>
            </a:pPr>
            <a:endParaRPr lang="en-US" altLang="zh-TW" sz="2000" b="1" dirty="0">
              <a:solidFill>
                <a:srgbClr val="003399"/>
              </a:solidFill>
              <a:ea typeface="華康中黑體" pitchFamily="49" charset="-120"/>
            </a:endParaRPr>
          </a:p>
          <a:p>
            <a:pPr marL="0" lvl="1" indent="0">
              <a:spcBef>
                <a:spcPts val="0"/>
              </a:spcBef>
              <a:buNone/>
            </a:pPr>
            <a:endParaRPr lang="en-US" altLang="zh-TW" sz="2000" b="1" dirty="0">
              <a:solidFill>
                <a:srgbClr val="003399"/>
              </a:solidFill>
              <a:ea typeface="華康中黑體" pitchFamily="49" charset="-120"/>
            </a:endParaRPr>
          </a:p>
          <a:p>
            <a:pPr marL="0" lvl="1" indent="0">
              <a:spcBef>
                <a:spcPts val="0"/>
              </a:spcBef>
              <a:buNone/>
            </a:pPr>
            <a:r>
              <a:rPr lang="en-US" altLang="zh-TW" sz="2000" b="1" dirty="0" err="1">
                <a:solidFill>
                  <a:srgbClr val="003399"/>
                </a:solidFill>
                <a:highlight>
                  <a:srgbClr val="FFFF00"/>
                </a:highlight>
                <a:ea typeface="華康中黑體" pitchFamily="49" charset="-120"/>
              </a:rPr>
              <a:t>Reachness</a:t>
            </a:r>
            <a:r>
              <a:rPr lang="en-US" altLang="zh-TW" sz="2000" b="1" dirty="0">
                <a:solidFill>
                  <a:srgbClr val="003399"/>
                </a:solidFill>
                <a:highlight>
                  <a:srgbClr val="FFFF00"/>
                </a:highlight>
                <a:ea typeface="華康中黑體" pitchFamily="49" charset="-120"/>
              </a:rPr>
              <a:t> (Connectivity</a:t>
            </a:r>
            <a:r>
              <a:rPr lang="en-US" altLang="zh-TW" sz="2000" b="1" dirty="0">
                <a:solidFill>
                  <a:srgbClr val="003399"/>
                </a:solidFill>
                <a:ea typeface="華康中黑體" pitchFamily="49" charset="-120"/>
              </a:rPr>
              <a:t>)</a:t>
            </a:r>
            <a:r>
              <a:rPr lang="zh-TW" altLang="en-US" sz="2000" b="1" dirty="0">
                <a:solidFill>
                  <a:srgbClr val="003399"/>
                </a:solidFill>
                <a:highlight>
                  <a:srgbClr val="FFFF00"/>
                </a:highlight>
                <a:ea typeface="華康中黑體" pitchFamily="49" charset="-120"/>
              </a:rPr>
              <a:t> （可及性的受眾</a:t>
            </a:r>
            <a:r>
              <a:rPr lang="en-US" altLang="zh-TW" sz="2000" b="1" dirty="0">
                <a:solidFill>
                  <a:srgbClr val="003399"/>
                </a:solidFill>
                <a:highlight>
                  <a:srgbClr val="FFFF00"/>
                </a:highlight>
                <a:ea typeface="華康中黑體" pitchFamily="49" charset="-120"/>
              </a:rPr>
              <a:t>) </a:t>
            </a:r>
            <a:r>
              <a:rPr lang="zh-TW" altLang="en-US" sz="2000" dirty="0"/>
              <a:t>廣度、觸及率、普及性</a:t>
            </a:r>
            <a:endParaRPr lang="en-US" altLang="zh-TW" sz="2000" dirty="0"/>
          </a:p>
          <a:p>
            <a:pPr marL="0" lvl="1" indent="0">
              <a:spcBef>
                <a:spcPts val="0"/>
              </a:spcBef>
              <a:buNone/>
            </a:pPr>
            <a:endParaRPr lang="en-US" altLang="zh-TW" sz="2000" b="1" dirty="0">
              <a:solidFill>
                <a:srgbClr val="003399"/>
              </a:solidFill>
              <a:highlight>
                <a:srgbClr val="FFFF00"/>
              </a:highlight>
              <a:ea typeface="華康中黑體" pitchFamily="49" charset="-120"/>
            </a:endParaRPr>
          </a:p>
          <a:p>
            <a:pPr marL="0" lvl="1" indent="0">
              <a:spcBef>
                <a:spcPts val="0"/>
              </a:spcBef>
              <a:buNone/>
            </a:pPr>
            <a:r>
              <a:rPr lang="zh-TW" altLang="en-US" sz="2000" dirty="0"/>
              <a:t>         傳統經濟學視「</a:t>
            </a:r>
            <a:r>
              <a:rPr lang="en-US" altLang="zh-TW" sz="2000" dirty="0"/>
              <a:t>Richness vs Reach</a:t>
            </a:r>
            <a:r>
              <a:rPr lang="zh-TW" altLang="en-US" sz="2000" dirty="0"/>
              <a:t>」</a:t>
            </a:r>
            <a:r>
              <a:rPr lang="zh-TW" altLang="en-US" sz="2000" dirty="0">
                <a:highlight>
                  <a:srgbClr val="FFFF00"/>
                </a:highlight>
              </a:rPr>
              <a:t>為</a:t>
            </a:r>
            <a:r>
              <a:rPr lang="zh-TW" altLang="en-US" sz="2000" b="1" dirty="0">
                <a:highlight>
                  <a:srgbClr val="FFFF00"/>
                </a:highlight>
              </a:rPr>
              <a:t>零和選擇</a:t>
            </a:r>
            <a:r>
              <a:rPr lang="zh-TW" altLang="en-US" sz="2000" dirty="0">
                <a:highlight>
                  <a:srgbClr val="FFFF00"/>
                </a:highlight>
              </a:rPr>
              <a:t>，</a:t>
            </a:r>
            <a:r>
              <a:rPr lang="zh-TW" altLang="en-US" sz="2000" dirty="0"/>
              <a:t>但隨著科技進步，尤其是 </a:t>
            </a:r>
            <a:r>
              <a:rPr lang="zh-TW" altLang="en-US" sz="2000" b="1" dirty="0"/>
              <a:t>網路、</a:t>
            </a:r>
            <a:r>
              <a:rPr lang="en-US" altLang="zh-TW" sz="2000" b="1" dirty="0"/>
              <a:t>AI</a:t>
            </a:r>
            <a:r>
              <a:rPr lang="zh-TW" altLang="en-US" sz="2000" b="1" dirty="0"/>
              <a:t>、大數據、雲端、社群媒體</a:t>
            </a:r>
            <a:r>
              <a:rPr lang="zh-TW" altLang="en-US" sz="2000" dirty="0"/>
              <a:t> 等的出現，這個矛盾 </a:t>
            </a:r>
            <a:r>
              <a:rPr lang="zh-TW" altLang="en-US" sz="2000" b="1" dirty="0"/>
              <a:t>在 </a:t>
            </a:r>
            <a:r>
              <a:rPr lang="en-US" altLang="zh-TW" sz="2000" b="1" dirty="0">
                <a:highlight>
                  <a:srgbClr val="FFFF00"/>
                </a:highlight>
              </a:rPr>
              <a:t>EC 3.0</a:t>
            </a:r>
            <a:r>
              <a:rPr lang="zh-TW" altLang="en-US" sz="2000" b="1" dirty="0">
                <a:highlight>
                  <a:srgbClr val="FFFF00"/>
                </a:highlight>
              </a:rPr>
              <a:t>、</a:t>
            </a:r>
            <a:r>
              <a:rPr lang="en-US" altLang="zh-TW" sz="2000" b="1" dirty="0">
                <a:highlight>
                  <a:srgbClr val="FFFF00"/>
                </a:highlight>
              </a:rPr>
              <a:t>4.0 </a:t>
            </a:r>
            <a:r>
              <a:rPr lang="zh-TW" altLang="en-US" sz="2000" b="1" dirty="0">
                <a:highlight>
                  <a:srgbClr val="FFFF00"/>
                </a:highlight>
              </a:rPr>
              <a:t>時代開始被打破</a:t>
            </a:r>
            <a:r>
              <a:rPr lang="zh-TW" altLang="en-US" sz="2000" dirty="0">
                <a:highlight>
                  <a:srgbClr val="FFFF00"/>
                </a:highlight>
              </a:rPr>
              <a:t>：網路讓</a:t>
            </a:r>
            <a:r>
              <a:rPr lang="zh-TW" altLang="en-US" sz="2000" b="1" dirty="0">
                <a:highlight>
                  <a:srgbClr val="FFFF00"/>
                </a:highlight>
              </a:rPr>
              <a:t>個性化推薦</a:t>
            </a:r>
            <a:r>
              <a:rPr lang="zh-TW" altLang="en-US" sz="2000" dirty="0">
                <a:highlight>
                  <a:srgbClr val="FFFF00"/>
                </a:highlight>
              </a:rPr>
              <a:t>與</a:t>
            </a:r>
            <a:r>
              <a:rPr lang="zh-TW" altLang="en-US" sz="2000" b="1" dirty="0">
                <a:highlight>
                  <a:srgbClr val="FFFF00"/>
                </a:highlight>
              </a:rPr>
              <a:t>大規模觸及</a:t>
            </a:r>
            <a:r>
              <a:rPr lang="zh-TW" altLang="en-US" sz="2000" dirty="0">
                <a:highlight>
                  <a:srgbClr val="FFFF00"/>
                </a:highlight>
              </a:rPr>
              <a:t>得以並存（</a:t>
            </a:r>
            <a:r>
              <a:rPr lang="en-US" altLang="zh-TW" sz="2000" dirty="0">
                <a:highlight>
                  <a:srgbClr val="FFFF00"/>
                </a:highlight>
              </a:rPr>
              <a:t>Amazon</a:t>
            </a:r>
            <a:r>
              <a:rPr lang="zh-TW" altLang="en-US" sz="2000" dirty="0">
                <a:highlight>
                  <a:srgbClr val="FFFF00"/>
                </a:highlight>
              </a:rPr>
              <a:t>、</a:t>
            </a:r>
            <a:r>
              <a:rPr lang="en-US" altLang="zh-TW" sz="2000" dirty="0">
                <a:highlight>
                  <a:srgbClr val="FFFF00"/>
                </a:highlight>
              </a:rPr>
              <a:t>Netflix </a:t>
            </a:r>
            <a:r>
              <a:rPr lang="zh-TW" altLang="en-US" sz="2000" dirty="0">
                <a:highlight>
                  <a:srgbClr val="FFFF00"/>
                </a:highlight>
              </a:rPr>
              <a:t>就是典範</a:t>
            </a:r>
            <a:r>
              <a:rPr lang="zh-TW" altLang="en-US" sz="2000" dirty="0"/>
              <a:t>）。</a:t>
            </a:r>
            <a:endParaRPr lang="zh-TW" altLang="en-US" sz="2000" b="1" dirty="0">
              <a:solidFill>
                <a:srgbClr val="003399"/>
              </a:solidFill>
              <a:ea typeface="華康中黑體" pitchFamily="49" charset="-120"/>
            </a:endParaRPr>
          </a:p>
        </p:txBody>
      </p:sp>
      <p:sp>
        <p:nvSpPr>
          <p:cNvPr id="5" name="投影片編號版面配置區 4"/>
          <p:cNvSpPr>
            <a:spLocks noGrp="1"/>
          </p:cNvSpPr>
          <p:nvPr>
            <p:ph type="sldNum" sz="quarter" idx="12"/>
          </p:nvPr>
        </p:nvSpPr>
        <p:spPr/>
        <p:txBody>
          <a:bodyPr/>
          <a:lstStyle/>
          <a:p>
            <a:r>
              <a:rPr lang="en-US" altLang="zh-TW"/>
              <a:t>1_</a:t>
            </a:r>
            <a:fld id="{DF49C1AB-E6DE-4E47-811A-A2F874E45F4E}" type="slidenum">
              <a:rPr lang="en-US" altLang="zh-TW" smtClean="0"/>
              <a:pPr/>
              <a:t>60</a:t>
            </a:fld>
            <a:endParaRPr lang="en-US" altLang="zh-TW" dirty="0"/>
          </a:p>
        </p:txBody>
      </p:sp>
      <p:pic>
        <p:nvPicPr>
          <p:cNvPr id="4" name="Picture 5">
            <a:extLst>
              <a:ext uri="{FF2B5EF4-FFF2-40B4-BE49-F238E27FC236}">
                <a16:creationId xmlns:a16="http://schemas.microsoft.com/office/drawing/2014/main" id="{6624A189-3AF5-5490-4F77-67B62EFA8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371" y="3987703"/>
            <a:ext cx="2982289" cy="189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760FC55-142B-4C1D-B98A-2DF81407B01F}"/>
              </a:ext>
            </a:extLst>
          </p:cNvPr>
          <p:cNvSpPr>
            <a:spLocks noGrp="1" noChangeArrowheads="1"/>
          </p:cNvSpPr>
          <p:nvPr>
            <p:ph type="title" idx="4294967295"/>
          </p:nvPr>
        </p:nvSpPr>
        <p:spPr>
          <a:xfrm>
            <a:off x="106679" y="54311"/>
            <a:ext cx="11943348" cy="463484"/>
          </a:xfrm>
          <a:solidFill>
            <a:srgbClr val="08045C"/>
          </a:solidFill>
        </p:spPr>
        <p:txBody>
          <a:bodyPr>
            <a:normAutofit fontScale="90000"/>
          </a:bodyPr>
          <a:lstStyle/>
          <a:p>
            <a:pPr eaLnBrk="1" hangingPunct="1">
              <a:defRPr/>
            </a:pPr>
            <a:r>
              <a:rPr lang="zh-TW" altLang="en-US" sz="3200" dirty="0">
                <a:solidFill>
                  <a:schemeClr val="bg1"/>
                </a:solidFill>
                <a:ea typeface="新細明體" charset="-120"/>
              </a:rPr>
              <a:t>          </a:t>
            </a:r>
            <a:r>
              <a:rPr lang="en-US" altLang="zh-TW" sz="2700" dirty="0">
                <a:solidFill>
                  <a:schemeClr val="bg1"/>
                </a:solidFill>
                <a:ea typeface="新細明體" charset="-120"/>
              </a:rPr>
              <a:t>The Richness of Traditional  Market</a:t>
            </a:r>
            <a:r>
              <a:rPr lang="zh-TW" altLang="en-US" sz="2700" dirty="0">
                <a:solidFill>
                  <a:schemeClr val="bg1"/>
                </a:solidFill>
                <a:ea typeface="新細明體" charset="-120"/>
              </a:rPr>
              <a:t>     傳統市場的豐富性</a:t>
            </a:r>
            <a:endParaRPr lang="en-US" altLang="zh-TW" sz="3200" dirty="0">
              <a:solidFill>
                <a:schemeClr val="bg1"/>
              </a:solidFill>
              <a:ea typeface="新細明體" charset="-120"/>
            </a:endParaRPr>
          </a:p>
        </p:txBody>
      </p:sp>
      <p:sp>
        <p:nvSpPr>
          <p:cNvPr id="129028" name="文字方塊 5">
            <a:extLst>
              <a:ext uri="{FF2B5EF4-FFF2-40B4-BE49-F238E27FC236}">
                <a16:creationId xmlns:a16="http://schemas.microsoft.com/office/drawing/2014/main" id="{523F393F-F272-419C-B4EF-142C08C15AD1}"/>
              </a:ext>
            </a:extLst>
          </p:cNvPr>
          <p:cNvSpPr txBox="1">
            <a:spLocks noChangeArrowheads="1"/>
          </p:cNvSpPr>
          <p:nvPr/>
        </p:nvSpPr>
        <p:spPr bwMode="auto">
          <a:xfrm>
            <a:off x="287469" y="2755923"/>
            <a:ext cx="11653519" cy="3785652"/>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defRPr/>
            </a:pPr>
            <a:r>
              <a:rPr lang="zh-TW" altLang="en-US" sz="1600" b="1" dirty="0">
                <a:solidFill>
                  <a:srgbClr val="C00000"/>
                </a:solidFill>
                <a:latin typeface="Tahoma" panose="020B0604030504040204" pitchFamily="34" charset="0"/>
                <a:ea typeface="新細明體" panose="02020500000000000000" pitchFamily="18" charset="-120"/>
              </a:rPr>
              <a:t>         </a:t>
            </a:r>
            <a:r>
              <a:rPr lang="en-US" altLang="zh-TW" sz="1400" b="1" dirty="0">
                <a:solidFill>
                  <a:srgbClr val="C00000"/>
                </a:solidFill>
                <a:latin typeface="Tahoma" panose="020B0604030504040204" pitchFamily="34" charset="0"/>
                <a:ea typeface="新細明體" panose="02020500000000000000" pitchFamily="18" charset="-120"/>
              </a:rPr>
              <a:t>A fishmonger  </a:t>
            </a:r>
            <a:r>
              <a:rPr lang="en-US" altLang="zh-TW" sz="1100" dirty="0">
                <a:solidFill>
                  <a:schemeClr val="tx1"/>
                </a:solidFill>
                <a:latin typeface="Tahoma" panose="020B0604030504040204" pitchFamily="34" charset="0"/>
                <a:ea typeface="新細明體" panose="02020500000000000000" pitchFamily="18" charset="-120"/>
              </a:rPr>
              <a:t>[ˋ</a:t>
            </a:r>
            <a:r>
              <a:rPr lang="en-US" altLang="zh-TW" sz="1100" dirty="0" err="1">
                <a:solidFill>
                  <a:schemeClr val="tx1"/>
                </a:solidFill>
                <a:latin typeface="Tahoma" panose="020B0604030504040204" pitchFamily="34" charset="0"/>
                <a:ea typeface="新細明體" panose="02020500000000000000" pitchFamily="18" charset="-120"/>
              </a:rPr>
              <a:t>fiʃ</a:t>
            </a:r>
            <a:r>
              <a:rPr lang="el-GR" altLang="zh-TW" sz="1100" dirty="0">
                <a:solidFill>
                  <a:schemeClr val="tx1"/>
                </a:solidFill>
                <a:latin typeface="Tahoma" panose="020B0604030504040204" pitchFamily="34" charset="0"/>
              </a:rPr>
              <a:t>͵</a:t>
            </a:r>
            <a:r>
              <a:rPr lang="en-US" altLang="zh-TW" sz="1100" dirty="0" err="1">
                <a:solidFill>
                  <a:schemeClr val="tx1"/>
                </a:solidFill>
                <a:latin typeface="Tahoma" panose="020B0604030504040204" pitchFamily="34" charset="0"/>
                <a:ea typeface="新細明體" panose="02020500000000000000" pitchFamily="18" charset="-120"/>
              </a:rPr>
              <a:t>mʌŋgə</a:t>
            </a:r>
            <a:r>
              <a:rPr lang="en-US" altLang="zh-TW" sz="1100" dirty="0">
                <a:solidFill>
                  <a:schemeClr val="tx1"/>
                </a:solidFill>
                <a:latin typeface="Tahoma" panose="020B0604030504040204" pitchFamily="34" charset="0"/>
                <a:ea typeface="新細明體" panose="02020500000000000000" pitchFamily="18" charset="-120"/>
              </a:rPr>
              <a:t>] </a:t>
            </a:r>
            <a:r>
              <a:rPr lang="zh-TW" altLang="en-US" sz="1100" dirty="0">
                <a:solidFill>
                  <a:schemeClr val="tx1"/>
                </a:solidFill>
                <a:latin typeface="Tahoma" panose="020B0604030504040204" pitchFamily="34" charset="0"/>
                <a:ea typeface="新細明體" panose="02020500000000000000" pitchFamily="18" charset="-120"/>
              </a:rPr>
              <a:t>魚販  </a:t>
            </a:r>
            <a:r>
              <a:rPr lang="en-US" altLang="zh-TW" sz="1400" b="1" dirty="0">
                <a:solidFill>
                  <a:srgbClr val="C00000"/>
                </a:solidFill>
                <a:latin typeface="Tahoma" panose="020B0604030504040204" pitchFamily="34" charset="0"/>
                <a:ea typeface="新細明體" panose="02020500000000000000" pitchFamily="18" charset="-120"/>
              </a:rPr>
              <a:t>tosses fresh salmon to a colleague  behind the counter at the Pike Place Fish Market in Seattle</a:t>
            </a:r>
            <a:r>
              <a:rPr lang="en-US" altLang="zh-TW" sz="1400" b="1" dirty="0">
                <a:solidFill>
                  <a:schemeClr val="tx1"/>
                </a:solidFill>
                <a:latin typeface="Tahoma" panose="020B0604030504040204" pitchFamily="34" charset="0"/>
                <a:ea typeface="新細明體" panose="02020500000000000000" pitchFamily="18" charset="-120"/>
              </a:rPr>
              <a:t>.</a:t>
            </a:r>
            <a:r>
              <a:rPr lang="zh-TW" altLang="en-US" sz="1400" b="1" dirty="0">
                <a:solidFill>
                  <a:schemeClr val="tx1"/>
                </a:solidFill>
                <a:latin typeface="Tahoma" panose="020B0604030504040204" pitchFamily="34" charset="0"/>
                <a:ea typeface="新細明體" panose="02020500000000000000" pitchFamily="18" charset="-120"/>
              </a:rPr>
              <a:t>                                                                                                                                                                                                                              </a:t>
            </a:r>
            <a:r>
              <a:rPr lang="zh-TW" altLang="en-US" sz="1600" b="1" dirty="0">
                <a:ea typeface="新細明體" panose="02020500000000000000" pitchFamily="18" charset="-120"/>
              </a:rPr>
              <a:t>派克魚舖的老闆約翰</a:t>
            </a:r>
            <a:r>
              <a:rPr lang="en-US" altLang="zh-TW" sz="1600" b="1" dirty="0">
                <a:ea typeface="新細明體" panose="02020500000000000000" pitchFamily="18" charset="-120"/>
              </a:rPr>
              <a:t>‧</a:t>
            </a:r>
            <a:r>
              <a:rPr lang="zh-TW" altLang="en-US" sz="1600" b="1" dirty="0">
                <a:ea typeface="新細明體" panose="02020500000000000000" pitchFamily="18" charset="-120"/>
              </a:rPr>
              <a:t>橫山（</a:t>
            </a:r>
            <a:r>
              <a:rPr lang="en-US" altLang="zh-TW" sz="1600" b="1" dirty="0">
                <a:ea typeface="新細明體" panose="02020500000000000000" pitchFamily="18" charset="-120"/>
              </a:rPr>
              <a:t>John Yokoyama</a:t>
            </a:r>
            <a:r>
              <a:rPr lang="zh-TW" altLang="en-US" sz="1600" b="1" dirty="0">
                <a:ea typeface="新細明體" panose="02020500000000000000" pitchFamily="18" charset="-120"/>
              </a:rPr>
              <a:t>）在</a:t>
            </a:r>
            <a:r>
              <a:rPr lang="en-US" altLang="zh-TW" sz="1600" b="1" dirty="0"/>
              <a:t>《</a:t>
            </a:r>
            <a:r>
              <a:rPr lang="zh-TW" altLang="en-US" sz="1600" b="1" dirty="0">
                <a:highlight>
                  <a:srgbClr val="FFFF00"/>
                </a:highlight>
              </a:rPr>
              <a:t>賣魚賣到全世界都知道</a:t>
            </a:r>
            <a:r>
              <a:rPr lang="en-US" altLang="zh-TW" sz="1600" b="1" dirty="0"/>
              <a:t>》 </a:t>
            </a:r>
            <a:r>
              <a:rPr lang="zh-TW" altLang="en-US" sz="1600" b="1" dirty="0">
                <a:ea typeface="新細明體" panose="02020500000000000000" pitchFamily="18" charset="-120"/>
              </a:rPr>
              <a:t>（</a:t>
            </a:r>
            <a:r>
              <a:rPr lang="en-US" altLang="zh-TW" sz="1600" b="1" dirty="0">
                <a:ea typeface="新細明體" panose="02020500000000000000" pitchFamily="18" charset="-120"/>
              </a:rPr>
              <a:t>When Fish Fly</a:t>
            </a:r>
            <a:r>
              <a:rPr lang="zh-TW" altLang="en-US" sz="1600" b="1" dirty="0">
                <a:ea typeface="新細明體" panose="02020500000000000000" pitchFamily="18" charset="-120"/>
              </a:rPr>
              <a:t>）中指出，站在</a:t>
            </a:r>
            <a:r>
              <a:rPr lang="zh-TW" altLang="en-US" sz="1600" b="1" dirty="0">
                <a:highlight>
                  <a:srgbClr val="FFFF00"/>
                </a:highlight>
                <a:ea typeface="新細明體" panose="02020500000000000000" pitchFamily="18" charset="-120"/>
              </a:rPr>
              <a:t>「人」的</a:t>
            </a:r>
            <a:r>
              <a:rPr lang="zh-TW" altLang="en-US" sz="1600" b="1" dirty="0">
                <a:ea typeface="新細明體" panose="02020500000000000000" pitchFamily="18" charset="-120"/>
              </a:rPr>
              <a:t>角度去</a:t>
            </a:r>
            <a:r>
              <a:rPr lang="zh-TW" altLang="en-US" sz="1600" b="1" dirty="0">
                <a:highlight>
                  <a:srgbClr val="FFFF00"/>
                </a:highlight>
                <a:ea typeface="新細明體" panose="02020500000000000000" pitchFamily="18" charset="-120"/>
              </a:rPr>
              <a:t>關懷員工、激發員工的熱情</a:t>
            </a:r>
            <a:r>
              <a:rPr lang="zh-TW" altLang="en-US" sz="1600" b="1" dirty="0">
                <a:ea typeface="新細明體" panose="02020500000000000000" pitchFamily="18" charset="-120"/>
              </a:rPr>
              <a:t>，是魚舖成功的基石</a:t>
            </a:r>
            <a:r>
              <a:rPr lang="zh-TW" altLang="zh-TW" sz="1600" b="1" dirty="0">
                <a:solidFill>
                  <a:schemeClr val="tx2"/>
                </a:solidFill>
                <a:latin typeface="Tahoma" panose="020B0604030504040204" pitchFamily="34" charset="0"/>
                <a:ea typeface="新細明體" panose="02020500000000000000" pitchFamily="18" charset="-120"/>
              </a:rPr>
              <a:t>。</a:t>
            </a:r>
            <a:endParaRPr lang="en-US" altLang="zh-TW" sz="1600" b="1" dirty="0">
              <a:solidFill>
                <a:schemeClr val="tx2"/>
              </a:solidFill>
              <a:latin typeface="Tahoma" panose="020B0604030504040204" pitchFamily="34" charset="0"/>
              <a:ea typeface="新細明體" panose="02020500000000000000" pitchFamily="18" charset="-120"/>
            </a:endParaRPr>
          </a:p>
          <a:p>
            <a:pPr eaLnBrk="1" hangingPunct="1">
              <a:spcBef>
                <a:spcPct val="0"/>
              </a:spcBef>
              <a:buClrTx/>
              <a:buSzTx/>
              <a:buFontTx/>
              <a:buNone/>
              <a:defRPr/>
            </a:pPr>
            <a:endParaRPr lang="en-US" altLang="zh-TW" sz="1600" b="1" dirty="0"/>
          </a:p>
          <a:p>
            <a:pPr eaLnBrk="1" hangingPunct="1">
              <a:spcBef>
                <a:spcPct val="0"/>
              </a:spcBef>
              <a:buClrTx/>
              <a:buSzTx/>
              <a:buFontTx/>
              <a:buNone/>
              <a:defRPr/>
            </a:pPr>
            <a:r>
              <a:rPr lang="zh-TW" altLang="en-US" sz="1600" b="1" dirty="0"/>
              <a:t>       在西雅圖的</a:t>
            </a:r>
            <a:r>
              <a:rPr lang="zh-TW" altLang="en-US" sz="1600" b="1" dirty="0">
                <a:highlight>
                  <a:srgbClr val="FFFF00"/>
                </a:highlight>
              </a:rPr>
              <a:t>派克公立市場</a:t>
            </a:r>
            <a:r>
              <a:rPr lang="zh-TW" altLang="en-US" sz="1600" b="1" dirty="0"/>
              <a:t>，有一家</a:t>
            </a:r>
            <a:r>
              <a:rPr lang="zh-TW" altLang="en-US" sz="1600" b="1" dirty="0">
                <a:highlight>
                  <a:srgbClr val="FFFF00"/>
                </a:highlight>
              </a:rPr>
              <a:t>魚舖</a:t>
            </a:r>
            <a:r>
              <a:rPr lang="zh-TW" altLang="en-US" sz="1600" b="1" dirty="0"/>
              <a:t>就做到了。這家總面積大約</a:t>
            </a:r>
            <a:r>
              <a:rPr lang="en-US" altLang="zh-TW" sz="1600" b="1" dirty="0">
                <a:highlight>
                  <a:srgbClr val="FFFF00"/>
                </a:highlight>
              </a:rPr>
              <a:t>36</a:t>
            </a:r>
            <a:r>
              <a:rPr lang="zh-TW" altLang="en-US" sz="1600" b="1" dirty="0">
                <a:highlight>
                  <a:srgbClr val="FFFF00"/>
                </a:highlight>
              </a:rPr>
              <a:t>坪的小魚舖，卻有一個志向遠大的店名</a:t>
            </a:r>
            <a:r>
              <a:rPr lang="zh-TW" altLang="en-US" sz="1600" b="1" dirty="0"/>
              <a:t>：「舉世聞名派克魚舖」（</a:t>
            </a:r>
            <a:r>
              <a:rPr lang="en-US" altLang="zh-TW" sz="1600" b="1" dirty="0"/>
              <a:t>World Famous Pike Place Fish Market</a:t>
            </a:r>
            <a:r>
              <a:rPr lang="zh-TW" altLang="en-US" sz="1600" b="1" dirty="0"/>
              <a:t>）。派克魚舖的員工，</a:t>
            </a:r>
            <a:r>
              <a:rPr lang="zh-TW" altLang="en-US" sz="1600" b="1" dirty="0">
                <a:highlight>
                  <a:srgbClr val="FFFF00"/>
                </a:highlight>
              </a:rPr>
              <a:t>個個都有一身拋魚絕技，每年吸引了無數觀光客來到市場朝聖，親自體驗他們熱情洋溢的表演</a:t>
            </a:r>
            <a:r>
              <a:rPr lang="zh-TW" altLang="en-US" sz="1600" b="1" dirty="0"/>
              <a:t>和服務。</a:t>
            </a:r>
            <a:endParaRPr lang="en-US" altLang="zh-TW" sz="1600" b="1" dirty="0"/>
          </a:p>
          <a:p>
            <a:pPr eaLnBrk="1" hangingPunct="1">
              <a:spcBef>
                <a:spcPct val="0"/>
              </a:spcBef>
              <a:buClrTx/>
              <a:buSzTx/>
              <a:buFontTx/>
              <a:buNone/>
              <a:defRPr/>
            </a:pPr>
            <a:endParaRPr lang="en-US" altLang="zh-TW" sz="1800" b="1" dirty="0">
              <a:solidFill>
                <a:schemeClr val="tx2"/>
              </a:solidFill>
              <a:latin typeface="Tahoma" panose="020B0604030504040204" pitchFamily="34" charset="0"/>
              <a:ea typeface="新細明體" panose="02020500000000000000" pitchFamily="18" charset="-120"/>
            </a:endParaRPr>
          </a:p>
          <a:p>
            <a:pPr>
              <a:spcBef>
                <a:spcPct val="0"/>
              </a:spcBef>
              <a:buClrTx/>
              <a:buSzTx/>
              <a:buNone/>
              <a:defRPr/>
            </a:pPr>
            <a:r>
              <a:rPr lang="zh-TW" altLang="en-US" sz="1800" b="1" dirty="0">
                <a:ea typeface="新細明體" panose="02020500000000000000" pitchFamily="18" charset="-120"/>
              </a:rPr>
              <a:t>      </a:t>
            </a:r>
            <a:r>
              <a:rPr lang="zh-TW" altLang="en-US" sz="1600" b="1" dirty="0">
                <a:ea typeface="新細明體" panose="02020500000000000000" pitchFamily="18" charset="-120"/>
              </a:rPr>
              <a:t>同樣的商品，在百貨公司、</a:t>
            </a:r>
            <a:r>
              <a:rPr lang="zh-TW" altLang="en-US" sz="1600" b="1" dirty="0">
                <a:highlight>
                  <a:srgbClr val="FFFF00"/>
                </a:highlight>
                <a:ea typeface="新細明體" panose="02020500000000000000" pitchFamily="18" charset="-120"/>
              </a:rPr>
              <a:t>菜市場</a:t>
            </a:r>
            <a:r>
              <a:rPr lang="zh-TW" altLang="en-US" sz="1600" b="1" dirty="0"/>
              <a:t>、</a:t>
            </a:r>
            <a:r>
              <a:rPr lang="zh-TW" altLang="en-US" sz="1600" b="1" dirty="0">
                <a:highlight>
                  <a:srgbClr val="FFFF00"/>
                </a:highlight>
                <a:ea typeface="新細明體" panose="02020500000000000000" pitchFamily="18" charset="-120"/>
              </a:rPr>
              <a:t>魚貨</a:t>
            </a:r>
            <a:r>
              <a:rPr lang="zh-TW" altLang="en-US" sz="1600" b="1" dirty="0">
                <a:highlight>
                  <a:srgbClr val="FFFF00"/>
                </a:highlight>
              </a:rPr>
              <a:t>市場</a:t>
            </a:r>
            <a:r>
              <a:rPr lang="zh-TW" altLang="en-US" sz="1600" b="1" dirty="0">
                <a:ea typeface="新細明體" panose="02020500000000000000" pitchFamily="18" charset="-120"/>
              </a:rPr>
              <a:t>或在</a:t>
            </a:r>
            <a:r>
              <a:rPr lang="zh-TW" altLang="en-US" sz="1600" b="1" dirty="0">
                <a:highlight>
                  <a:srgbClr val="FFFF00"/>
                </a:highlight>
                <a:ea typeface="新細明體" panose="02020500000000000000" pitchFamily="18" charset="-120"/>
              </a:rPr>
              <a:t>電商平台</a:t>
            </a:r>
            <a:r>
              <a:rPr lang="zh-TW" altLang="en-US" sz="1600" b="1" dirty="0"/>
              <a:t>，</a:t>
            </a:r>
            <a:r>
              <a:rPr lang="zh-TW" altLang="en-US" sz="1600" b="1" dirty="0">
                <a:solidFill>
                  <a:srgbClr val="FF0000"/>
                </a:solidFill>
                <a:highlight>
                  <a:srgbClr val="00FF00"/>
                </a:highlight>
                <a:ea typeface="新細明體" panose="02020500000000000000" pitchFamily="18" charset="-120"/>
              </a:rPr>
              <a:t>有不同的社會意義。</a:t>
            </a:r>
            <a:r>
              <a:rPr lang="zh-TW" altLang="en-US" sz="1600" b="1" dirty="0">
                <a:ea typeface="新細明體" panose="02020500000000000000" pitchFamily="18" charset="-120"/>
              </a:rPr>
              <a:t>也是</a:t>
            </a:r>
            <a:r>
              <a:rPr lang="zh-TW" altLang="en-US" sz="1600" b="1" dirty="0">
                <a:solidFill>
                  <a:srgbClr val="C00000"/>
                </a:solidFill>
                <a:ea typeface="新細明體" panose="02020500000000000000" pitchFamily="18" charset="-120"/>
              </a:rPr>
              <a:t>接觸人群與探索時尚風潮的社會活動</a:t>
            </a:r>
            <a:r>
              <a:rPr lang="zh-TW" altLang="en-US" sz="1600" b="1" dirty="0">
                <a:ea typeface="新細明體" panose="02020500000000000000" pitchFamily="18" charset="-120"/>
              </a:rPr>
              <a:t>。但在</a:t>
            </a:r>
            <a:r>
              <a:rPr lang="zh-TW" altLang="en-US" sz="1600" b="1" dirty="0">
                <a:highlight>
                  <a:srgbClr val="FFFF00"/>
                </a:highlight>
                <a:ea typeface="新細明體" panose="02020500000000000000" pitchFamily="18" charset="-120"/>
              </a:rPr>
              <a:t>電商平台</a:t>
            </a:r>
            <a:r>
              <a:rPr lang="zh-TW" altLang="en-US" sz="1600" b="1" dirty="0">
                <a:ea typeface="新細明體" panose="02020500000000000000" pitchFamily="18" charset="-120"/>
              </a:rPr>
              <a:t>上，</a:t>
            </a:r>
            <a:r>
              <a:rPr lang="zh-TW" altLang="en-US" sz="1600" b="1" dirty="0">
                <a:highlight>
                  <a:srgbClr val="FFFF00"/>
                </a:highlight>
                <a:ea typeface="新細明體" panose="02020500000000000000" pitchFamily="18" charset="-120"/>
              </a:rPr>
              <a:t>採購</a:t>
            </a:r>
            <a:r>
              <a:rPr lang="zh-TW" altLang="en-US" sz="1600" b="1" dirty="0">
                <a:ea typeface="新細明體" panose="02020500000000000000" pitchFamily="18" charset="-120"/>
              </a:rPr>
              <a:t>變成</a:t>
            </a:r>
            <a:r>
              <a:rPr lang="zh-TW" altLang="en-US" sz="1600" b="1" dirty="0">
                <a:highlight>
                  <a:srgbClr val="FFFF00"/>
                </a:highlight>
                <a:ea typeface="新細明體" panose="02020500000000000000" pitchFamily="18" charset="-120"/>
              </a:rPr>
              <a:t>單純的商業交易</a:t>
            </a:r>
            <a:r>
              <a:rPr lang="zh-TW" altLang="en-US" sz="1600" b="1" dirty="0">
                <a:ea typeface="新細明體" panose="02020500000000000000" pitchFamily="18" charset="-120"/>
              </a:rPr>
              <a:t>。</a:t>
            </a:r>
            <a:r>
              <a:rPr lang="zh-TW" altLang="en-US" sz="1600" b="1" dirty="0">
                <a:highlight>
                  <a:srgbClr val="FFFF00"/>
                </a:highlight>
                <a:ea typeface="新細明體" panose="02020500000000000000" pitchFamily="18" charset="-120"/>
              </a:rPr>
              <a:t>一如外送平台</a:t>
            </a:r>
            <a:r>
              <a:rPr lang="zh-TW" altLang="en-US" sz="1600" b="1" dirty="0">
                <a:ea typeface="新細明體" panose="02020500000000000000" pitchFamily="18" charset="-120"/>
              </a:rPr>
              <a:t>，</a:t>
            </a:r>
            <a:r>
              <a:rPr lang="zh-TW" altLang="en-US" sz="1600" b="1" dirty="0">
                <a:highlight>
                  <a:srgbClr val="FFFF00"/>
                </a:highlight>
                <a:ea typeface="新細明體" panose="02020500000000000000" pitchFamily="18" charset="-120"/>
              </a:rPr>
              <a:t>電商平台</a:t>
            </a:r>
            <a:r>
              <a:rPr lang="zh-TW" altLang="en-US" sz="1600" b="1" dirty="0">
                <a:ea typeface="新細明體" panose="02020500000000000000" pitchFamily="18" charset="-120"/>
              </a:rPr>
              <a:t>這個媒介要比</a:t>
            </a:r>
            <a:r>
              <a:rPr lang="zh-TW" altLang="en-US" sz="1600" b="1" dirty="0">
                <a:highlight>
                  <a:srgbClr val="FFFF00"/>
                </a:highlight>
                <a:ea typeface="新細明體" panose="02020500000000000000" pitchFamily="18" charset="-120"/>
              </a:rPr>
              <a:t>傳統媒介少了些社會性</a:t>
            </a:r>
            <a:r>
              <a:rPr lang="zh-TW" altLang="en-US" sz="1600" b="1" dirty="0">
                <a:ea typeface="新細明體" panose="02020500000000000000" pitchFamily="18" charset="-120"/>
              </a:rPr>
              <a:t>。一如外送或電商平台，</a:t>
            </a:r>
            <a:r>
              <a:rPr lang="zh-TW" altLang="en-US" sz="1600" b="1" dirty="0">
                <a:highlight>
                  <a:srgbClr val="FFFF00"/>
                </a:highlight>
                <a:ea typeface="新細明體" panose="02020500000000000000" pitchFamily="18" charset="-120"/>
              </a:rPr>
              <a:t>社群</a:t>
            </a:r>
            <a:r>
              <a:rPr lang="zh-TW" altLang="en-US" sz="1600" b="1" dirty="0">
                <a:ea typeface="新細明體" panose="02020500000000000000" pitchFamily="18" charset="-120"/>
              </a:rPr>
              <a:t>媒體</a:t>
            </a:r>
            <a:r>
              <a:rPr lang="zh-TW" altLang="en-US" sz="1600" b="1" dirty="0">
                <a:highlight>
                  <a:srgbClr val="FFFF00"/>
                </a:highlight>
                <a:ea typeface="新細明體" panose="02020500000000000000" pitchFamily="18" charset="-120"/>
              </a:rPr>
              <a:t>反而可能降低了社群間的社會互動</a:t>
            </a:r>
            <a:r>
              <a:rPr lang="zh-TW" altLang="en-US" sz="1600" b="1" dirty="0">
                <a:ea typeface="新細明體" panose="02020500000000000000" pitchFamily="18" charset="-120"/>
              </a:rPr>
              <a:t>。</a:t>
            </a:r>
            <a:endParaRPr lang="en-US" altLang="zh-TW" sz="1600" b="1" dirty="0">
              <a:ea typeface="新細明體" panose="02020500000000000000" pitchFamily="18" charset="-120"/>
            </a:endParaRPr>
          </a:p>
          <a:p>
            <a:pPr>
              <a:spcBef>
                <a:spcPct val="0"/>
              </a:spcBef>
              <a:buClrTx/>
              <a:buSzTx/>
              <a:buNone/>
              <a:defRPr/>
            </a:pPr>
            <a:endParaRPr lang="en-US" altLang="zh-TW" sz="1600" b="1" dirty="0">
              <a:ea typeface="新細明體" panose="02020500000000000000" pitchFamily="18" charset="-120"/>
            </a:endParaRPr>
          </a:p>
          <a:p>
            <a:pPr>
              <a:spcBef>
                <a:spcPct val="0"/>
              </a:spcBef>
              <a:buClrTx/>
              <a:buSzTx/>
              <a:buNone/>
              <a:defRPr/>
            </a:pPr>
            <a:r>
              <a:rPr lang="en-US" altLang="zh-TW" sz="1500" b="1" dirty="0">
                <a:solidFill>
                  <a:srgbClr val="C00000"/>
                </a:solidFill>
                <a:latin typeface="Tahoma" panose="020B0604030504040204" pitchFamily="34" charset="0"/>
                <a:ea typeface="新細明體" panose="02020500000000000000" pitchFamily="18" charset="-120"/>
              </a:rPr>
              <a:t>      Pike Place Fish Market</a:t>
            </a:r>
            <a:r>
              <a:rPr lang="zh-TW" altLang="zh-TW" sz="1500" b="1" dirty="0">
                <a:solidFill>
                  <a:srgbClr val="C00000"/>
                </a:solidFill>
                <a:latin typeface="Tahoma" panose="020B0604030504040204" pitchFamily="34" charset="0"/>
                <a:ea typeface="新細明體" panose="02020500000000000000" pitchFamily="18" charset="-120"/>
              </a:rPr>
              <a:t>（派克魚舖）絕對可以算是一種「</a:t>
            </a:r>
            <a:r>
              <a:rPr lang="zh-TW" altLang="zh-TW" sz="1500" b="1" dirty="0">
                <a:solidFill>
                  <a:srgbClr val="C00000"/>
                </a:solidFill>
                <a:highlight>
                  <a:srgbClr val="FFFF00"/>
                </a:highlight>
                <a:latin typeface="Tahoma" panose="020B0604030504040204" pitchFamily="34" charset="0"/>
                <a:ea typeface="新細明體" panose="02020500000000000000" pitchFamily="18" charset="-120"/>
              </a:rPr>
              <a:t>沉浸式體驗」</a:t>
            </a:r>
            <a:r>
              <a:rPr lang="zh-TW" altLang="zh-TW" sz="1500" b="1" dirty="0">
                <a:solidFill>
                  <a:srgbClr val="C00000"/>
                </a:solidFill>
                <a:latin typeface="Tahoma" panose="020B0604030504040204" pitchFamily="34" charset="0"/>
                <a:ea typeface="新細明體" panose="02020500000000000000" pitchFamily="18" charset="-120"/>
              </a:rPr>
              <a:t>，而且是很經典、成功的例子。它把「</a:t>
            </a:r>
            <a:r>
              <a:rPr lang="zh-TW" altLang="zh-TW" sz="1500" b="1" dirty="0">
                <a:solidFill>
                  <a:srgbClr val="C00000"/>
                </a:solidFill>
                <a:highlight>
                  <a:srgbClr val="FFFF00"/>
                </a:highlight>
                <a:latin typeface="Tahoma" panose="020B0604030504040204" pitchFamily="34" charset="0"/>
                <a:ea typeface="新細明體" panose="02020500000000000000" pitchFamily="18" charset="-120"/>
              </a:rPr>
              <a:t>賣魚」這件事變成一場感官劇場，甚至是一場街頭表演</a:t>
            </a:r>
            <a:r>
              <a:rPr lang="zh-TW" altLang="zh-TW" sz="1500" b="1" dirty="0">
                <a:solidFill>
                  <a:srgbClr val="C00000"/>
                </a:solidFill>
                <a:latin typeface="Tahoma" panose="020B0604030504040204" pitchFamily="34" charset="0"/>
                <a:ea typeface="新細明體" panose="02020500000000000000" pitchFamily="18" charset="-120"/>
              </a:rPr>
              <a:t>。你不是單純買魚，而是「參與表演」的一部分</a:t>
            </a:r>
            <a:r>
              <a:rPr lang="zh-TW" altLang="en-US" sz="1400" b="1" dirty="0"/>
              <a:t>，</a:t>
            </a:r>
            <a:r>
              <a:rPr lang="zh-TW" altLang="zh-TW" sz="1500" b="1" dirty="0">
                <a:solidFill>
                  <a:srgbClr val="C00000"/>
                </a:solidFill>
                <a:latin typeface="Tahoma" panose="020B0604030504040204" pitchFamily="34" charset="0"/>
                <a:ea typeface="新細明體" panose="02020500000000000000" pitchFamily="18" charset="-120"/>
              </a:rPr>
              <a:t>現場氣氛強烈、有感官衝擊</a:t>
            </a:r>
            <a:r>
              <a:rPr lang="zh-TW" altLang="en-US" sz="1400" b="1" dirty="0"/>
              <a:t>，</a:t>
            </a:r>
            <a:r>
              <a:rPr lang="zh-TW" altLang="zh-TW" sz="1500" b="1" dirty="0">
                <a:solidFill>
                  <a:srgbClr val="C00000"/>
                </a:solidFill>
                <a:latin typeface="Tahoma" panose="020B0604030504040204" pitchFamily="34" charset="0"/>
                <a:ea typeface="新細明體" panose="02020500000000000000" pitchFamily="18" charset="-120"/>
              </a:rPr>
              <a:t>角色扮演與情感交流</a:t>
            </a:r>
            <a:r>
              <a:rPr lang="zh-TW" altLang="en-US" sz="1400" b="1" dirty="0"/>
              <a:t>。</a:t>
            </a:r>
            <a:endParaRPr lang="zh-TW" altLang="en-US" sz="1500" b="1" dirty="0">
              <a:solidFill>
                <a:srgbClr val="C00000"/>
              </a:solidFill>
              <a:latin typeface="Tahoma" panose="020B0604030504040204" pitchFamily="34" charset="0"/>
              <a:ea typeface="新細明體" panose="02020500000000000000" pitchFamily="18" charset="-120"/>
            </a:endParaRPr>
          </a:p>
        </p:txBody>
      </p:sp>
      <p:pic>
        <p:nvPicPr>
          <p:cNvPr id="143365" name="Picture 1" descr="201311110033t0001">
            <a:extLst>
              <a:ext uri="{FF2B5EF4-FFF2-40B4-BE49-F238E27FC236}">
                <a16:creationId xmlns:a16="http://schemas.microsoft.com/office/drawing/2014/main" id="{02EDCA9E-BB45-4153-BE9D-594AA2625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99" y="539432"/>
            <a:ext cx="2218151" cy="164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feature picture">
            <a:extLst>
              <a:ext uri="{FF2B5EF4-FFF2-40B4-BE49-F238E27FC236}">
                <a16:creationId xmlns:a16="http://schemas.microsoft.com/office/drawing/2014/main" id="{F4959A8B-ED14-3C02-807B-8D84BBB36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3128" y="539432"/>
            <a:ext cx="3046449" cy="162477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3E63934E-E1DA-FF64-8F24-9599A04B0D95}"/>
              </a:ext>
            </a:extLst>
          </p:cNvPr>
          <p:cNvSpPr txBox="1"/>
          <p:nvPr/>
        </p:nvSpPr>
        <p:spPr>
          <a:xfrm>
            <a:off x="2364919" y="2110284"/>
            <a:ext cx="3522343" cy="369332"/>
          </a:xfrm>
          <a:prstGeom prst="rect">
            <a:avLst/>
          </a:prstGeom>
          <a:noFill/>
        </p:spPr>
        <p:txBody>
          <a:bodyPr wrap="square">
            <a:spAutoFit/>
          </a:bodyPr>
          <a:lstStyle/>
          <a:p>
            <a:pPr>
              <a:defRPr/>
            </a:pPr>
            <a:r>
              <a:rPr lang="en-US" altLang="zh-TW" dirty="0">
                <a:solidFill>
                  <a:srgbClr val="003399"/>
                </a:solidFill>
                <a:highlight>
                  <a:srgbClr val="FFFF00"/>
                </a:highlight>
              </a:rPr>
              <a:t>East Meets West</a:t>
            </a:r>
            <a:r>
              <a:rPr lang="zh-TW" altLang="en-US" dirty="0">
                <a:solidFill>
                  <a:srgbClr val="003399"/>
                </a:solidFill>
                <a:highlight>
                  <a:srgbClr val="FFFF00"/>
                </a:highlight>
              </a:rPr>
              <a:t> 東方遇見西方</a:t>
            </a:r>
          </a:p>
        </p:txBody>
      </p:sp>
      <p:sp>
        <p:nvSpPr>
          <p:cNvPr id="4" name="文字方塊 3">
            <a:extLst>
              <a:ext uri="{FF2B5EF4-FFF2-40B4-BE49-F238E27FC236}">
                <a16:creationId xmlns:a16="http://schemas.microsoft.com/office/drawing/2014/main" id="{BFAA5FF4-B36C-FF98-E1B9-4010B4572A9D}"/>
              </a:ext>
            </a:extLst>
          </p:cNvPr>
          <p:cNvSpPr txBox="1"/>
          <p:nvPr/>
        </p:nvSpPr>
        <p:spPr>
          <a:xfrm>
            <a:off x="2766752" y="1644217"/>
            <a:ext cx="1620957" cy="338554"/>
          </a:xfrm>
          <a:prstGeom prst="rect">
            <a:avLst/>
          </a:prstGeom>
          <a:noFill/>
        </p:spPr>
        <p:txBody>
          <a:bodyPr wrap="none" rtlCol="0">
            <a:spAutoFit/>
          </a:bodyPr>
          <a:lstStyle/>
          <a:p>
            <a:r>
              <a:rPr lang="zh-TW" altLang="en-US" sz="1600" dirty="0">
                <a:solidFill>
                  <a:srgbClr val="003399"/>
                </a:solidFill>
              </a:rPr>
              <a:t>韓國首爾魚市場</a:t>
            </a:r>
          </a:p>
        </p:txBody>
      </p:sp>
      <p:sp>
        <p:nvSpPr>
          <p:cNvPr id="5" name="文字方塊 4">
            <a:extLst>
              <a:ext uri="{FF2B5EF4-FFF2-40B4-BE49-F238E27FC236}">
                <a16:creationId xmlns:a16="http://schemas.microsoft.com/office/drawing/2014/main" id="{0B87F1AB-6384-AF4B-0A61-05977947B27C}"/>
              </a:ext>
            </a:extLst>
          </p:cNvPr>
          <p:cNvSpPr txBox="1"/>
          <p:nvPr/>
        </p:nvSpPr>
        <p:spPr>
          <a:xfrm>
            <a:off x="6096000" y="2271235"/>
            <a:ext cx="1965603" cy="338554"/>
          </a:xfrm>
          <a:prstGeom prst="rect">
            <a:avLst/>
          </a:prstGeom>
          <a:noFill/>
        </p:spPr>
        <p:txBody>
          <a:bodyPr wrap="none" rtlCol="0">
            <a:spAutoFit/>
          </a:bodyPr>
          <a:lstStyle/>
          <a:p>
            <a:r>
              <a:rPr lang="zh-TW" altLang="en-US" sz="1600" dirty="0">
                <a:solidFill>
                  <a:srgbClr val="003399"/>
                </a:solidFill>
              </a:rPr>
              <a:t> 西雅圖的派克市場 </a:t>
            </a:r>
          </a:p>
        </p:txBody>
      </p:sp>
      <p:pic>
        <p:nvPicPr>
          <p:cNvPr id="7" name="圖片 6">
            <a:extLst>
              <a:ext uri="{FF2B5EF4-FFF2-40B4-BE49-F238E27FC236}">
                <a16:creationId xmlns:a16="http://schemas.microsoft.com/office/drawing/2014/main" id="{8878ED8B-08D5-7CF8-AC27-7A8A5725DBB4}"/>
              </a:ext>
            </a:extLst>
          </p:cNvPr>
          <p:cNvPicPr>
            <a:picLocks noChangeAspect="1"/>
          </p:cNvPicPr>
          <p:nvPr/>
        </p:nvPicPr>
        <p:blipFill>
          <a:blip r:embed="rId5"/>
          <a:srcRect l="3131" t="3038"/>
          <a:stretch>
            <a:fillRect/>
          </a:stretch>
        </p:blipFill>
        <p:spPr>
          <a:xfrm>
            <a:off x="8776446" y="385482"/>
            <a:ext cx="2408539" cy="199517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703BB4C-714C-49DF-A0BE-D5D4D9578F0B}"/>
              </a:ext>
            </a:extLst>
          </p:cNvPr>
          <p:cNvSpPr>
            <a:spLocks noGrp="1" noChangeArrowheads="1"/>
          </p:cNvSpPr>
          <p:nvPr>
            <p:ph type="title" idx="4294967295"/>
          </p:nvPr>
        </p:nvSpPr>
        <p:spPr>
          <a:xfrm>
            <a:off x="1" y="105826"/>
            <a:ext cx="11933274" cy="549814"/>
          </a:xfrm>
          <a:solidFill>
            <a:srgbClr val="08045C"/>
          </a:solidFill>
        </p:spPr>
        <p:txBody>
          <a:bodyPr>
            <a:noAutofit/>
          </a:bodyPr>
          <a:lstStyle/>
          <a:p>
            <a:pPr eaLnBrk="1" hangingPunct="1">
              <a:defRPr/>
            </a:pPr>
            <a:r>
              <a:rPr lang="zh-TW" altLang="en-US" sz="2000" dirty="0">
                <a:solidFill>
                  <a:schemeClr val="bg1"/>
                </a:solidFill>
                <a:ea typeface="新細明體" charset="-120"/>
              </a:rPr>
              <a:t>反觀傳統市場的豐富性</a:t>
            </a:r>
            <a:r>
              <a:rPr lang="zh-TW" altLang="en-US" sz="2000" b="1" dirty="0">
                <a:solidFill>
                  <a:schemeClr val="bg1"/>
                </a:solidFill>
                <a:ea typeface="新細明體" charset="-120"/>
              </a:rPr>
              <a:t> </a:t>
            </a:r>
            <a:r>
              <a:rPr lang="en-US" altLang="zh-TW" sz="2000" b="1" dirty="0">
                <a:solidFill>
                  <a:schemeClr val="bg1"/>
                </a:solidFill>
                <a:ea typeface="新細明體" charset="-120"/>
              </a:rPr>
              <a:t>: </a:t>
            </a:r>
            <a:r>
              <a:rPr lang="en-US" altLang="zh-TW" sz="2000" dirty="0">
                <a:solidFill>
                  <a:schemeClr val="bg1"/>
                </a:solidFill>
                <a:ea typeface="新細明體" charset="-120"/>
              </a:rPr>
              <a:t>The Richness of Traditional  Market-  (5.27.2018) </a:t>
            </a:r>
            <a:r>
              <a:rPr lang="zh-TW" altLang="en-US" sz="2000" dirty="0">
                <a:solidFill>
                  <a:schemeClr val="bg1"/>
                </a:solidFill>
                <a:ea typeface="新細明體" charset="-120"/>
              </a:rPr>
              <a:t>日本人為何不熱衷於網購？</a:t>
            </a:r>
            <a:r>
              <a:rPr lang="en-US" altLang="zh-TW" sz="2000" dirty="0">
                <a:solidFill>
                  <a:schemeClr val="bg1"/>
                </a:solidFill>
                <a:ea typeface="新細明體" charset="-120"/>
              </a:rPr>
              <a:t> Why is there a lack of Japanese people online?</a:t>
            </a:r>
          </a:p>
        </p:txBody>
      </p:sp>
      <p:sp>
        <p:nvSpPr>
          <p:cNvPr id="145411" name="文字方塊 5">
            <a:extLst>
              <a:ext uri="{FF2B5EF4-FFF2-40B4-BE49-F238E27FC236}">
                <a16:creationId xmlns:a16="http://schemas.microsoft.com/office/drawing/2014/main" id="{4DA56D73-9675-47A7-8919-A976390A15E2}"/>
              </a:ext>
            </a:extLst>
          </p:cNvPr>
          <p:cNvSpPr txBox="1">
            <a:spLocks noChangeArrowheads="1"/>
          </p:cNvSpPr>
          <p:nvPr/>
        </p:nvSpPr>
        <p:spPr bwMode="auto">
          <a:xfrm>
            <a:off x="1530350" y="2898775"/>
            <a:ext cx="8921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b="1">
                <a:solidFill>
                  <a:srgbClr val="C00000"/>
                </a:solidFill>
                <a:latin typeface="Tahoma" panose="020B0604030504040204" pitchFamily="34" charset="0"/>
                <a:ea typeface="新細明體" panose="02020500000000000000" pitchFamily="18" charset="-120"/>
              </a:rPr>
              <a:t> </a:t>
            </a:r>
            <a:endParaRPr lang="zh-TW" altLang="en-US" sz="2000" b="1">
              <a:ea typeface="新細明體" panose="02020500000000000000" pitchFamily="18" charset="-120"/>
            </a:endParaRPr>
          </a:p>
        </p:txBody>
      </p:sp>
      <p:sp>
        <p:nvSpPr>
          <p:cNvPr id="2" name="文字方塊 1">
            <a:extLst>
              <a:ext uri="{FF2B5EF4-FFF2-40B4-BE49-F238E27FC236}">
                <a16:creationId xmlns:a16="http://schemas.microsoft.com/office/drawing/2014/main" id="{3010A6A8-534E-4DE1-9CF1-A1CF16B2F1E9}"/>
              </a:ext>
            </a:extLst>
          </p:cNvPr>
          <p:cNvSpPr txBox="1"/>
          <p:nvPr/>
        </p:nvSpPr>
        <p:spPr>
          <a:xfrm>
            <a:off x="258726" y="2933050"/>
            <a:ext cx="11674548" cy="3631763"/>
          </a:xfrm>
          <a:prstGeom prst="rect">
            <a:avLst/>
          </a:prstGeom>
          <a:noFill/>
        </p:spPr>
        <p:txBody>
          <a:bodyPr wrap="square">
            <a:spAutoFit/>
          </a:bodyPr>
          <a:lstStyle/>
          <a:p>
            <a:pPr>
              <a:defRPr/>
            </a:pPr>
            <a:r>
              <a:rPr lang="zh-TW" altLang="en-US" b="1" dirty="0">
                <a:solidFill>
                  <a:schemeClr val="tx2"/>
                </a:solidFill>
                <a:ea typeface="新細明體" panose="02020500000000000000" pitchFamily="18" charset="-120"/>
              </a:rPr>
              <a:t>         </a:t>
            </a:r>
            <a:r>
              <a:rPr lang="zh-TW" altLang="en-US" sz="1600" b="1" dirty="0">
                <a:solidFill>
                  <a:srgbClr val="003399"/>
                </a:solidFill>
                <a:ea typeface="新細明體" panose="02020500000000000000" pitchFamily="18" charset="-120"/>
              </a:rPr>
              <a:t>日本政府公佈一個數據的。在</a:t>
            </a:r>
            <a:r>
              <a:rPr lang="en-US" altLang="zh-TW" sz="1600" b="1" dirty="0">
                <a:solidFill>
                  <a:srgbClr val="003399"/>
                </a:solidFill>
                <a:ea typeface="新細明體" panose="02020500000000000000" pitchFamily="18" charset="-120"/>
              </a:rPr>
              <a:t>2015</a:t>
            </a:r>
            <a:r>
              <a:rPr lang="zh-TW" altLang="en-US" sz="1600" b="1" dirty="0">
                <a:solidFill>
                  <a:srgbClr val="003399"/>
                </a:solidFill>
                <a:ea typeface="新細明體" panose="02020500000000000000" pitchFamily="18" charset="-120"/>
              </a:rPr>
              <a:t>年，日本人家庭中，參加過</a:t>
            </a:r>
            <a:r>
              <a:rPr lang="zh-TW" altLang="en-US" sz="1600" b="1" dirty="0">
                <a:solidFill>
                  <a:srgbClr val="003399"/>
                </a:solidFill>
                <a:highlight>
                  <a:srgbClr val="FFFF00"/>
                </a:highlight>
                <a:ea typeface="新細明體" panose="02020500000000000000" pitchFamily="18" charset="-120"/>
              </a:rPr>
              <a:t>網購的比例只有</a:t>
            </a:r>
            <a:r>
              <a:rPr lang="en-US" altLang="zh-TW" sz="1600" b="1" dirty="0">
                <a:solidFill>
                  <a:srgbClr val="003399"/>
                </a:solidFill>
                <a:highlight>
                  <a:srgbClr val="FFFF00"/>
                </a:highlight>
                <a:ea typeface="新細明體" panose="02020500000000000000" pitchFamily="18" charset="-120"/>
              </a:rPr>
              <a:t>27%</a:t>
            </a:r>
            <a:r>
              <a:rPr lang="zh-TW" altLang="en-US" sz="1600" b="1" dirty="0">
                <a:solidFill>
                  <a:srgbClr val="003399"/>
                </a:solidFill>
                <a:highlight>
                  <a:srgbClr val="FFFF00"/>
                </a:highlight>
                <a:ea typeface="新細明體" panose="02020500000000000000" pitchFamily="18" charset="-120"/>
              </a:rPr>
              <a:t>。</a:t>
            </a:r>
            <a:r>
              <a:rPr lang="zh-TW" altLang="en-US" sz="1600" b="1" dirty="0">
                <a:solidFill>
                  <a:srgbClr val="003399"/>
                </a:solidFill>
                <a:ea typeface="新細明體" panose="02020500000000000000" pitchFamily="18" charset="-120"/>
              </a:rPr>
              <a:t>也就是說，有 </a:t>
            </a:r>
            <a:r>
              <a:rPr lang="en-US" altLang="zh-TW" sz="1600" b="1" dirty="0">
                <a:solidFill>
                  <a:srgbClr val="003399"/>
                </a:solidFill>
                <a:ea typeface="新細明體" panose="02020500000000000000" pitchFamily="18" charset="-120"/>
              </a:rPr>
              <a:t>2/3 </a:t>
            </a:r>
            <a:r>
              <a:rPr lang="zh-TW" altLang="en-US" sz="1600" b="1" dirty="0">
                <a:solidFill>
                  <a:srgbClr val="003399"/>
                </a:solidFill>
                <a:ea typeface="新細明體" panose="02020500000000000000" pitchFamily="18" charset="-120"/>
              </a:rPr>
              <a:t>以上的日本人，這一年當中沒有一次的</a:t>
            </a:r>
            <a:r>
              <a:rPr lang="zh-TW" altLang="en-US" sz="1600" b="1" dirty="0">
                <a:solidFill>
                  <a:srgbClr val="003399"/>
                </a:solidFill>
                <a:highlight>
                  <a:srgbClr val="FFFF00"/>
                </a:highlight>
                <a:ea typeface="新細明體" panose="02020500000000000000" pitchFamily="18" charset="-120"/>
              </a:rPr>
              <a:t>網購</a:t>
            </a:r>
            <a:r>
              <a:rPr lang="zh-TW" altLang="en-US" sz="1600" b="1" dirty="0">
                <a:solidFill>
                  <a:srgbClr val="003399"/>
                </a:solidFill>
                <a:ea typeface="新細明體" panose="02020500000000000000" pitchFamily="18" charset="-120"/>
              </a:rPr>
              <a:t>記錄</a:t>
            </a:r>
            <a:r>
              <a:rPr lang="zh-TW" altLang="en-US" sz="1600" b="1" dirty="0">
                <a:solidFill>
                  <a:schemeClr val="tx2"/>
                </a:solidFill>
                <a:ea typeface="新細明體" panose="02020500000000000000" pitchFamily="18" charset="-120"/>
              </a:rPr>
              <a:t>。  </a:t>
            </a:r>
            <a:endParaRPr lang="en-US" altLang="zh-TW" sz="1600" b="1" dirty="0">
              <a:solidFill>
                <a:schemeClr val="tx2"/>
              </a:solidFill>
              <a:ea typeface="新細明體" panose="02020500000000000000" pitchFamily="18" charset="-120"/>
            </a:endParaRPr>
          </a:p>
          <a:p>
            <a:pPr>
              <a:defRPr/>
            </a:pPr>
            <a:r>
              <a:rPr lang="zh-TW" altLang="en-US" sz="1600" b="1" dirty="0">
                <a:solidFill>
                  <a:schemeClr val="tx2"/>
                </a:solidFill>
                <a:ea typeface="新細明體" panose="02020500000000000000" pitchFamily="18" charset="-120"/>
              </a:rPr>
              <a:t>   </a:t>
            </a:r>
            <a:endParaRPr lang="en-US" altLang="zh-TW" sz="1600" b="1" dirty="0">
              <a:solidFill>
                <a:schemeClr val="tx2"/>
              </a:solidFill>
              <a:ea typeface="新細明體" panose="02020500000000000000" pitchFamily="18" charset="-120"/>
            </a:endParaRPr>
          </a:p>
          <a:p>
            <a:pPr>
              <a:defRPr/>
            </a:pPr>
            <a:r>
              <a:rPr lang="zh-TW" altLang="en-US" sz="1600" b="1" dirty="0">
                <a:solidFill>
                  <a:schemeClr val="tx2"/>
                </a:solidFill>
                <a:ea typeface="新細明體" panose="02020500000000000000" pitchFamily="18" charset="-120"/>
              </a:rPr>
              <a:t>         </a:t>
            </a:r>
            <a:r>
              <a:rPr lang="zh-TW" altLang="en-US" sz="1600" b="1" dirty="0">
                <a:solidFill>
                  <a:srgbClr val="C00000"/>
                </a:solidFill>
                <a:ea typeface="新細明體" panose="02020500000000000000" pitchFamily="18" charset="-120"/>
              </a:rPr>
              <a:t>日本百貨店精細化和人性化的</a:t>
            </a:r>
            <a:r>
              <a:rPr lang="zh-TW" altLang="en-US" sz="1600" b="1" dirty="0">
                <a:solidFill>
                  <a:srgbClr val="C00000"/>
                </a:solidFill>
                <a:highlight>
                  <a:srgbClr val="FFFF00"/>
                </a:highlight>
                <a:ea typeface="新細明體" panose="02020500000000000000" pitchFamily="18" charset="-120"/>
              </a:rPr>
              <a:t>購物環境</a:t>
            </a:r>
            <a:r>
              <a:rPr lang="zh-TW" altLang="en-US" sz="1600" b="1" dirty="0">
                <a:solidFill>
                  <a:srgbClr val="C00000"/>
                </a:solidFill>
                <a:ea typeface="新細明體" panose="02020500000000000000" pitchFamily="18" charset="-120"/>
              </a:rPr>
              <a:t>，</a:t>
            </a:r>
            <a:r>
              <a:rPr lang="zh-TW" altLang="en-US" sz="1600" b="1" dirty="0">
                <a:solidFill>
                  <a:srgbClr val="003399"/>
                </a:solidFill>
                <a:ea typeface="新細明體" panose="02020500000000000000" pitchFamily="18" charset="-120"/>
              </a:rPr>
              <a:t>是誘導日本人愛逛百貨公司的一大原因。如果大家到過</a:t>
            </a:r>
            <a:r>
              <a:rPr lang="zh-TW" altLang="en-US" sz="1600" b="1" dirty="0">
                <a:solidFill>
                  <a:srgbClr val="003399"/>
                </a:solidFill>
                <a:highlight>
                  <a:srgbClr val="FFFF00"/>
                </a:highlight>
                <a:ea typeface="新細明體" panose="02020500000000000000" pitchFamily="18" charset="-120"/>
              </a:rPr>
              <a:t>東京銀座</a:t>
            </a:r>
            <a:r>
              <a:rPr lang="zh-TW" altLang="en-US" sz="1600" b="1" dirty="0">
                <a:solidFill>
                  <a:srgbClr val="003399"/>
                </a:solidFill>
                <a:ea typeface="新細明體" panose="02020500000000000000" pitchFamily="18" charset="-120"/>
              </a:rPr>
              <a:t>的話，你一定會對銀座的商業環境感興趣，無論是三越百貨公司，還是松阪百貨公司，你走進這些有</a:t>
            </a:r>
            <a:r>
              <a:rPr lang="en-US" altLang="zh-TW" sz="1600" b="1" dirty="0">
                <a:solidFill>
                  <a:srgbClr val="003399"/>
                </a:solidFill>
                <a:ea typeface="新細明體" panose="02020500000000000000" pitchFamily="18" charset="-120"/>
              </a:rPr>
              <a:t>2</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300</a:t>
            </a:r>
            <a:r>
              <a:rPr lang="zh-TW" altLang="en-US" sz="1600" b="1" dirty="0">
                <a:solidFill>
                  <a:srgbClr val="003399"/>
                </a:solidFill>
                <a:ea typeface="新細明體" panose="02020500000000000000" pitchFamily="18" charset="-120"/>
              </a:rPr>
              <a:t>年歷史的老店，會發現從服務員的態度，到商品的</a:t>
            </a:r>
            <a:r>
              <a:rPr lang="zh-TW" altLang="en-US" sz="1600" b="1" dirty="0">
                <a:solidFill>
                  <a:srgbClr val="C00000"/>
                </a:solidFill>
                <a:ea typeface="新細明體" panose="02020500000000000000" pitchFamily="18" charset="-120"/>
              </a:rPr>
              <a:t>擺設，從燈光的設計，到通道寬度的設定，各個樓層還有供顧客休息的沙發</a:t>
            </a:r>
            <a:r>
              <a:rPr lang="zh-TW" altLang="en-US" sz="1600" b="1" dirty="0">
                <a:solidFill>
                  <a:srgbClr val="003399"/>
                </a:solidFill>
                <a:ea typeface="新細明體" panose="02020500000000000000" pitchFamily="18" charset="-120"/>
              </a:rPr>
              <a:t>，即使有許多人，</a:t>
            </a:r>
            <a:r>
              <a:rPr lang="zh-TW" altLang="en-US" sz="1600" b="1" dirty="0">
                <a:solidFill>
                  <a:srgbClr val="003399"/>
                </a:solidFill>
                <a:highlight>
                  <a:srgbClr val="FFFF00"/>
                </a:highlight>
                <a:ea typeface="新細明體" panose="02020500000000000000" pitchFamily="18" charset="-120"/>
              </a:rPr>
              <a:t>但是也沒有大聲說話的噪音，它讓你產生不了一種焦慮，而是可以享受一種購物的快樂</a:t>
            </a:r>
            <a:r>
              <a:rPr lang="zh-TW" altLang="en-US"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pPr>
              <a:defRPr/>
            </a:pPr>
            <a:endParaRPr lang="en-US" altLang="zh-TW" sz="1600" b="1" dirty="0">
              <a:solidFill>
                <a:srgbClr val="003399"/>
              </a:solidFill>
              <a:ea typeface="新細明體" panose="02020500000000000000" pitchFamily="18" charset="-120"/>
            </a:endParaRPr>
          </a:p>
          <a:p>
            <a:pPr>
              <a:defRPr/>
            </a:pPr>
            <a:r>
              <a:rPr lang="zh-TW" altLang="en-US" sz="1600" b="1" dirty="0">
                <a:solidFill>
                  <a:srgbClr val="003399"/>
                </a:solidFill>
                <a:ea typeface="新細明體" panose="02020500000000000000" pitchFamily="18" charset="-120"/>
              </a:rPr>
              <a:t>        </a:t>
            </a:r>
            <a:r>
              <a:rPr lang="zh-TW" altLang="en-US" sz="1600" b="1" dirty="0">
                <a:solidFill>
                  <a:srgbClr val="C00000"/>
                </a:solidFill>
                <a:highlight>
                  <a:srgbClr val="FFFF00"/>
                </a:highlight>
                <a:ea typeface="新細明體" panose="02020500000000000000" pitchFamily="18" charset="-120"/>
              </a:rPr>
              <a:t>良好的購物環境</a:t>
            </a:r>
            <a:r>
              <a:rPr lang="zh-TW" altLang="en-US" sz="1600" b="1" dirty="0">
                <a:solidFill>
                  <a:srgbClr val="003399"/>
                </a:solidFill>
                <a:ea typeface="新細明體" panose="02020500000000000000" pitchFamily="18" charset="-120"/>
              </a:rPr>
              <a:t>是許多日本人不愛網購喜歡逛街的一大原因。其次是</a:t>
            </a:r>
            <a:r>
              <a:rPr lang="zh-TW" altLang="en-US" sz="1600" b="1" dirty="0">
                <a:solidFill>
                  <a:srgbClr val="003399"/>
                </a:solidFill>
                <a:highlight>
                  <a:srgbClr val="FFFF00"/>
                </a:highlight>
                <a:ea typeface="新細明體" panose="02020500000000000000" pitchFamily="18" charset="-120"/>
              </a:rPr>
              <a:t>日本商店的</a:t>
            </a:r>
            <a:r>
              <a:rPr lang="zh-TW" altLang="en-US" sz="1600" b="1" dirty="0">
                <a:solidFill>
                  <a:srgbClr val="C00000"/>
                </a:solidFill>
                <a:highlight>
                  <a:srgbClr val="FFFF00"/>
                </a:highlight>
                <a:ea typeface="新細明體" panose="02020500000000000000" pitchFamily="18" charset="-120"/>
              </a:rPr>
              <a:t>體驗式服務</a:t>
            </a:r>
            <a:r>
              <a:rPr lang="zh-TW" altLang="en-US" sz="1600" b="1" dirty="0">
                <a:solidFill>
                  <a:srgbClr val="003399"/>
                </a:solidFill>
                <a:ea typeface="新細明體" panose="02020500000000000000" pitchFamily="18" charset="-120"/>
              </a:rPr>
              <a:t>。譬如電器商店，像東京的必酷、淀橋電気，他們的規模都與大陸的蘇寧、國美相同。你走進這些電器店，</a:t>
            </a:r>
            <a:r>
              <a:rPr lang="zh-TW" altLang="en-US" sz="1600" b="1" dirty="0">
                <a:solidFill>
                  <a:srgbClr val="003399"/>
                </a:solidFill>
                <a:highlight>
                  <a:srgbClr val="FFFF00"/>
                </a:highlight>
                <a:ea typeface="新細明體" panose="02020500000000000000" pitchFamily="18" charset="-120"/>
              </a:rPr>
              <a:t>貴重的商品都可以摸，可以隨便試用</a:t>
            </a:r>
            <a:r>
              <a:rPr lang="zh-TW" altLang="en-US" sz="1600" b="1" dirty="0">
                <a:solidFill>
                  <a:srgbClr val="003399"/>
                </a:solidFill>
                <a:ea typeface="新細明體" panose="02020500000000000000" pitchFamily="18" charset="-120"/>
              </a:rPr>
              <a:t>，譬如攝像機、照相機、電腦等等，你愛怎麼試用都行。</a:t>
            </a:r>
            <a:endParaRPr lang="en-US" altLang="zh-TW" sz="1600" b="1" dirty="0">
              <a:solidFill>
                <a:srgbClr val="003399"/>
              </a:solidFill>
              <a:ea typeface="新細明體" panose="02020500000000000000" pitchFamily="18" charset="-120"/>
            </a:endParaRPr>
          </a:p>
          <a:p>
            <a:pPr>
              <a:defRPr/>
            </a:pPr>
            <a:endParaRPr lang="en-US" altLang="zh-TW" sz="1600" b="1" dirty="0">
              <a:solidFill>
                <a:srgbClr val="003399"/>
              </a:solidFill>
              <a:ea typeface="新細明體" panose="02020500000000000000" pitchFamily="18" charset="-120"/>
            </a:endParaRPr>
          </a:p>
          <a:p>
            <a:pPr>
              <a:defRPr/>
            </a:pPr>
            <a:r>
              <a:rPr lang="zh-TW" altLang="en-US" sz="1600" b="1" dirty="0">
                <a:solidFill>
                  <a:srgbClr val="003399"/>
                </a:solidFill>
                <a:ea typeface="新細明體" panose="02020500000000000000" pitchFamily="18" charset="-120"/>
              </a:rPr>
              <a:t>         在日本，絕大多數的商品，</a:t>
            </a:r>
            <a:r>
              <a:rPr lang="zh-TW" altLang="en-US" sz="1600" b="1" dirty="0">
                <a:solidFill>
                  <a:srgbClr val="C00000"/>
                </a:solidFill>
                <a:highlight>
                  <a:srgbClr val="FFFF00"/>
                </a:highlight>
                <a:ea typeface="新細明體" panose="02020500000000000000" pitchFamily="18" charset="-120"/>
              </a:rPr>
              <a:t>網上的價格和實體店的價格是一樣的，網購除了便利</a:t>
            </a:r>
            <a:r>
              <a:rPr lang="zh-TW" altLang="en-US" sz="1600" b="1" dirty="0">
                <a:solidFill>
                  <a:srgbClr val="003399"/>
                </a:solidFill>
                <a:highlight>
                  <a:srgbClr val="FFFF00"/>
                </a:highlight>
                <a:ea typeface="新細明體" panose="02020500000000000000" pitchFamily="18" charset="-120"/>
              </a:rPr>
              <a:t>，沒有價格的優勢</a:t>
            </a:r>
            <a:r>
              <a:rPr lang="zh-TW" altLang="en-US" sz="1600" b="1" dirty="0">
                <a:solidFill>
                  <a:srgbClr val="003399"/>
                </a:solidFill>
                <a:ea typeface="新細明體" panose="02020500000000000000" pitchFamily="18" charset="-120"/>
              </a:rPr>
              <a:t>。這也是導致日本人很少網購的一大原因。</a:t>
            </a:r>
          </a:p>
        </p:txBody>
      </p:sp>
      <p:pic>
        <p:nvPicPr>
          <p:cNvPr id="5122" name="Picture 2" descr="日本人為什麼不喜歡網購?">
            <a:extLst>
              <a:ext uri="{FF2B5EF4-FFF2-40B4-BE49-F238E27FC236}">
                <a16:creationId xmlns:a16="http://schemas.microsoft.com/office/drawing/2014/main" id="{55D9CE0A-877E-4C3D-804B-9DEAB9D9C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913" y="730531"/>
            <a:ext cx="2670989" cy="200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67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703BB4C-714C-49DF-A0BE-D5D4D9578F0B}"/>
              </a:ext>
            </a:extLst>
          </p:cNvPr>
          <p:cNvSpPr>
            <a:spLocks noGrp="1" noChangeArrowheads="1"/>
          </p:cNvSpPr>
          <p:nvPr>
            <p:ph type="title" idx="4294967295"/>
          </p:nvPr>
        </p:nvSpPr>
        <p:spPr>
          <a:xfrm>
            <a:off x="0" y="76200"/>
            <a:ext cx="12191999" cy="417773"/>
          </a:xfrm>
          <a:solidFill>
            <a:srgbClr val="08045C"/>
          </a:solidFill>
        </p:spPr>
        <p:txBody>
          <a:bodyPr>
            <a:normAutofit fontScale="90000"/>
          </a:bodyPr>
          <a:lstStyle/>
          <a:p>
            <a:pPr eaLnBrk="1" hangingPunct="1">
              <a:defRPr/>
            </a:pPr>
            <a:r>
              <a:rPr lang="zh-TW" altLang="en-US" sz="2400" dirty="0">
                <a:solidFill>
                  <a:schemeClr val="bg1"/>
                </a:solidFill>
                <a:ea typeface="新細明體" charset="-120"/>
              </a:rPr>
              <a:t>                        傳統市場的豐富性</a:t>
            </a:r>
            <a:r>
              <a:rPr lang="en-US" altLang="zh-TW" sz="2400" dirty="0">
                <a:solidFill>
                  <a:schemeClr val="bg1"/>
                </a:solidFill>
                <a:ea typeface="新細明體" charset="-120"/>
              </a:rPr>
              <a:t>(The Richness of Traditional  Market):</a:t>
            </a:r>
            <a:r>
              <a:rPr lang="zh-TW" altLang="en-US" sz="2400" dirty="0">
                <a:solidFill>
                  <a:schemeClr val="bg1"/>
                </a:solidFill>
                <a:ea typeface="新細明體" charset="-120"/>
              </a:rPr>
              <a:t>勞氏</a:t>
            </a:r>
            <a:r>
              <a:rPr lang="en-US" altLang="zh-TW" sz="2400" dirty="0">
                <a:solidFill>
                  <a:schemeClr val="bg1"/>
                </a:solidFill>
                <a:ea typeface="新細明體" charset="-120"/>
              </a:rPr>
              <a:t>(Lowe’s)</a:t>
            </a:r>
          </a:p>
        </p:txBody>
      </p:sp>
      <p:sp>
        <p:nvSpPr>
          <p:cNvPr id="145411" name="文字方塊 5">
            <a:extLst>
              <a:ext uri="{FF2B5EF4-FFF2-40B4-BE49-F238E27FC236}">
                <a16:creationId xmlns:a16="http://schemas.microsoft.com/office/drawing/2014/main" id="{4DA56D73-9675-47A7-8919-A976390A15E2}"/>
              </a:ext>
            </a:extLst>
          </p:cNvPr>
          <p:cNvSpPr txBox="1">
            <a:spLocks noChangeArrowheads="1"/>
          </p:cNvSpPr>
          <p:nvPr/>
        </p:nvSpPr>
        <p:spPr bwMode="auto">
          <a:xfrm>
            <a:off x="1530350" y="2898775"/>
            <a:ext cx="8921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b="1">
                <a:solidFill>
                  <a:srgbClr val="C00000"/>
                </a:solidFill>
                <a:latin typeface="Tahoma" panose="020B0604030504040204" pitchFamily="34" charset="0"/>
                <a:ea typeface="新細明體" panose="02020500000000000000" pitchFamily="18" charset="-120"/>
              </a:rPr>
              <a:t> </a:t>
            </a:r>
            <a:endParaRPr lang="zh-TW" altLang="en-US" sz="2000" b="1">
              <a:ea typeface="新細明體" panose="02020500000000000000" pitchFamily="18" charset="-120"/>
            </a:endParaRPr>
          </a:p>
        </p:txBody>
      </p:sp>
      <p:sp>
        <p:nvSpPr>
          <p:cNvPr id="2" name="文字方塊 1">
            <a:extLst>
              <a:ext uri="{FF2B5EF4-FFF2-40B4-BE49-F238E27FC236}">
                <a16:creationId xmlns:a16="http://schemas.microsoft.com/office/drawing/2014/main" id="{3010A6A8-534E-4DE1-9CF1-A1CF16B2F1E9}"/>
              </a:ext>
            </a:extLst>
          </p:cNvPr>
          <p:cNvSpPr txBox="1"/>
          <p:nvPr/>
        </p:nvSpPr>
        <p:spPr>
          <a:xfrm>
            <a:off x="397266" y="2259002"/>
            <a:ext cx="11397468" cy="4278094"/>
          </a:xfrm>
          <a:prstGeom prst="rect">
            <a:avLst/>
          </a:prstGeom>
          <a:noFill/>
        </p:spPr>
        <p:txBody>
          <a:bodyPr wrap="square">
            <a:spAutoFit/>
          </a:bodyPr>
          <a:lstStyle/>
          <a:p>
            <a:pPr>
              <a:defRPr/>
            </a:pPr>
            <a:r>
              <a:rPr lang="zh-TW" altLang="en-US" dirty="0">
                <a:solidFill>
                  <a:srgbClr val="333399"/>
                </a:solidFill>
                <a:latin typeface="Arial" panose="020B0604020202020204" pitchFamily="34" charset="0"/>
                <a:ea typeface="新細明體" panose="02020500000000000000" pitchFamily="18" charset="-120"/>
              </a:rPr>
              <a:t>       </a:t>
            </a:r>
            <a:r>
              <a:rPr lang="zh-TW" altLang="en-US" sz="1600" dirty="0">
                <a:solidFill>
                  <a:srgbClr val="003399"/>
                </a:solidFill>
                <a:latin typeface="Arial" panose="020B0604020202020204" pitchFamily="34" charset="0"/>
                <a:ea typeface="新細明體" panose="02020500000000000000" pitchFamily="18" charset="-120"/>
              </a:rPr>
              <a:t>又如</a:t>
            </a:r>
            <a:r>
              <a:rPr lang="zh-TW" altLang="en-US" sz="1600" b="1" dirty="0">
                <a:solidFill>
                  <a:srgbClr val="003399"/>
                </a:solidFill>
                <a:ea typeface="新細明體" panose="02020500000000000000" pitchFamily="18" charset="-120"/>
              </a:rPr>
              <a:t>，每當</a:t>
            </a:r>
            <a:r>
              <a:rPr lang="zh-TW" altLang="en-US" sz="1600" b="1" dirty="0">
                <a:solidFill>
                  <a:srgbClr val="003399"/>
                </a:solidFill>
                <a:highlight>
                  <a:srgbClr val="FFFF00"/>
                </a:highlight>
                <a:ea typeface="新細明體" panose="02020500000000000000" pitchFamily="18" charset="-120"/>
              </a:rPr>
              <a:t>烤雞出爐</a:t>
            </a:r>
            <a:r>
              <a:rPr lang="zh-TW" altLang="en-US" sz="1600" b="1" dirty="0">
                <a:solidFill>
                  <a:srgbClr val="003399"/>
                </a:solidFill>
                <a:ea typeface="新細明體" panose="02020500000000000000" pitchFamily="18" charset="-120"/>
              </a:rPr>
              <a:t>時， 勞氏店內的音響就會想起「勞氏</a:t>
            </a:r>
            <a:r>
              <a:rPr lang="zh-TW" altLang="en-US" sz="1600" b="1" dirty="0">
                <a:solidFill>
                  <a:srgbClr val="003399"/>
                </a:solidFill>
                <a:highlight>
                  <a:srgbClr val="FFFF00"/>
                </a:highlight>
                <a:ea typeface="新細明體" panose="02020500000000000000" pitchFamily="18" charset="-120"/>
              </a:rPr>
              <a:t>獨有的</a:t>
            </a:r>
            <a:r>
              <a:rPr lang="zh-TW" altLang="en-US" sz="1600" b="1" dirty="0">
                <a:solidFill>
                  <a:srgbClr val="003399"/>
                </a:solidFill>
                <a:ea typeface="新細明體" panose="02020500000000000000" pitchFamily="18" charset="-120"/>
              </a:rPr>
              <a:t>烤雞舞之歌」</a:t>
            </a:r>
            <a:r>
              <a:rPr lang="en-US" altLang="zh-TW" sz="1600" b="1" dirty="0">
                <a:solidFill>
                  <a:srgbClr val="003399"/>
                </a:solidFill>
                <a:ea typeface="新細明體" panose="02020500000000000000" pitchFamily="18" charset="-120"/>
              </a:rPr>
              <a:t>(Lowes’ proprietary “Chicken Dance” song)</a:t>
            </a:r>
            <a:r>
              <a:rPr lang="zh-TW" altLang="en-US" sz="1600" b="1" dirty="0">
                <a:solidFill>
                  <a:srgbClr val="003399"/>
                </a:solidFill>
                <a:ea typeface="新細明體" panose="02020500000000000000" pitchFamily="18" charset="-120"/>
              </a:rPr>
              <a:t>， 在舞台督導的觀看下，勞氏的每一名員工都會一起唱歌跳舞， 確實營造出</a:t>
            </a:r>
            <a:r>
              <a:rPr lang="zh-TW" altLang="en-US" sz="1600" b="1" dirty="0">
                <a:solidFill>
                  <a:srgbClr val="003399"/>
                </a:solidFill>
                <a:highlight>
                  <a:srgbClr val="FFFF00"/>
                </a:highlight>
                <a:ea typeface="新細明體" panose="02020500000000000000" pitchFamily="18" charset="-120"/>
              </a:rPr>
              <a:t>在地社區</a:t>
            </a:r>
            <a:r>
              <a:rPr lang="zh-TW" altLang="en-US" sz="1600" b="1" dirty="0">
                <a:solidFill>
                  <a:srgbClr val="003399"/>
                </a:solidFill>
                <a:ea typeface="新細明體" panose="02020500000000000000" pitchFamily="18" charset="-120"/>
              </a:rPr>
              <a:t>渴望得到的歸屬感</a:t>
            </a:r>
            <a:r>
              <a:rPr lang="zh-TW" altLang="zh-TW" sz="1600" b="1" dirty="0">
                <a:solidFill>
                  <a:srgbClr val="003399"/>
                </a:solidFill>
                <a:ea typeface="新細明體" panose="02020500000000000000" pitchFamily="18" charset="-120"/>
              </a:rPr>
              <a:t>。</a:t>
            </a:r>
            <a:r>
              <a:rPr lang="en-US" altLang="zh-TW" b="1" dirty="0">
                <a:solidFill>
                  <a:srgbClr val="003399"/>
                </a:solidFill>
                <a:ea typeface="新細明體" panose="02020500000000000000" pitchFamily="18" charset="-120"/>
              </a:rPr>
              <a:t>(creating exactly what the local community craved: a sense of belonging.)</a:t>
            </a:r>
            <a:endParaRPr lang="en-US" altLang="zh-TW" sz="2000" b="1" dirty="0">
              <a:solidFill>
                <a:srgbClr val="003399"/>
              </a:solidFill>
              <a:ea typeface="新細明體" panose="02020500000000000000" pitchFamily="18" charset="-120"/>
            </a:endParaRPr>
          </a:p>
          <a:p>
            <a:pPr>
              <a:defRPr/>
            </a:pPr>
            <a:endParaRPr lang="en-US" altLang="zh-TW" sz="2000" b="1" dirty="0">
              <a:solidFill>
                <a:srgbClr val="003399"/>
              </a:solidFill>
              <a:ea typeface="新細明體" panose="02020500000000000000" pitchFamily="18" charset="-120"/>
            </a:endParaRPr>
          </a:p>
          <a:p>
            <a:pPr>
              <a:defRPr/>
            </a:pPr>
            <a:r>
              <a:rPr lang="zh-TW" altLang="en-US"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社區</a:t>
            </a:r>
            <a:r>
              <a:rPr lang="en-US" altLang="zh-TW" sz="1600" b="1" dirty="0">
                <a:solidFill>
                  <a:srgbClr val="003399"/>
                </a:solidFill>
                <a:highlight>
                  <a:srgbClr val="FFFF00"/>
                </a:highlight>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社群</a:t>
            </a:r>
            <a:r>
              <a:rPr lang="zh-TW" altLang="en-US" sz="1600" b="1" dirty="0">
                <a:solidFill>
                  <a:srgbClr val="003399"/>
                </a:solidFill>
                <a:ea typeface="新細明體" panose="02020500000000000000" pitchFamily="18" charset="-120"/>
              </a:rPr>
              <a:t>的定義是什麼 </a:t>
            </a:r>
            <a:r>
              <a:rPr lang="en-US" altLang="zh-TW" sz="1600" b="1" dirty="0">
                <a:solidFill>
                  <a:srgbClr val="003399"/>
                </a:solidFill>
                <a:ea typeface="新細明體" panose="02020500000000000000" pitchFamily="18" charset="-120"/>
              </a:rPr>
              <a:t>? </a:t>
            </a:r>
            <a:r>
              <a:rPr lang="zh-TW" altLang="en-US" sz="1600" b="1" dirty="0">
                <a:solidFill>
                  <a:srgbClr val="003399"/>
                </a:solidFill>
                <a:highlight>
                  <a:srgbClr val="FFFF00"/>
                </a:highlight>
                <a:ea typeface="新細明體" panose="02020500000000000000" pitchFamily="18" charset="-120"/>
              </a:rPr>
              <a:t>面對衝突和歧見時聚</a:t>
            </a:r>
            <a:r>
              <a:rPr lang="zh-TW" altLang="en-US" sz="1600" b="1" dirty="0">
                <a:solidFill>
                  <a:srgbClr val="003399"/>
                </a:solidFill>
                <a:ea typeface="新細明體" panose="02020500000000000000" pitchFamily="18" charset="-120"/>
              </a:rPr>
              <a:t>在一起的群體。</a:t>
            </a:r>
            <a:r>
              <a:rPr lang="en-US" altLang="zh-TW" sz="1400" b="1" dirty="0">
                <a:solidFill>
                  <a:srgbClr val="003399"/>
                </a:solidFill>
                <a:ea typeface="新細明體" panose="02020500000000000000" pitchFamily="18" charset="-120"/>
              </a:rPr>
              <a:t>(</a:t>
            </a:r>
            <a:r>
              <a:rPr lang="en-US" altLang="zh-TW" sz="1600" b="1" dirty="0">
                <a:solidFill>
                  <a:srgbClr val="003399"/>
                </a:solidFill>
                <a:highlight>
                  <a:srgbClr val="FFFF00"/>
                </a:highlight>
                <a:ea typeface="新細明體" panose="02020500000000000000" pitchFamily="18" charset="-120"/>
              </a:rPr>
              <a:t>What defines a community?  Communities come</a:t>
            </a:r>
            <a:r>
              <a:rPr lang="zh-TW" altLang="en-US" sz="1600" b="1" dirty="0">
                <a:solidFill>
                  <a:srgbClr val="003399"/>
                </a:solidFill>
                <a:highlight>
                  <a:srgbClr val="FFFF00"/>
                </a:highlight>
                <a:ea typeface="新細明體" panose="02020500000000000000" pitchFamily="18" charset="-120"/>
              </a:rPr>
              <a:t> </a:t>
            </a:r>
            <a:r>
              <a:rPr lang="en-US" altLang="zh-TW" sz="1600" b="1" dirty="0">
                <a:solidFill>
                  <a:srgbClr val="003399"/>
                </a:solidFill>
                <a:highlight>
                  <a:srgbClr val="FFFF00"/>
                </a:highlight>
                <a:ea typeface="新細明體" panose="02020500000000000000" pitchFamily="18" charset="-120"/>
              </a:rPr>
              <a:t> together in the face of conflict and disagreement.)</a:t>
            </a:r>
          </a:p>
          <a:p>
            <a:pPr>
              <a:defRPr/>
            </a:pPr>
            <a:endParaRPr lang="en-US" altLang="zh-TW" b="1" dirty="0">
              <a:solidFill>
                <a:srgbClr val="003399"/>
              </a:solidFill>
              <a:ea typeface="新細明體" panose="02020500000000000000" pitchFamily="18" charset="-120"/>
            </a:endParaRPr>
          </a:p>
          <a:p>
            <a:pPr>
              <a:defRPr/>
            </a:pPr>
            <a:r>
              <a:rPr lang="zh-TW" altLang="en-US"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在店裡衝突事端 ，</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經過精心安排 ，充滿漫畫風的衝突場面 </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a:t>
            </a:r>
            <a:r>
              <a:rPr lang="zh-TW" altLang="en-US" sz="1600" b="1" dirty="0">
                <a:solidFill>
                  <a:srgbClr val="003399"/>
                </a:solidFill>
                <a:highlight>
                  <a:srgbClr val="FFFF00"/>
                </a:highlight>
                <a:ea typeface="新細明體" panose="02020500000000000000" pitchFamily="18" charset="-120"/>
              </a:rPr>
              <a:t>兩個角色衝突畫面</a:t>
            </a:r>
            <a:r>
              <a:rPr lang="zh-TW" altLang="en-US" sz="1600" b="1" dirty="0">
                <a:solidFill>
                  <a:srgbClr val="003399"/>
                </a:solidFill>
                <a:ea typeface="新細明體" panose="02020500000000000000" pitchFamily="18" charset="-120"/>
              </a:rPr>
              <a:t>產生社區意識，有如漣漪般，迴盪在店内每一個區域和走道。 </a:t>
            </a:r>
            <a:r>
              <a:rPr lang="zh-TW" altLang="en-US" sz="1600" b="1" dirty="0">
                <a:solidFill>
                  <a:srgbClr val="003399"/>
                </a:solidFill>
                <a:highlight>
                  <a:srgbClr val="FFFF00"/>
                </a:highlight>
                <a:ea typeface="新細明體" panose="02020500000000000000" pitchFamily="18" charset="-120"/>
              </a:rPr>
              <a:t>「烤雞廚房」與對手攤位「香腸坊」</a:t>
            </a:r>
            <a:r>
              <a:rPr lang="zh-TW" altLang="en-US" sz="1600" b="1" dirty="0">
                <a:solidFill>
                  <a:srgbClr val="003399"/>
                </a:solidFill>
                <a:ea typeface="新細明體" panose="02020500000000000000" pitchFamily="18" charset="-120"/>
              </a:rPr>
              <a:t>，雙方總是不對盤、 鬥個不停 </a:t>
            </a:r>
            <a:r>
              <a:rPr lang="zh-TW"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 </a:t>
            </a:r>
            <a:endParaRPr lang="en-US" altLang="zh-TW" b="1" dirty="0">
              <a:solidFill>
                <a:srgbClr val="003399"/>
              </a:solidFill>
              <a:ea typeface="新細明體" panose="02020500000000000000" pitchFamily="18" charset="-120"/>
            </a:endParaRPr>
          </a:p>
          <a:p>
            <a:pPr>
              <a:defRPr/>
            </a:pPr>
            <a:r>
              <a:rPr lang="en-US" altLang="zh-TW" sz="2000" b="1" dirty="0">
                <a:solidFill>
                  <a:srgbClr val="003399"/>
                </a:solidFill>
                <a:ea typeface="新細明體" panose="02020500000000000000" pitchFamily="18" charset="-120"/>
              </a:rPr>
              <a:t>  </a:t>
            </a:r>
          </a:p>
          <a:p>
            <a:pPr>
              <a:defRPr/>
            </a:pPr>
            <a:r>
              <a:rPr lang="zh-TW" altLang="en-US" sz="1400" dirty="0">
                <a:solidFill>
                  <a:srgbClr val="003399"/>
                </a:solidFill>
                <a:latin typeface="Arial" panose="020B0604020202020204" pitchFamily="34" charset="0"/>
              </a:rPr>
              <a:t> </a:t>
            </a:r>
            <a:r>
              <a:rPr lang="en-US" altLang="zh-TW" sz="1400" dirty="0">
                <a:solidFill>
                  <a:srgbClr val="003399"/>
                </a:solidFill>
                <a:latin typeface="Arial" panose="020B0604020202020204" pitchFamily="34" charset="0"/>
              </a:rPr>
              <a:t>Lindstrom, M. (2016). </a:t>
            </a:r>
            <a:r>
              <a:rPr lang="en-US" altLang="zh-TW" sz="1400" i="1" dirty="0">
                <a:solidFill>
                  <a:srgbClr val="003399"/>
                </a:solidFill>
                <a:highlight>
                  <a:srgbClr val="FFFF00"/>
                </a:highlight>
                <a:latin typeface="Arial" panose="020B0604020202020204" pitchFamily="34" charset="0"/>
              </a:rPr>
              <a:t>Small data</a:t>
            </a:r>
            <a:r>
              <a:rPr lang="en-US" altLang="zh-TW" sz="1400" i="1" dirty="0">
                <a:solidFill>
                  <a:srgbClr val="003399"/>
                </a:solidFill>
                <a:latin typeface="Arial" panose="020B0604020202020204" pitchFamily="34" charset="0"/>
              </a:rPr>
              <a:t>: the tiny clues that uncover huge trends</a:t>
            </a:r>
            <a:r>
              <a:rPr lang="en-US" altLang="zh-TW" sz="1400" dirty="0">
                <a:solidFill>
                  <a:srgbClr val="003399"/>
                </a:solidFill>
                <a:latin typeface="Arial" panose="020B0604020202020204" pitchFamily="34" charset="0"/>
              </a:rPr>
              <a:t>.</a:t>
            </a:r>
            <a:r>
              <a:rPr lang="zh-TW" altLang="en-US" sz="1400" dirty="0">
                <a:solidFill>
                  <a:srgbClr val="003399"/>
                </a:solidFill>
                <a:highlight>
                  <a:srgbClr val="FFFF00"/>
                </a:highlight>
                <a:latin typeface="Arial" panose="020B0604020202020204" pitchFamily="34" charset="0"/>
              </a:rPr>
              <a:t>小數據獵人：發現大數據看不見的小細節</a:t>
            </a:r>
            <a:r>
              <a:rPr lang="zh-TW" altLang="en-US" sz="1400" dirty="0">
                <a:solidFill>
                  <a:srgbClr val="003399"/>
                </a:solidFill>
                <a:latin typeface="Arial" panose="020B0604020202020204" pitchFamily="34" charset="0"/>
              </a:rPr>
              <a:t>，從消費欲望到行為分析，創造品牌商機  </a:t>
            </a:r>
            <a:r>
              <a:rPr lang="en-US" altLang="zh-TW" sz="1400" i="1" dirty="0">
                <a:solidFill>
                  <a:srgbClr val="003399"/>
                </a:solidFill>
                <a:latin typeface="Arial" panose="020B0604020202020204" pitchFamily="34" charset="0"/>
              </a:rPr>
              <a:t>St. Martin's Press.</a:t>
            </a:r>
          </a:p>
          <a:p>
            <a:pPr>
              <a:defRPr/>
            </a:pPr>
            <a:endParaRPr lang="en-US" altLang="zh-TW" sz="2000" b="1" dirty="0">
              <a:solidFill>
                <a:srgbClr val="003399"/>
              </a:solidFill>
              <a:ea typeface="新細明體" panose="02020500000000000000" pitchFamily="18" charset="-120"/>
            </a:endParaRPr>
          </a:p>
          <a:p>
            <a:pPr>
              <a:defRPr/>
            </a:pPr>
            <a:r>
              <a:rPr lang="zh-TW" altLang="en-US" b="1" dirty="0">
                <a:solidFill>
                  <a:srgbClr val="003399"/>
                </a:solidFill>
                <a:ea typeface="新細明體" panose="02020500000000000000" pitchFamily="18" charset="-120"/>
              </a:rPr>
              <a:t>         </a:t>
            </a:r>
            <a:r>
              <a:rPr lang="zh-TW" altLang="en-US" sz="1600" b="1" dirty="0">
                <a:solidFill>
                  <a:srgbClr val="003399"/>
                </a:solidFill>
                <a:ea typeface="新細明體" panose="02020500000000000000" pitchFamily="18" charset="-120"/>
              </a:rPr>
              <a:t>成立於</a:t>
            </a:r>
            <a:r>
              <a:rPr lang="en-US" altLang="zh-TW" sz="1600" b="1" dirty="0">
                <a:solidFill>
                  <a:srgbClr val="003399"/>
                </a:solidFill>
                <a:ea typeface="新細明體" panose="02020500000000000000" pitchFamily="18" charset="-120"/>
              </a:rPr>
              <a:t>1946</a:t>
            </a:r>
            <a:r>
              <a:rPr lang="zh-TW" altLang="en-US" sz="1600" b="1" dirty="0">
                <a:solidFill>
                  <a:srgbClr val="003399"/>
                </a:solidFill>
                <a:ea typeface="新細明體" panose="02020500000000000000" pitchFamily="18" charset="-120"/>
              </a:rPr>
              <a:t>年的勞氏</a:t>
            </a:r>
            <a:r>
              <a:rPr lang="en-US" altLang="zh-TW" sz="1600" b="1" dirty="0">
                <a:solidFill>
                  <a:srgbClr val="003399"/>
                </a:solidFill>
                <a:ea typeface="新細明體" panose="02020500000000000000" pitchFamily="18" charset="-120"/>
              </a:rPr>
              <a:t>(Lowe’s)</a:t>
            </a:r>
            <a:r>
              <a:rPr lang="zh-TW" altLang="en-US" sz="1600" b="1" dirty="0">
                <a:solidFill>
                  <a:srgbClr val="003399"/>
                </a:solidFill>
                <a:ea typeface="新細明體" panose="02020500000000000000" pitchFamily="18" charset="-120"/>
              </a:rPr>
              <a:t>，它的前身僅是</a:t>
            </a:r>
            <a:r>
              <a:rPr lang="zh-TW" altLang="en-US" sz="1600" b="1" dirty="0">
                <a:solidFill>
                  <a:srgbClr val="003399"/>
                </a:solidFill>
                <a:highlight>
                  <a:srgbClr val="FFFF00"/>
                </a:highlight>
                <a:ea typeface="新細明體" panose="02020500000000000000" pitchFamily="18" charset="-120"/>
              </a:rPr>
              <a:t>北加州</a:t>
            </a:r>
            <a:r>
              <a:rPr lang="zh-TW" altLang="en-US" sz="1600" b="1" dirty="0">
                <a:solidFill>
                  <a:srgbClr val="003399"/>
                </a:solidFill>
                <a:ea typeface="新細明體" panose="02020500000000000000" pitchFamily="18" charset="-120"/>
              </a:rPr>
              <a:t>一個小鎮裡的傳統小型五金行，為鎮上</a:t>
            </a:r>
            <a:r>
              <a:rPr lang="zh-TW" altLang="en-US" sz="1600" b="1" dirty="0">
                <a:solidFill>
                  <a:srgbClr val="003399"/>
                </a:solidFill>
                <a:highlight>
                  <a:srgbClr val="FFFF00"/>
                </a:highlight>
                <a:ea typeface="新細明體" panose="02020500000000000000" pitchFamily="18" charset="-120"/>
              </a:rPr>
              <a:t>販售工作靴、水桶等五金雜貨</a:t>
            </a:r>
            <a:r>
              <a:rPr lang="zh-TW" altLang="en-US" sz="1600" b="1" dirty="0">
                <a:solidFill>
                  <a:srgbClr val="003399"/>
                </a:solidFill>
                <a:ea typeface="新細明體" panose="02020500000000000000" pitchFamily="18" charset="-120"/>
              </a:rPr>
              <a:t>。勞氏目前是世界上第二大的</a:t>
            </a:r>
            <a:r>
              <a:rPr lang="zh-TW" altLang="en-US" sz="1600" b="1" dirty="0">
                <a:solidFill>
                  <a:srgbClr val="003399"/>
                </a:solidFill>
                <a:highlight>
                  <a:srgbClr val="FFFF00"/>
                </a:highlight>
                <a:ea typeface="新細明體" panose="02020500000000000000" pitchFamily="18" charset="-120"/>
              </a:rPr>
              <a:t>居家修繕</a:t>
            </a:r>
            <a:r>
              <a:rPr lang="zh-TW" altLang="en-US" sz="1600" b="1" dirty="0">
                <a:solidFill>
                  <a:srgbClr val="003399"/>
                </a:solidFill>
                <a:ea typeface="新細明體" panose="02020500000000000000" pitchFamily="18" charset="-120"/>
              </a:rPr>
              <a:t>零售商，而排名第一的則為</a:t>
            </a:r>
            <a:r>
              <a:rPr lang="zh-TW" altLang="en-US" sz="1600" b="1" dirty="0">
                <a:solidFill>
                  <a:srgbClr val="003399"/>
                </a:solidFill>
                <a:highlight>
                  <a:srgbClr val="FFFF00"/>
                </a:highlight>
                <a:ea typeface="新細明體" panose="02020500000000000000" pitchFamily="18" charset="-120"/>
              </a:rPr>
              <a:t>家得寶</a:t>
            </a:r>
            <a:r>
              <a:rPr lang="zh-TW" altLang="en-US" sz="1600" b="1" dirty="0">
                <a:solidFill>
                  <a:srgbClr val="003399"/>
                </a:solidFill>
                <a:ea typeface="新細明體" panose="02020500000000000000" pitchFamily="18" charset="-120"/>
              </a:rPr>
              <a:t>（</a:t>
            </a:r>
            <a:r>
              <a:rPr lang="en-US" altLang="zh-TW" sz="1600" b="1" dirty="0">
                <a:solidFill>
                  <a:srgbClr val="003399"/>
                </a:solidFill>
                <a:ea typeface="新細明體" panose="02020500000000000000" pitchFamily="18" charset="-120"/>
              </a:rPr>
              <a:t>Home Depot</a:t>
            </a:r>
            <a:r>
              <a:rPr lang="zh-TW" altLang="en-US" sz="1600" b="1" dirty="0">
                <a:solidFill>
                  <a:srgbClr val="003399"/>
                </a:solidFill>
                <a:ea typeface="新細明體" panose="02020500000000000000" pitchFamily="18" charset="-120"/>
              </a:rPr>
              <a:t>）。</a:t>
            </a:r>
            <a:endParaRPr lang="zh-TW" altLang="en-US" b="1" dirty="0">
              <a:solidFill>
                <a:srgbClr val="003399"/>
              </a:solidFill>
              <a:ea typeface="新細明體" panose="02020500000000000000" pitchFamily="18" charset="-120"/>
            </a:endParaRPr>
          </a:p>
        </p:txBody>
      </p:sp>
      <p:pic>
        <p:nvPicPr>
          <p:cNvPr id="145413" name="圖片 2">
            <a:extLst>
              <a:ext uri="{FF2B5EF4-FFF2-40B4-BE49-F238E27FC236}">
                <a16:creationId xmlns:a16="http://schemas.microsoft.com/office/drawing/2014/main" id="{E51F28AE-D11D-40F8-9A2D-8E31C6D64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777" t="30110" r="26810" b="27132"/>
          <a:stretch>
            <a:fillRect/>
          </a:stretch>
        </p:blipFill>
        <p:spPr bwMode="auto">
          <a:xfrm>
            <a:off x="6433430" y="723894"/>
            <a:ext cx="2438400"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9565134-9744-87C0-8818-FA887D1FDBBA}"/>
              </a:ext>
            </a:extLst>
          </p:cNvPr>
          <p:cNvSpPr>
            <a:spLocks noGrp="1" noChangeArrowheads="1"/>
          </p:cNvSpPr>
          <p:nvPr>
            <p:ph type="title" idx="4294967295"/>
          </p:nvPr>
        </p:nvSpPr>
        <p:spPr>
          <a:xfrm>
            <a:off x="96253" y="96619"/>
            <a:ext cx="11698676" cy="573864"/>
          </a:xfrm>
          <a:solidFill>
            <a:srgbClr val="08045C"/>
          </a:solidFill>
        </p:spPr>
        <p:txBody>
          <a:bodyPr>
            <a:normAutofit fontScale="90000"/>
          </a:bodyPr>
          <a:lstStyle/>
          <a:p>
            <a:pPr eaLnBrk="1" hangingPunct="1">
              <a:defRPr/>
            </a:pPr>
            <a:br>
              <a:rPr lang="en-US" altLang="zh-TW" sz="2700" dirty="0">
                <a:solidFill>
                  <a:schemeClr val="bg1"/>
                </a:solidFill>
                <a:ea typeface="新細明體" charset="-120"/>
              </a:rPr>
            </a:br>
            <a:r>
              <a:rPr lang="zh-TW" altLang="zh-TW" sz="2200" dirty="0">
                <a:solidFill>
                  <a:schemeClr val="bg1"/>
                </a:solidFill>
                <a:ea typeface="新細明體" charset="-120"/>
              </a:rPr>
              <a:t>門市</a:t>
            </a:r>
            <a:r>
              <a:rPr lang="zh-TW" altLang="en-US" sz="2200" dirty="0">
                <a:solidFill>
                  <a:schemeClr val="bg1"/>
                </a:solidFill>
                <a:ea typeface="新細明體" charset="-120"/>
              </a:rPr>
              <a:t>也可以生意盎然</a:t>
            </a:r>
            <a:r>
              <a:rPr lang="zh-TW" altLang="en-US" sz="2200" b="1" dirty="0">
                <a:solidFill>
                  <a:schemeClr val="bg1"/>
                </a:solidFill>
                <a:ea typeface="新細明體" charset="-120"/>
              </a:rPr>
              <a:t> </a:t>
            </a:r>
            <a:r>
              <a:rPr lang="en-US" altLang="zh-TW" sz="2200" b="1" dirty="0">
                <a:solidFill>
                  <a:schemeClr val="bg1"/>
                </a:solidFill>
                <a:ea typeface="新細明體" charset="-120"/>
              </a:rPr>
              <a:t>:</a:t>
            </a:r>
            <a:r>
              <a:rPr lang="en-US" altLang="zh-TW" sz="2200" dirty="0">
                <a:solidFill>
                  <a:schemeClr val="bg1"/>
                </a:solidFill>
                <a:ea typeface="新細明體" charset="-120"/>
              </a:rPr>
              <a:t>(1231.20) </a:t>
            </a:r>
            <a:r>
              <a:rPr lang="zh-TW" altLang="zh-TW" sz="2200" dirty="0">
                <a:solidFill>
                  <a:schemeClr val="bg1"/>
                </a:solidFill>
                <a:ea typeface="新細明體" charset="-120"/>
              </a:rPr>
              <a:t>優衣庫新點子 門市變公園</a:t>
            </a:r>
            <a:r>
              <a:rPr lang="en-US" altLang="zh-TW" sz="2200" dirty="0">
                <a:solidFill>
                  <a:schemeClr val="bg1"/>
                </a:solidFill>
                <a:ea typeface="新細明體" charset="-120"/>
              </a:rPr>
              <a:t> </a:t>
            </a:r>
            <a:r>
              <a:rPr lang="zh-TW" altLang="en-US" sz="2200" dirty="0">
                <a:solidFill>
                  <a:schemeClr val="bg1"/>
                </a:solidFill>
                <a:ea typeface="新細明體" charset="-120"/>
              </a:rPr>
              <a:t>                                                                                                            </a:t>
            </a:r>
            <a:r>
              <a:rPr lang="en-US" altLang="zh-TW" sz="2200" dirty="0">
                <a:solidFill>
                  <a:schemeClr val="bg1"/>
                </a:solidFill>
                <a:ea typeface="新細明體" charset="-120"/>
              </a:rPr>
              <a:t>Uniqlo makes 'social infrastructure' its new mantra</a:t>
            </a:r>
            <a:br>
              <a:rPr lang="zh-TW" altLang="zh-TW" sz="1800" kern="100" dirty="0">
                <a:latin typeface="Calibri" panose="020F0502020204030204" pitchFamily="34" charset="0"/>
                <a:ea typeface="新細明體" panose="02020500000000000000" pitchFamily="18" charset="-120"/>
                <a:cs typeface="Times New Roman" panose="02020603050405020304" pitchFamily="18" charset="0"/>
              </a:rPr>
            </a:br>
            <a:endParaRPr lang="en-US" altLang="zh-TW" sz="3200" dirty="0">
              <a:solidFill>
                <a:schemeClr val="bg1"/>
              </a:solidFill>
              <a:ea typeface="新細明體" charset="-120"/>
            </a:endParaRPr>
          </a:p>
        </p:txBody>
      </p:sp>
      <p:sp>
        <p:nvSpPr>
          <p:cNvPr id="53251" name="文字方塊 5">
            <a:extLst>
              <a:ext uri="{FF2B5EF4-FFF2-40B4-BE49-F238E27FC236}">
                <a16:creationId xmlns:a16="http://schemas.microsoft.com/office/drawing/2014/main" id="{1F4B6468-71F3-401D-B848-D1AE64447BBC}"/>
              </a:ext>
            </a:extLst>
          </p:cNvPr>
          <p:cNvSpPr txBox="1">
            <a:spLocks noChangeArrowheads="1"/>
          </p:cNvSpPr>
          <p:nvPr/>
        </p:nvSpPr>
        <p:spPr bwMode="auto">
          <a:xfrm>
            <a:off x="1530350" y="2898775"/>
            <a:ext cx="8921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b="1">
                <a:solidFill>
                  <a:srgbClr val="C00000"/>
                </a:solidFill>
                <a:latin typeface="Tahoma" panose="020B0604030504040204" pitchFamily="34" charset="0"/>
                <a:ea typeface="新細明體" panose="02020500000000000000" pitchFamily="18" charset="-120"/>
              </a:rPr>
              <a:t> </a:t>
            </a:r>
            <a:endParaRPr lang="zh-TW" altLang="en-US" sz="2000" b="1">
              <a:ea typeface="新細明體" panose="02020500000000000000" pitchFamily="18" charset="-120"/>
            </a:endParaRPr>
          </a:p>
        </p:txBody>
      </p:sp>
      <p:pic>
        <p:nvPicPr>
          <p:cNvPr id="53252" name="圖片 3" descr="一張含有 建築物, 桌, 食物, 直立的 的圖片&#10;&#10;自動產生的描述">
            <a:extLst>
              <a:ext uri="{FF2B5EF4-FFF2-40B4-BE49-F238E27FC236}">
                <a16:creationId xmlns:a16="http://schemas.microsoft.com/office/drawing/2014/main" id="{AB0B86C0-E953-0605-4240-C6E866D47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1" y="699606"/>
            <a:ext cx="2198968" cy="123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a:extLst>
              <a:ext uri="{FF2B5EF4-FFF2-40B4-BE49-F238E27FC236}">
                <a16:creationId xmlns:a16="http://schemas.microsoft.com/office/drawing/2014/main" id="{DEFD1429-2110-A480-10BE-01A337970FE1}"/>
              </a:ext>
            </a:extLst>
          </p:cNvPr>
          <p:cNvSpPr txBox="1"/>
          <p:nvPr/>
        </p:nvSpPr>
        <p:spPr>
          <a:xfrm>
            <a:off x="282805" y="2059115"/>
            <a:ext cx="11512124" cy="4478149"/>
          </a:xfrm>
          <a:prstGeom prst="rect">
            <a:avLst/>
          </a:prstGeom>
          <a:noFill/>
        </p:spPr>
        <p:txBody>
          <a:bodyPr wrap="square">
            <a:spAutoFit/>
          </a:bodyPr>
          <a:lstStyle/>
          <a:p>
            <a:pPr>
              <a:defRPr/>
            </a:pPr>
            <a:r>
              <a:rPr lang="en-US" altLang="zh-TW" sz="1400" b="1" kern="0" spc="75" dirty="0">
                <a:solidFill>
                  <a:srgbClr val="000000"/>
                </a:solidFill>
                <a:latin typeface="微軟正黑體" panose="020B0604030504040204" pitchFamily="34" charset="-120"/>
                <a:ea typeface="新細明體" panose="02020500000000000000" pitchFamily="18" charset="-120"/>
                <a:cs typeface="新細明體" panose="02020500000000000000" pitchFamily="18" charset="-120"/>
              </a:rPr>
              <a:t>Uniqlo</a:t>
            </a:r>
            <a:r>
              <a:rPr lang="en-US" altLang="zh-TW" sz="1400" b="1" kern="0" spc="75" dirty="0">
                <a:solidFill>
                  <a:srgbClr val="000000"/>
                </a:solidFill>
                <a:highlight>
                  <a:srgbClr val="FFFF00"/>
                </a:highlight>
                <a:latin typeface="微軟正黑體" panose="020B0604030504040204" pitchFamily="34" charset="-120"/>
                <a:ea typeface="新細明體" panose="02020500000000000000" pitchFamily="18" charset="-120"/>
                <a:cs typeface="新細明體" panose="02020500000000000000" pitchFamily="18" charset="-120"/>
              </a:rPr>
              <a:t>, a subsidiary of Fast Retailing</a:t>
            </a:r>
            <a:r>
              <a:rPr lang="en-US" altLang="zh-TW" sz="1400" b="1" kern="0" spc="75" dirty="0">
                <a:solidFill>
                  <a:srgbClr val="000000"/>
                </a:solidFill>
                <a:latin typeface="微軟正黑體" panose="020B0604030504040204" pitchFamily="34" charset="-120"/>
                <a:ea typeface="新細明體" panose="02020500000000000000" pitchFamily="18" charset="-120"/>
                <a:cs typeface="新細明體" panose="02020500000000000000" pitchFamily="18" charset="-120"/>
              </a:rPr>
              <a:t>, is</a:t>
            </a:r>
            <a:r>
              <a:rPr lang="en-US" altLang="zh-TW" sz="1400" b="1" kern="0" spc="75" dirty="0">
                <a:solidFill>
                  <a:srgbClr val="FF0000"/>
                </a:solidFill>
                <a:latin typeface="微軟正黑體" panose="020B0604030504040204" pitchFamily="34" charset="-120"/>
                <a:ea typeface="新細明體" panose="02020500000000000000" pitchFamily="18" charset="-120"/>
                <a:cs typeface="新細明體" panose="02020500000000000000" pitchFamily="18" charset="-120"/>
              </a:rPr>
              <a:t> </a:t>
            </a:r>
            <a:r>
              <a:rPr lang="en-US" altLang="zh-TW" sz="1400" b="1" kern="0" spc="75" dirty="0">
                <a:solidFill>
                  <a:srgbClr val="FF0000"/>
                </a:solidFill>
                <a:highlight>
                  <a:srgbClr val="FFFF00"/>
                </a:highlight>
                <a:latin typeface="微軟正黑體" panose="020B0604030504040204" pitchFamily="34" charset="-120"/>
                <a:ea typeface="新細明體" panose="02020500000000000000" pitchFamily="18" charset="-120"/>
                <a:cs typeface="新細明體" panose="02020500000000000000" pitchFamily="18" charset="-120"/>
              </a:rPr>
              <a:t>about to transform itself from </a:t>
            </a:r>
            <a:r>
              <a:rPr lang="en-US" altLang="zh-TW" sz="1400" b="1" kern="0" spc="75" dirty="0">
                <a:solidFill>
                  <a:srgbClr val="FF0000"/>
                </a:solidFill>
                <a:latin typeface="微軟正黑體" panose="020B0604030504040204" pitchFamily="34" charset="-120"/>
                <a:ea typeface="新細明體" panose="02020500000000000000" pitchFamily="18" charset="-120"/>
                <a:cs typeface="新細明體" panose="02020500000000000000" pitchFamily="18" charset="-120"/>
              </a:rPr>
              <a:t>a clothing store into "</a:t>
            </a:r>
            <a:r>
              <a:rPr lang="en-US" altLang="zh-TW" sz="1400" b="1" kern="0" spc="75" dirty="0">
                <a:solidFill>
                  <a:srgbClr val="FF0000"/>
                </a:solidFill>
                <a:highlight>
                  <a:srgbClr val="FFFF00"/>
                </a:highlight>
                <a:latin typeface="微軟正黑體" panose="020B0604030504040204" pitchFamily="34" charset="-120"/>
                <a:ea typeface="新細明體" panose="02020500000000000000" pitchFamily="18" charset="-120"/>
                <a:cs typeface="新細明體" panose="02020500000000000000" pitchFamily="18" charset="-120"/>
              </a:rPr>
              <a:t>social  infrastructure</a:t>
            </a:r>
            <a:r>
              <a:rPr lang="en-US" altLang="zh-TW" sz="1400" b="1" kern="0" spc="75" dirty="0">
                <a:solidFill>
                  <a:srgbClr val="FF0000"/>
                </a:solidFill>
                <a:latin typeface="微軟正黑體" panose="020B0604030504040204" pitchFamily="34" charset="-120"/>
                <a:ea typeface="新細明體" panose="02020500000000000000" pitchFamily="18" charset="-120"/>
                <a:cs typeface="新細明體" panose="02020500000000000000" pitchFamily="18" charset="-120"/>
              </a:rPr>
              <a:t>." </a:t>
            </a:r>
            <a:r>
              <a:rPr lang="en-US" altLang="zh-TW" sz="1400" b="1" kern="0" spc="75" dirty="0">
                <a:solidFill>
                  <a:srgbClr val="000000"/>
                </a:solidFill>
                <a:latin typeface="微軟正黑體" panose="020B0604030504040204" pitchFamily="34" charset="-120"/>
                <a:ea typeface="新細明體" panose="02020500000000000000" pitchFamily="18" charset="-120"/>
                <a:cs typeface="新細明體" panose="02020500000000000000" pitchFamily="18" charset="-120"/>
              </a:rPr>
              <a:t>People around the world</a:t>
            </a:r>
            <a:r>
              <a:rPr lang="en-US" altLang="zh-TW" sz="1400" b="1" kern="0" spc="75" dirty="0">
                <a:solidFill>
                  <a:srgbClr val="FF0000"/>
                </a:solidFill>
                <a:latin typeface="微軟正黑體" panose="020B0604030504040204" pitchFamily="34" charset="-120"/>
                <a:ea typeface="新細明體" panose="02020500000000000000" pitchFamily="18" charset="-120"/>
                <a:cs typeface="新細明體" panose="02020500000000000000" pitchFamily="18" charset="-120"/>
              </a:rPr>
              <a:t> are finding their sense of values changing during the novel coronavirus pandemic, and support for the corporate attitude of single-mindedly pursuing growth is crumbling</a:t>
            </a:r>
            <a:r>
              <a:rPr lang="en-US" altLang="zh-TW" sz="1400" b="1" kern="0" spc="75" dirty="0">
                <a:solidFill>
                  <a:srgbClr val="000000"/>
                </a:solidFill>
                <a:latin typeface="微軟正黑體" panose="020B0604030504040204" pitchFamily="34" charset="-120"/>
                <a:ea typeface="新細明體" panose="02020500000000000000" pitchFamily="18" charset="-120"/>
                <a:cs typeface="新細明體" panose="02020500000000000000" pitchFamily="18" charset="-120"/>
              </a:rPr>
              <a:t>. As the world moves toward sustainability, Uniqlo wants to remake itself </a:t>
            </a:r>
            <a:r>
              <a:rPr lang="en-US" altLang="zh-TW" sz="1400" b="1" kern="0" spc="75" dirty="0">
                <a:solidFill>
                  <a:srgbClr val="FF0000"/>
                </a:solidFill>
                <a:latin typeface="微軟正黑體" panose="020B0604030504040204" pitchFamily="34" charset="-120"/>
                <a:ea typeface="新細明體" panose="02020500000000000000" pitchFamily="18" charset="-120"/>
                <a:cs typeface="新細明體" panose="02020500000000000000" pitchFamily="18" charset="-120"/>
              </a:rPr>
              <a:t>as a "more social presence," in the words of </a:t>
            </a:r>
            <a:r>
              <a:rPr lang="en-US" altLang="zh-TW" sz="1400" b="1" kern="0" spc="75" dirty="0">
                <a:solidFill>
                  <a:srgbClr val="000000"/>
                </a:solidFill>
                <a:latin typeface="微軟正黑體" panose="020B0604030504040204" pitchFamily="34" charset="-120"/>
                <a:ea typeface="新細明體" panose="02020500000000000000" pitchFamily="18" charset="-120"/>
                <a:cs typeface="新細明體" panose="02020500000000000000" pitchFamily="18" charset="-120"/>
              </a:rPr>
              <a:t>Chairman and President Tadashi </a:t>
            </a:r>
            <a:r>
              <a:rPr lang="en-US" altLang="zh-TW" sz="1400" b="1" kern="0" spc="75" dirty="0" err="1">
                <a:solidFill>
                  <a:srgbClr val="000000"/>
                </a:solidFill>
                <a:latin typeface="微軟正黑體" panose="020B0604030504040204" pitchFamily="34" charset="-120"/>
                <a:ea typeface="新細明體" panose="02020500000000000000" pitchFamily="18" charset="-120"/>
                <a:cs typeface="新細明體" panose="02020500000000000000" pitchFamily="18" charset="-120"/>
              </a:rPr>
              <a:t>Yanai</a:t>
            </a:r>
            <a:r>
              <a:rPr lang="en-US" altLang="zh-TW" sz="1400" b="1" kern="0" spc="75" dirty="0">
                <a:solidFill>
                  <a:srgbClr val="000000"/>
                </a:solidFill>
                <a:latin typeface="微軟正黑體" panose="020B0604030504040204" pitchFamily="34" charset="-120"/>
                <a:ea typeface="新細明體" panose="02020500000000000000" pitchFamily="18" charset="-120"/>
                <a:cs typeface="新細明體" panose="02020500000000000000" pitchFamily="18" charset="-120"/>
              </a:rPr>
              <a:t>.</a:t>
            </a:r>
          </a:p>
          <a:p>
            <a:pPr>
              <a:defRPr/>
            </a:pPr>
            <a:endParaRPr lang="zh-TW" altLang="zh-TW" sz="1500" kern="100" dirty="0">
              <a:latin typeface="Calibri" panose="020F0502020204030204" pitchFamily="34" charset="0"/>
              <a:ea typeface="新細明體" panose="02020500000000000000" pitchFamily="18" charset="-120"/>
              <a:cs typeface="Times New Roman" panose="02020603050405020304" pitchFamily="18" charset="0"/>
            </a:endParaRPr>
          </a:p>
          <a:p>
            <a:pPr algn="just" latinLnBrk="1">
              <a:defRPr/>
            </a:pPr>
            <a:r>
              <a:rPr lang="en-US"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日本</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快時尚</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品牌優衣庫（</a:t>
            </a:r>
            <a:r>
              <a:rPr lang="en-US"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Uniqlo</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）推動轉型，</a:t>
            </a:r>
            <a:r>
              <a:rPr lang="zh-TW" altLang="zh-TW" sz="1500" b="1" spc="75" dirty="0">
                <a:solidFill>
                  <a:srgbClr val="0070C0"/>
                </a:solidFill>
                <a:highlight>
                  <a:srgbClr val="00FF00"/>
                </a:highlight>
                <a:latin typeface="新細明體" panose="02020500000000000000" pitchFamily="18" charset="-120"/>
                <a:ea typeface="微軟正黑體" panose="020B0604030504040204" pitchFamily="34" charset="-120"/>
                <a:cs typeface="新細明體" panose="02020500000000000000" pitchFamily="18" charset="-120"/>
              </a:rPr>
              <a:t>門市增添更多「生活元素</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」，像是東京</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原宿</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店</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開始賣花、賣書，橫濱店設攀岩設施，落實「門市即公園」的理念</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，不再只以</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高業績成長</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為經營目標。</a:t>
            </a:r>
            <a:endParaRPr lang="en-US"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zh-TW" altLang="zh-TW" sz="1500" dirty="0">
              <a:solidFill>
                <a:srgbClr val="0070C0"/>
              </a:solidFill>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defRPr/>
            </a:pPr>
            <a:r>
              <a:rPr lang="en-US"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今年</a:t>
            </a:r>
            <a:r>
              <a:rPr lang="en-US"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4</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月日本因為</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新冠肺炎疫情</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宣布全國進入緊急狀態時，</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優衣庫</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在橫濱港灣的全新設計店面、</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以「園區」命名的</a:t>
            </a:r>
            <a:r>
              <a:rPr lang="en-US"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Uniqlo  </a:t>
            </a:r>
            <a:r>
              <a:rPr lang="zh-TW" altLang="en-US"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  </a:t>
            </a:r>
            <a:r>
              <a:rPr lang="zh-TW" altLang="en-US" sz="1500" b="1" spc="75" dirty="0">
                <a:solidFill>
                  <a:srgbClr val="0070C0"/>
                </a:solidFill>
                <a:latin typeface="新細明體" panose="02020500000000000000" pitchFamily="18" charset="-120"/>
                <a:ea typeface="微軟正黑體" panose="020B0604030504040204" pitchFamily="34" charset="-120"/>
              </a:rPr>
              <a:t>      </a:t>
            </a:r>
            <a:r>
              <a:rPr lang="en-US" altLang="zh-TW" sz="1500" b="1" spc="75" dirty="0">
                <a:solidFill>
                  <a:srgbClr val="0070C0"/>
                </a:solidFill>
                <a:latin typeface="新細明體" panose="02020500000000000000" pitchFamily="18" charset="-120"/>
                <a:ea typeface="微軟正黑體" panose="020B0604030504040204" pitchFamily="34" charset="-120"/>
              </a:rPr>
              <a:t>    </a:t>
            </a:r>
            <a:r>
              <a:rPr lang="en-US"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Park</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仍決定開幕</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。店裡賣起鮮花，</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店外斜壁設計成攀岩牆其他還有許多可供遊樂小憩設施。</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門市融入更多</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生活元素</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，向消費者表達公司轉型的理念。</a:t>
            </a:r>
            <a:endParaRPr lang="en-US"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zh-TW" altLang="zh-TW" sz="1500" dirty="0">
              <a:solidFill>
                <a:schemeClr val="tx2"/>
              </a:solidFill>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defRPr/>
            </a:pPr>
            <a:r>
              <a:rPr lang="zh-TW" altLang="en-US"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日經新聞</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說，優衣庫力圖</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從一家服飾商</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轉型為一種</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「社會基礎設施」（</a:t>
            </a:r>
            <a:r>
              <a:rPr lang="en-US"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social infrastructure</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），更注重永續與社會責任</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，不再只以</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高業績</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成長為經營目標。沒有今年的疫情因素，優衣庫就準備這麼做了，疫情更堅定了這個方向。</a:t>
            </a:r>
            <a:endParaRPr lang="en-US"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endParaRPr>
          </a:p>
          <a:p>
            <a:pPr algn="just" latinLnBrk="1">
              <a:defRPr/>
            </a:pPr>
            <a:endParaRPr lang="zh-TW" altLang="zh-TW" sz="1500" dirty="0">
              <a:solidFill>
                <a:srgbClr val="0070C0"/>
              </a:solidFill>
              <a:latin typeface="新細明體" panose="02020500000000000000" pitchFamily="18" charset="-120"/>
              <a:ea typeface="新細明體" panose="02020500000000000000" pitchFamily="18" charset="-120"/>
              <a:cs typeface="新細明體" panose="02020500000000000000" pitchFamily="18" charset="-120"/>
            </a:endParaRPr>
          </a:p>
          <a:p>
            <a:pPr algn="just" latinLnBrk="1">
              <a:defRPr/>
            </a:pPr>
            <a:r>
              <a:rPr lang="zh-TW" altLang="en-US"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       </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優衣庫一向</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注重消費者意見回饋</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，不少商品是</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因消費者建議而來。今年因應疫情賣起口罩</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，也是消費者建議加上年輕員工響應。一開始社長</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柳井正</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有點抗拒，質疑</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服飾店為何要賣口罩，後來從善如流</a:t>
            </a:r>
            <a:r>
              <a:rPr lang="zh-TW" altLang="zh-TW" sz="1500" b="1" spc="75" dirty="0">
                <a:solidFill>
                  <a:srgbClr val="0070C0"/>
                </a:solidFill>
                <a:latin typeface="新細明體" panose="02020500000000000000" pitchFamily="18" charset="-120"/>
                <a:ea typeface="微軟正黑體" panose="020B0604030504040204" pitchFamily="34" charset="-120"/>
                <a:cs typeface="新細明體" panose="02020500000000000000" pitchFamily="18" charset="-120"/>
              </a:rPr>
              <a:t>。最近考慮販售更多</a:t>
            </a:r>
            <a:r>
              <a:rPr lang="zh-TW" altLang="zh-TW" sz="1500" b="1" spc="75" dirty="0">
                <a:solidFill>
                  <a:srgbClr val="0070C0"/>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日常生活織品，像是毯子、床單等</a:t>
            </a:r>
            <a:r>
              <a:rPr lang="zh-TW" altLang="zh-TW" sz="1500" b="1" spc="75" dirty="0">
                <a:solidFill>
                  <a:schemeClr val="tx2"/>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t>
            </a:r>
            <a:endParaRPr lang="zh-TW" altLang="en-US" dirty="0">
              <a:highlight>
                <a:srgbClr val="FFFF00"/>
              </a:highlight>
            </a:endParaRPr>
          </a:p>
        </p:txBody>
      </p:sp>
      <p:sp>
        <p:nvSpPr>
          <p:cNvPr id="2" name="文字方塊 1">
            <a:extLst>
              <a:ext uri="{FF2B5EF4-FFF2-40B4-BE49-F238E27FC236}">
                <a16:creationId xmlns:a16="http://schemas.microsoft.com/office/drawing/2014/main" id="{E17DA3F7-943C-584C-6078-36FF4FAE1EF7}"/>
              </a:ext>
            </a:extLst>
          </p:cNvPr>
          <p:cNvSpPr txBox="1"/>
          <p:nvPr/>
        </p:nvSpPr>
        <p:spPr>
          <a:xfrm>
            <a:off x="3755815" y="1340620"/>
            <a:ext cx="6696285" cy="553998"/>
          </a:xfrm>
          <a:prstGeom prst="rect">
            <a:avLst/>
          </a:prstGeom>
          <a:noFill/>
        </p:spPr>
        <p:txBody>
          <a:bodyPr wrap="square" rtlCol="0">
            <a:spAutoFit/>
          </a:bodyPr>
          <a:lstStyle/>
          <a:p>
            <a:r>
              <a:rPr lang="en-US" altLang="zh-TW" sz="1500" b="1" spc="75" dirty="0">
                <a:solidFill>
                  <a:srgbClr val="0070C0"/>
                </a:solidFill>
                <a:latin typeface="新細明體" panose="02020500000000000000" pitchFamily="18" charset="-120"/>
                <a:ea typeface="微軟正黑體" panose="020B0604030504040204" pitchFamily="34" charset="-120"/>
              </a:rPr>
              <a:t>Uniqlo has started selling fresh flowers in its stores, including this one in Tokyo's Ginza district.</a:t>
            </a:r>
            <a:endParaRPr lang="zh-TW" altLang="en-US" sz="1500" b="1" spc="75" dirty="0">
              <a:solidFill>
                <a:srgbClr val="0070C0"/>
              </a:solidFill>
              <a:latin typeface="新細明體" panose="02020500000000000000" pitchFamily="18" charset="-120"/>
              <a:ea typeface="微軟正黑體" panose="020B0604030504040204" pitchFamily="34" charset="-12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79A22113-5E88-36F1-A151-ADC76BE7254D}"/>
              </a:ext>
            </a:extLst>
          </p:cNvPr>
          <p:cNvSpPr>
            <a:spLocks noGrp="1" noChangeArrowheads="1"/>
          </p:cNvSpPr>
          <p:nvPr>
            <p:ph type="title" idx="4294967295"/>
          </p:nvPr>
        </p:nvSpPr>
        <p:spPr>
          <a:xfrm>
            <a:off x="99410" y="49831"/>
            <a:ext cx="11692540" cy="738664"/>
          </a:xfrm>
          <a:solidFill>
            <a:srgbClr val="08045C"/>
          </a:solidFill>
        </p:spPr>
        <p:txBody>
          <a:bodyPr>
            <a:normAutofit/>
          </a:bodyPr>
          <a:lstStyle/>
          <a:p>
            <a:r>
              <a:rPr lang="zh-TW" altLang="en-US" sz="1800" dirty="0">
                <a:solidFill>
                  <a:schemeClr val="bg1"/>
                </a:solidFill>
                <a:latin typeface="Tahoma" panose="020B0604030504040204" pitchFamily="34" charset="0"/>
                <a:ea typeface="新細明體" panose="02020500000000000000" pitchFamily="18" charset="-120"/>
              </a:rPr>
              <a:t>電子書與實體書的拔河  ：數位與實體不是對立，而是互補</a:t>
            </a:r>
            <a:r>
              <a:rPr lang="en-US" altLang="zh-TW" sz="18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ea typeface="新細明體" panose="02020500000000000000" pitchFamily="18" charset="-120"/>
              </a:rPr>
              <a:t>(0318.17) </a:t>
            </a:r>
            <a:r>
              <a:rPr lang="zh-TW" altLang="zh-TW" sz="1800" dirty="0">
                <a:solidFill>
                  <a:schemeClr val="bg1"/>
                </a:solidFill>
                <a:ea typeface="新細明體" panose="02020500000000000000" pitchFamily="18" charset="-120"/>
              </a:rPr>
              <a:t>英國實體書復活 銷量勝電子書</a:t>
            </a:r>
            <a:r>
              <a:rPr lang="en-US" altLang="zh-TW" sz="1800" dirty="0">
                <a:solidFill>
                  <a:schemeClr val="bg1"/>
                </a:solidFill>
                <a:ea typeface="新細明體" panose="02020500000000000000" pitchFamily="18" charset="-120"/>
              </a:rPr>
              <a:t> Paperback fighter: sales of physical books now outperform digital title </a:t>
            </a:r>
          </a:p>
        </p:txBody>
      </p:sp>
      <p:pic>
        <p:nvPicPr>
          <p:cNvPr id="116739" name="圖片 2">
            <a:extLst>
              <a:ext uri="{FF2B5EF4-FFF2-40B4-BE49-F238E27FC236}">
                <a16:creationId xmlns:a16="http://schemas.microsoft.com/office/drawing/2014/main" id="{25753243-1DA8-03E8-B9D6-AA5DE51B6C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851" y="686297"/>
            <a:ext cx="1898095" cy="12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文字方塊 3">
            <a:extLst>
              <a:ext uri="{FF2B5EF4-FFF2-40B4-BE49-F238E27FC236}">
                <a16:creationId xmlns:a16="http://schemas.microsoft.com/office/drawing/2014/main" id="{D6EA69BE-F5FA-4ECB-C3B1-476C79FC470F}"/>
              </a:ext>
            </a:extLst>
          </p:cNvPr>
          <p:cNvSpPr txBox="1">
            <a:spLocks noChangeArrowheads="1"/>
          </p:cNvSpPr>
          <p:nvPr/>
        </p:nvSpPr>
        <p:spPr bwMode="auto">
          <a:xfrm>
            <a:off x="222021" y="1979748"/>
            <a:ext cx="2584362" cy="769441"/>
          </a:xfrm>
          <a:prstGeom prst="rect">
            <a:avLst/>
          </a:prstGeom>
          <a:noFill/>
          <a:ln>
            <a:noFill/>
          </a:ln>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100" b="1" dirty="0">
                <a:solidFill>
                  <a:srgbClr val="002060"/>
                </a:solidFill>
                <a:latin typeface="Tahoma" panose="020B0604030504040204" pitchFamily="34" charset="0"/>
                <a:ea typeface="新細明體" panose="02020500000000000000" pitchFamily="18" charset="-120"/>
              </a:rPr>
              <a:t>Sales of physical books increased </a:t>
            </a:r>
          </a:p>
          <a:p>
            <a:pPr>
              <a:spcBef>
                <a:spcPct val="0"/>
              </a:spcBef>
              <a:buClrTx/>
              <a:buSzTx/>
              <a:buFontTx/>
              <a:buNone/>
              <a:defRPr/>
            </a:pPr>
            <a:r>
              <a:rPr lang="en-US" altLang="zh-TW" sz="1100" b="1" dirty="0">
                <a:solidFill>
                  <a:srgbClr val="002060"/>
                </a:solidFill>
                <a:highlight>
                  <a:srgbClr val="FFFF00"/>
                </a:highlight>
                <a:latin typeface="Tahoma" panose="020B0604030504040204" pitchFamily="34" charset="0"/>
                <a:ea typeface="新細明體" panose="02020500000000000000" pitchFamily="18" charset="-120"/>
              </a:rPr>
              <a:t>4%</a:t>
            </a:r>
            <a:r>
              <a:rPr lang="en-US" altLang="zh-TW" sz="1100" b="1" dirty="0">
                <a:solidFill>
                  <a:srgbClr val="002060"/>
                </a:solidFill>
                <a:latin typeface="Tahoma" panose="020B0604030504040204" pitchFamily="34" charset="0"/>
                <a:ea typeface="新細明體" panose="02020500000000000000" pitchFamily="18" charset="-120"/>
              </a:rPr>
              <a:t> in the  UK last year while</a:t>
            </a:r>
          </a:p>
          <a:p>
            <a:pPr>
              <a:spcBef>
                <a:spcPct val="0"/>
              </a:spcBef>
              <a:buClrTx/>
              <a:buSzTx/>
              <a:buFontTx/>
              <a:buNone/>
              <a:defRPr/>
            </a:pPr>
            <a:r>
              <a:rPr lang="en-US" altLang="zh-TW" sz="1100" b="1" dirty="0">
                <a:solidFill>
                  <a:srgbClr val="002060"/>
                </a:solidFill>
                <a:latin typeface="Tahoma" panose="020B0604030504040204" pitchFamily="34" charset="0"/>
                <a:ea typeface="新細明體" panose="02020500000000000000" pitchFamily="18" charset="-120"/>
              </a:rPr>
              <a:t> </a:t>
            </a:r>
            <a:r>
              <a:rPr lang="en-US" altLang="zh-TW" sz="1100" b="1" dirty="0" err="1">
                <a:solidFill>
                  <a:srgbClr val="002060"/>
                </a:solidFill>
                <a:latin typeface="Tahoma" panose="020B0604030504040204" pitchFamily="34" charset="0"/>
                <a:ea typeface="新細明體" panose="02020500000000000000" pitchFamily="18" charset="-120"/>
              </a:rPr>
              <a:t>ebook</a:t>
            </a:r>
            <a:r>
              <a:rPr lang="en-US" altLang="zh-TW" sz="1100" b="1" dirty="0">
                <a:solidFill>
                  <a:srgbClr val="002060"/>
                </a:solidFill>
                <a:latin typeface="Tahoma" panose="020B0604030504040204" pitchFamily="34" charset="0"/>
                <a:ea typeface="新細明體" panose="02020500000000000000" pitchFamily="18" charset="-120"/>
              </a:rPr>
              <a:t> sales </a:t>
            </a:r>
            <a:r>
              <a:rPr lang="en-US" altLang="zh-TW" sz="1100" b="1" dirty="0">
                <a:solidFill>
                  <a:srgbClr val="002060"/>
                </a:solidFill>
                <a:highlight>
                  <a:srgbClr val="FFFF00"/>
                </a:highlight>
                <a:latin typeface="Tahoma" panose="020B0604030504040204" pitchFamily="34" charset="0"/>
                <a:ea typeface="新細明體" panose="02020500000000000000" pitchFamily="18" charset="-120"/>
              </a:rPr>
              <a:t>shrank by the same </a:t>
            </a:r>
          </a:p>
          <a:p>
            <a:pPr>
              <a:spcBef>
                <a:spcPct val="0"/>
              </a:spcBef>
              <a:buClrTx/>
              <a:buSzTx/>
              <a:buFontTx/>
              <a:buNone/>
              <a:defRPr/>
            </a:pPr>
            <a:r>
              <a:rPr lang="en-US" altLang="zh-TW" sz="1100" b="1" dirty="0">
                <a:solidFill>
                  <a:srgbClr val="002060"/>
                </a:solidFill>
                <a:highlight>
                  <a:srgbClr val="FFFF00"/>
                </a:highlight>
                <a:latin typeface="Tahoma" panose="020B0604030504040204" pitchFamily="34" charset="0"/>
                <a:ea typeface="新細明體" panose="02020500000000000000" pitchFamily="18" charset="-120"/>
              </a:rPr>
              <a:t>amount</a:t>
            </a:r>
            <a:r>
              <a:rPr lang="en-US" altLang="zh-TW" sz="1100" b="1" dirty="0">
                <a:solidFill>
                  <a:srgbClr val="002060"/>
                </a:solidFill>
                <a:latin typeface="Tahoma" panose="020B0604030504040204" pitchFamily="34" charset="0"/>
                <a:ea typeface="新細明體" panose="02020500000000000000" pitchFamily="18" charset="-120"/>
              </a:rPr>
              <a:t>.</a:t>
            </a:r>
            <a:endParaRPr lang="zh-TW" altLang="en-US" sz="1100" dirty="0">
              <a:solidFill>
                <a:srgbClr val="002060"/>
              </a:solidFill>
              <a:latin typeface="Tahoma" panose="020B0604030504040204" pitchFamily="34" charset="0"/>
              <a:ea typeface="新細明體" panose="02020500000000000000" pitchFamily="18" charset="-120"/>
            </a:endParaRPr>
          </a:p>
        </p:txBody>
      </p:sp>
      <p:pic>
        <p:nvPicPr>
          <p:cNvPr id="116741" name="圖片 5">
            <a:extLst>
              <a:ext uri="{FF2B5EF4-FFF2-40B4-BE49-F238E27FC236}">
                <a16:creationId xmlns:a16="http://schemas.microsoft.com/office/drawing/2014/main" id="{A90A37A6-BC53-572F-7E7E-5FDD98CC72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3770" y="687834"/>
            <a:ext cx="1898095" cy="1138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矩形 6">
            <a:extLst>
              <a:ext uri="{FF2B5EF4-FFF2-40B4-BE49-F238E27FC236}">
                <a16:creationId xmlns:a16="http://schemas.microsoft.com/office/drawing/2014/main" id="{D78DC5DD-C94B-695F-F0D8-BEC50B1C90E6}"/>
              </a:ext>
            </a:extLst>
          </p:cNvPr>
          <p:cNvSpPr>
            <a:spLocks noChangeArrowheads="1"/>
          </p:cNvSpPr>
          <p:nvPr/>
        </p:nvSpPr>
        <p:spPr bwMode="auto">
          <a:xfrm>
            <a:off x="3193770" y="1972100"/>
            <a:ext cx="4572000" cy="430887"/>
          </a:xfrm>
          <a:prstGeom prst="rect">
            <a:avLst/>
          </a:prstGeom>
          <a:noFill/>
          <a:ln>
            <a:noFill/>
          </a:ln>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100" b="1" dirty="0">
                <a:solidFill>
                  <a:srgbClr val="002060"/>
                </a:solidFill>
                <a:latin typeface="Tahoma" panose="020B0604030504040204" pitchFamily="34" charset="0"/>
                <a:ea typeface="新細明體" panose="02020500000000000000" pitchFamily="18" charset="-120"/>
              </a:rPr>
              <a:t>Glance around a train and passengers who aren’t on their </a:t>
            </a:r>
            <a:r>
              <a:rPr lang="en-US" altLang="zh-TW" sz="1100" b="1" dirty="0">
                <a:solidFill>
                  <a:srgbClr val="002060"/>
                </a:solidFill>
                <a:highlight>
                  <a:srgbClr val="FFFF00"/>
                </a:highlight>
                <a:latin typeface="Tahoma" panose="020B0604030504040204" pitchFamily="34" charset="0"/>
                <a:ea typeface="新細明體" panose="02020500000000000000" pitchFamily="18" charset="-120"/>
              </a:rPr>
              <a:t>phones</a:t>
            </a:r>
            <a:r>
              <a:rPr lang="en-US" altLang="zh-TW" sz="1100" b="1" dirty="0">
                <a:solidFill>
                  <a:srgbClr val="002060"/>
                </a:solidFill>
                <a:latin typeface="Tahoma" panose="020B0604030504040204" pitchFamily="34" charset="0"/>
                <a:ea typeface="新細明體" panose="02020500000000000000" pitchFamily="18" charset="-120"/>
              </a:rPr>
              <a:t> are far more likely to have a </a:t>
            </a:r>
            <a:r>
              <a:rPr lang="en-US" altLang="zh-TW" sz="1100" b="1" dirty="0">
                <a:solidFill>
                  <a:srgbClr val="002060"/>
                </a:solidFill>
                <a:highlight>
                  <a:srgbClr val="FFFF00"/>
                </a:highlight>
                <a:latin typeface="Tahoma" panose="020B0604030504040204" pitchFamily="34" charset="0"/>
                <a:ea typeface="新細明體" panose="02020500000000000000" pitchFamily="18" charset="-120"/>
              </a:rPr>
              <a:t>paperback </a:t>
            </a:r>
            <a:r>
              <a:rPr lang="en-US" altLang="zh-TW" sz="1100" b="1" dirty="0">
                <a:solidFill>
                  <a:srgbClr val="002060"/>
                </a:solidFill>
                <a:latin typeface="Tahoma" panose="020B0604030504040204" pitchFamily="34" charset="0"/>
                <a:ea typeface="新細明體" panose="02020500000000000000" pitchFamily="18" charset="-120"/>
              </a:rPr>
              <a:t>than a </a:t>
            </a:r>
            <a:r>
              <a:rPr lang="en-US" altLang="zh-TW" sz="1100" b="1" dirty="0">
                <a:solidFill>
                  <a:srgbClr val="002060"/>
                </a:solidFill>
                <a:highlight>
                  <a:srgbClr val="FFFF00"/>
                </a:highlight>
                <a:latin typeface="Tahoma" panose="020B0604030504040204" pitchFamily="34" charset="0"/>
                <a:ea typeface="新細明體" panose="02020500000000000000" pitchFamily="18" charset="-120"/>
              </a:rPr>
              <a:t>Kindle.</a:t>
            </a:r>
            <a:endParaRPr lang="zh-TW" altLang="en-US" sz="1100" b="1" dirty="0">
              <a:solidFill>
                <a:srgbClr val="002060"/>
              </a:solidFill>
              <a:highlight>
                <a:srgbClr val="FFFF00"/>
              </a:highlight>
              <a:latin typeface="Tahoma" panose="020B0604030504040204" pitchFamily="34" charset="0"/>
              <a:ea typeface="新細明體" panose="02020500000000000000" pitchFamily="18" charset="-120"/>
            </a:endParaRPr>
          </a:p>
        </p:txBody>
      </p:sp>
      <p:sp>
        <p:nvSpPr>
          <p:cNvPr id="2" name="文字方塊 1">
            <a:extLst>
              <a:ext uri="{FF2B5EF4-FFF2-40B4-BE49-F238E27FC236}">
                <a16:creationId xmlns:a16="http://schemas.microsoft.com/office/drawing/2014/main" id="{F3315C84-CEC9-7FC1-3C68-3C76F5DC4749}"/>
              </a:ext>
            </a:extLst>
          </p:cNvPr>
          <p:cNvSpPr txBox="1"/>
          <p:nvPr/>
        </p:nvSpPr>
        <p:spPr>
          <a:xfrm>
            <a:off x="99410" y="2683963"/>
            <a:ext cx="11692540" cy="4124206"/>
          </a:xfrm>
          <a:prstGeom prst="rect">
            <a:avLst/>
          </a:prstGeom>
          <a:noFill/>
        </p:spPr>
        <p:txBody>
          <a:bodyPr wrap="square" rtlCol="0">
            <a:spAutoFit/>
          </a:bodyPr>
          <a:lstStyle/>
          <a:p>
            <a:r>
              <a:rPr lang="en-US"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(0809.24) </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書展逆勢成長 </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儀式感</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抓住讀者</a:t>
            </a:r>
            <a:endParaRPr lang="zh-TW" altLang="zh-TW" sz="16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博客來</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網路書店宣布</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明年進軍東區新商場開實體書店，震撼業界</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。出版界分析，</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圖書銷售已逐漸由「內容銷售」走向「體驗經濟」，人們逐漸習慣線上購書的同時，也樂意用五感體驗</a:t>
            </a:r>
            <a:r>
              <a:rPr lang="en-US"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a:t>
            </a:r>
            <a:r>
              <a:rPr lang="en-US" altLang="zh-TW" sz="1600" dirty="0">
                <a:highlight>
                  <a:srgbClr val="FFFF00"/>
                </a:highlight>
              </a:rPr>
              <a:t>Five-Sense Experience</a:t>
            </a:r>
            <a:r>
              <a:rPr lang="zh-TW" altLang="zh-TW" sz="1600" b="1" kern="100" dirty="0">
                <a:solidFill>
                  <a:srgbClr val="003399"/>
                </a:solidFill>
                <a:highlight>
                  <a:srgbClr val="FFFF00"/>
                </a:highlight>
                <a:latin typeface="Calibri" panose="020F0502020204030204" pitchFamily="34" charset="0"/>
                <a:cs typeface="Times New Roman" panose="02020603050405020304" pitchFamily="18" charset="0"/>
              </a:rPr>
              <a:t>，</a:t>
            </a:r>
            <a:r>
              <a:rPr lang="en-US" altLang="zh-TW" sz="1600" dirty="0">
                <a:highlight>
                  <a:srgbClr val="FFFF00"/>
                </a:highlight>
              </a:rPr>
              <a:t> </a:t>
            </a:r>
            <a:r>
              <a:rPr lang="zh-TW" altLang="en-US" sz="1600" dirty="0">
                <a:highlight>
                  <a:srgbClr val="FFFF00"/>
                </a:highlight>
              </a:rPr>
              <a:t>即視覺、聽覺、嗅覺、味覺、觸覺）</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感受書的內容與作家風采，享受閱讀的「儀式感」。</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書展與講座、作家見面會成為</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數位時代銷售書籍</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的主流。</a:t>
            </a:r>
            <a:endParaRPr lang="en-US"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b="1"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rPr>
              <a:t>       </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舉辦書展、作家見面會、直播</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成為</a:t>
            </a:r>
            <a:r>
              <a:rPr lang="zh-TW" altLang="zh-TW" sz="1600" b="1" kern="100" dirty="0">
                <a:solidFill>
                  <a:srgbClr val="003399"/>
                </a:solidFill>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新時代迎合讀者所好的賣書推廣方式</a:t>
            </a:r>
            <a:r>
              <a:rPr lang="zh-TW"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b="1"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zh-TW" altLang="en-US" sz="1600" b="1" dirty="0"/>
              <a:t>實體書的</a:t>
            </a:r>
            <a:r>
              <a:rPr lang="zh-TW" altLang="en-US" sz="1600" b="1" dirty="0">
                <a:highlight>
                  <a:srgbClr val="FFFF00"/>
                </a:highlight>
              </a:rPr>
              <a:t>豐富性</a:t>
            </a:r>
            <a:r>
              <a:rPr lang="zh-TW" altLang="en-US" sz="1600" b="1" dirty="0"/>
              <a:t>傳統上較強</a:t>
            </a:r>
            <a:r>
              <a:rPr lang="zh-TW" altLang="en-US" sz="1600" dirty="0"/>
              <a:t>（感官體驗豐富），但電子書在數位</a:t>
            </a:r>
            <a:r>
              <a:rPr lang="zh-TW" altLang="en-US" sz="1600" b="1" dirty="0">
                <a:highlight>
                  <a:srgbClr val="FFFF00"/>
                </a:highlight>
              </a:rPr>
              <a:t>互動上</a:t>
            </a:r>
            <a:r>
              <a:rPr lang="zh-TW" altLang="en-US" sz="1600" dirty="0">
                <a:highlight>
                  <a:srgbClr val="FFFF00"/>
                </a:highlight>
              </a:rPr>
              <a:t>正在超越</a:t>
            </a:r>
            <a:r>
              <a:rPr lang="zh-TW" altLang="en-US" sz="1600" dirty="0"/>
              <a:t>；</a:t>
            </a:r>
            <a:r>
              <a:rPr lang="zh-TW" altLang="en-US" sz="1600" b="1" dirty="0"/>
              <a:t>電子書在延伸性方面明顯勝出</a:t>
            </a:r>
            <a:r>
              <a:rPr lang="zh-TW" altLang="en-US" sz="1600" dirty="0"/>
              <a:t>。</a:t>
            </a:r>
            <a:endParaRPr lang="en-US" altLang="zh-TW" sz="1600" b="1" kern="100" dirty="0">
              <a:solidFill>
                <a:srgbClr val="003399"/>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600" b="1" kern="100" dirty="0">
              <a:solidFill>
                <a:srgbClr val="003399"/>
              </a:solidFill>
              <a:latin typeface="Calibri" panose="020F0502020204030204" pitchFamily="34" charset="0"/>
              <a:ea typeface="新細明體" panose="02020500000000000000" pitchFamily="18" charset="-120"/>
              <a:cs typeface="Times New Roman" panose="02020603050405020304" pitchFamily="18" charset="0"/>
            </a:endParaRPr>
          </a:p>
          <a:p>
            <a:r>
              <a:rPr lang="en-US" altLang="zh-TW" sz="1600" b="1" dirty="0"/>
              <a:t>(</a:t>
            </a:r>
            <a:r>
              <a:rPr lang="en-US" altLang="zh-TW" sz="1600" b="1" dirty="0">
                <a:highlight>
                  <a:srgbClr val="FFFF00"/>
                </a:highlight>
              </a:rPr>
              <a:t>Studio Classroom , September </a:t>
            </a:r>
            <a:r>
              <a:rPr lang="en-US" altLang="zh-TW" sz="1600" b="1" dirty="0"/>
              <a:t>2025) </a:t>
            </a:r>
            <a:r>
              <a:rPr lang="en-US" altLang="zh-TW" sz="1600" b="1" dirty="0">
                <a:highlight>
                  <a:srgbClr val="FFFF00"/>
                </a:highlight>
              </a:rPr>
              <a:t>To Read or Not to Read </a:t>
            </a:r>
            <a:r>
              <a:rPr lang="zh-TW" altLang="en-US" sz="1600" b="1" dirty="0">
                <a:highlight>
                  <a:srgbClr val="FFFF00"/>
                </a:highlight>
              </a:rPr>
              <a:t>「閱讀」的存在意義</a:t>
            </a:r>
            <a:br>
              <a:rPr lang="en-US" altLang="zh-TW" sz="1600" dirty="0"/>
            </a:br>
            <a:r>
              <a:rPr lang="en-US" altLang="zh-TW" dirty="0"/>
              <a:t>Why reading matters more than ever in the digital age  </a:t>
            </a:r>
            <a:r>
              <a:rPr lang="zh-TW" altLang="en-US" sz="1600" b="1" dirty="0">
                <a:highlight>
                  <a:srgbClr val="FFFF00"/>
                </a:highlight>
              </a:rPr>
              <a:t>閱讀在數位時代的重要性更勝以往</a:t>
            </a:r>
            <a:endParaRPr lang="en-US" altLang="zh-TW" sz="1600" b="1" dirty="0">
              <a:highlight>
                <a:srgbClr val="FFFF00"/>
              </a:highlight>
            </a:endParaRPr>
          </a:p>
          <a:p>
            <a:r>
              <a:rPr lang="zh-TW" altLang="en-US" sz="1600" dirty="0">
                <a:solidFill>
                  <a:srgbClr val="003399"/>
                </a:solidFill>
              </a:rPr>
              <a:t> </a:t>
            </a:r>
            <a:r>
              <a:rPr lang="en-US" altLang="zh-TW" sz="1600" dirty="0"/>
              <a:t>How many times a week do you pick up a book to read for pleasure ? With so many available distractions , it might be better to ask how many times a month you read a book .                                                                                                                                                                                           </a:t>
            </a:r>
          </a:p>
          <a:p>
            <a:r>
              <a:rPr lang="en-US" altLang="zh-TW" sz="1600" dirty="0">
                <a:solidFill>
                  <a:srgbClr val="003399"/>
                </a:solidFill>
              </a:rPr>
              <a:t>         </a:t>
            </a:r>
            <a:r>
              <a:rPr lang="zh-TW" altLang="en-US" sz="1600" dirty="0">
                <a:solidFill>
                  <a:srgbClr val="003399"/>
                </a:solidFill>
                <a:highlight>
                  <a:srgbClr val="FFFF00"/>
                </a:highlight>
              </a:rPr>
              <a:t>數位時代</a:t>
            </a:r>
            <a:r>
              <a:rPr lang="zh-TW" altLang="en-US" sz="1600" dirty="0">
                <a:solidFill>
                  <a:srgbClr val="003399"/>
                </a:solidFill>
              </a:rPr>
              <a:t>改變人的閱讀習慣，鼓勵大家</a:t>
            </a:r>
            <a:r>
              <a:rPr lang="zh-TW" altLang="en-US" sz="1600" b="1" dirty="0">
                <a:solidFill>
                  <a:srgbClr val="003399"/>
                </a:solidFill>
                <a:highlight>
                  <a:srgbClr val="FFFF00"/>
                </a:highlight>
              </a:rPr>
              <a:t>吸收碎片化的資訊</a:t>
            </a:r>
            <a:r>
              <a:rPr lang="zh-TW" altLang="en-US" sz="1600" dirty="0">
                <a:solidFill>
                  <a:srgbClr val="003399"/>
                </a:solidFill>
              </a:rPr>
              <a:t>。不過，研究顯示愈</a:t>
            </a:r>
            <a:r>
              <a:rPr lang="zh-TW" altLang="en-US" sz="1600" dirty="0">
                <a:solidFill>
                  <a:srgbClr val="003399"/>
                </a:solidFill>
                <a:highlight>
                  <a:srgbClr val="FFFF00"/>
                </a:highlight>
              </a:rPr>
              <a:t>沈浸於小說故事中的受測者，</a:t>
            </a:r>
            <a:r>
              <a:rPr lang="zh-TW" altLang="en-US" sz="1600" b="1" dirty="0">
                <a:solidFill>
                  <a:srgbClr val="003399"/>
                </a:solidFill>
                <a:highlight>
                  <a:srgbClr val="FFFF00"/>
                </a:highlight>
              </a:rPr>
              <a:t>其大腦愈多部位呈活躍狀態</a:t>
            </a:r>
            <a:r>
              <a:rPr lang="zh-TW" altLang="en-US" sz="1600" dirty="0">
                <a:solidFill>
                  <a:srgbClr val="003399"/>
                </a:solidFill>
              </a:rPr>
              <a:t>。且腦細胞之間</a:t>
            </a:r>
            <a:r>
              <a:rPr lang="zh-TW" altLang="en-US" sz="1600" b="1" dirty="0">
                <a:solidFill>
                  <a:srgbClr val="003399"/>
                </a:solidFill>
                <a:highlight>
                  <a:srgbClr val="FFFF00"/>
                </a:highlight>
              </a:rPr>
              <a:t>創造新連結，並強化大腦左右半球間的溝通</a:t>
            </a:r>
            <a:r>
              <a:rPr lang="zh-TW" altLang="en-US" sz="1600" dirty="0">
                <a:solidFill>
                  <a:srgbClr val="003399"/>
                </a:solidFill>
              </a:rPr>
              <a:t>。</a:t>
            </a:r>
            <a:r>
              <a:rPr lang="zh-TW" altLang="en-US" sz="1600" b="1" dirty="0">
                <a:solidFill>
                  <a:srgbClr val="003399"/>
                </a:solidFill>
              </a:rPr>
              <a:t>也會</a:t>
            </a:r>
            <a:r>
              <a:rPr lang="zh-TW" altLang="en-US" sz="1600" b="1" dirty="0">
                <a:solidFill>
                  <a:srgbClr val="003399"/>
                </a:solidFill>
                <a:highlight>
                  <a:srgbClr val="FFFF00"/>
                </a:highlight>
              </a:rPr>
              <a:t>出現血壓降低及心律下降情形</a:t>
            </a:r>
            <a:r>
              <a:rPr lang="zh-TW" altLang="en-US" sz="1600" dirty="0">
                <a:solidFill>
                  <a:srgbClr val="003399"/>
                </a:solidFill>
              </a:rPr>
              <a:t>。</a:t>
            </a:r>
          </a:p>
        </p:txBody>
      </p:sp>
      <p:pic>
        <p:nvPicPr>
          <p:cNvPr id="3" name="圖片 2">
            <a:extLst>
              <a:ext uri="{FF2B5EF4-FFF2-40B4-BE49-F238E27FC236}">
                <a16:creationId xmlns:a16="http://schemas.microsoft.com/office/drawing/2014/main" id="{00248E97-6B70-F78F-4898-0C512B80C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3013" y="737396"/>
            <a:ext cx="817156" cy="1089295"/>
          </a:xfrm>
          <a:prstGeom prst="rect">
            <a:avLst/>
          </a:prstGeom>
        </p:spPr>
      </p:pic>
      <p:pic>
        <p:nvPicPr>
          <p:cNvPr id="4" name="圖片 3">
            <a:extLst>
              <a:ext uri="{FF2B5EF4-FFF2-40B4-BE49-F238E27FC236}">
                <a16:creationId xmlns:a16="http://schemas.microsoft.com/office/drawing/2014/main" id="{ED59B527-9BB1-140F-761B-661E093B1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9701" y="615901"/>
            <a:ext cx="960224" cy="1280009"/>
          </a:xfrm>
          <a:prstGeom prst="rect">
            <a:avLst/>
          </a:prstGeom>
        </p:spPr>
      </p:pic>
      <p:sp>
        <p:nvSpPr>
          <p:cNvPr id="5" name="文字方塊 4">
            <a:extLst>
              <a:ext uri="{FF2B5EF4-FFF2-40B4-BE49-F238E27FC236}">
                <a16:creationId xmlns:a16="http://schemas.microsoft.com/office/drawing/2014/main" id="{40992AD4-0868-3890-79FF-3C5654780EC0}"/>
              </a:ext>
            </a:extLst>
          </p:cNvPr>
          <p:cNvSpPr txBox="1"/>
          <p:nvPr/>
        </p:nvSpPr>
        <p:spPr>
          <a:xfrm>
            <a:off x="7846443" y="1979748"/>
            <a:ext cx="1667444" cy="307777"/>
          </a:xfrm>
          <a:prstGeom prst="rect">
            <a:avLst/>
          </a:prstGeom>
          <a:noFill/>
        </p:spPr>
        <p:txBody>
          <a:bodyPr wrap="none" rtlCol="0">
            <a:spAutoFit/>
          </a:bodyPr>
          <a:lstStyle/>
          <a:p>
            <a:r>
              <a:rPr lang="en-US" altLang="zh-TW" sz="1400" dirty="0"/>
              <a:t>2024 </a:t>
            </a:r>
            <a:r>
              <a:rPr lang="zh-TW" altLang="en-US" sz="1400" dirty="0"/>
              <a:t>日本旅遊見聞</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8224BF5-0486-B1C4-72E1-792EF2DCBB6B}"/>
              </a:ext>
            </a:extLst>
          </p:cNvPr>
          <p:cNvSpPr>
            <a:spLocks noGrp="1" noChangeArrowheads="1"/>
          </p:cNvSpPr>
          <p:nvPr>
            <p:ph type="title" idx="4294967295"/>
          </p:nvPr>
        </p:nvSpPr>
        <p:spPr>
          <a:xfrm>
            <a:off x="57686" y="138868"/>
            <a:ext cx="11829514" cy="632098"/>
          </a:xfrm>
          <a:solidFill>
            <a:srgbClr val="08045C"/>
          </a:solidFill>
        </p:spPr>
        <p:txBody>
          <a:bodyPr>
            <a:normAutofit/>
          </a:bodyPr>
          <a:lstStyle/>
          <a:p>
            <a:pPr eaLnBrk="1" hangingPunct="1"/>
            <a:r>
              <a:rPr lang="zh-TW" altLang="en-US" sz="1800" dirty="0">
                <a:solidFill>
                  <a:schemeClr val="bg1"/>
                </a:solidFill>
                <a:ea typeface="新細明體" charset="-120"/>
              </a:rPr>
              <a:t>市場也可以生意盎然</a:t>
            </a:r>
            <a:r>
              <a:rPr lang="zh-TW" altLang="en-US" sz="1800" b="1" dirty="0">
                <a:solidFill>
                  <a:schemeClr val="bg1"/>
                </a:solidFill>
                <a:ea typeface="新細明體" charset="-120"/>
              </a:rPr>
              <a:t> </a:t>
            </a:r>
            <a:r>
              <a:rPr lang="en-US" altLang="zh-TW" sz="1800" b="1" dirty="0">
                <a:solidFill>
                  <a:schemeClr val="bg1"/>
                </a:solidFill>
                <a:ea typeface="新細明體" charset="-120"/>
              </a:rPr>
              <a:t>: </a:t>
            </a:r>
            <a:r>
              <a:rPr lang="en-US" altLang="zh-TW" sz="1800" dirty="0">
                <a:solidFill>
                  <a:schemeClr val="bg1"/>
                </a:solidFill>
                <a:ea typeface="新細明體" charset="-120"/>
              </a:rPr>
              <a:t> </a:t>
            </a:r>
            <a:r>
              <a:rPr lang="en-US" altLang="zh-TW" sz="1800" dirty="0">
                <a:solidFill>
                  <a:schemeClr val="bg1"/>
                </a:solidFill>
                <a:ea typeface="新細明體" panose="02020500000000000000" pitchFamily="18" charset="-120"/>
              </a:rPr>
              <a:t>(2021) </a:t>
            </a:r>
            <a:r>
              <a:rPr lang="zh-TW" altLang="en-US" sz="1800" dirty="0">
                <a:solidFill>
                  <a:schemeClr val="bg1"/>
                </a:solidFill>
                <a:ea typeface="新細明體" panose="02020500000000000000" pitchFamily="18" charset="-120"/>
              </a:rPr>
              <a:t> </a:t>
            </a:r>
            <a:r>
              <a:rPr lang="en-US" altLang="zh-TW" sz="1800" dirty="0">
                <a:solidFill>
                  <a:schemeClr val="bg1"/>
                </a:solidFill>
                <a:ea typeface="新細明體" panose="02020500000000000000" pitchFamily="18" charset="-120"/>
              </a:rPr>
              <a:t>Monkey Business </a:t>
            </a:r>
            <a:r>
              <a:rPr lang="zh-TW" altLang="en-US" sz="1800" dirty="0">
                <a:solidFill>
                  <a:schemeClr val="bg1"/>
                </a:solidFill>
                <a:ea typeface="新細明體" panose="02020500000000000000" pitchFamily="18" charset="-120"/>
              </a:rPr>
              <a:t>猴子做生意。懂得做生意的猴子，就是這麼犀利。交易</a:t>
            </a:r>
            <a:r>
              <a:rPr lang="en-US" altLang="zh-TW" sz="1800" dirty="0">
                <a:solidFill>
                  <a:schemeClr val="bg1"/>
                </a:solidFill>
                <a:ea typeface="新細明體" panose="02020500000000000000" pitchFamily="18" charset="-120"/>
              </a:rPr>
              <a:t>/</a:t>
            </a:r>
            <a:r>
              <a:rPr lang="zh-TW" altLang="en-US" sz="1800" dirty="0">
                <a:solidFill>
                  <a:schemeClr val="bg1"/>
                </a:solidFill>
                <a:ea typeface="新細明體" panose="02020500000000000000" pitchFamily="18" charset="-120"/>
              </a:rPr>
              <a:t>討價還價 </a:t>
            </a:r>
            <a:r>
              <a:rPr lang="en-US" altLang="zh-TW" sz="1800" dirty="0">
                <a:solidFill>
                  <a:schemeClr val="bg1"/>
                </a:solidFill>
                <a:ea typeface="新細明體" panose="02020500000000000000" pitchFamily="18" charset="-120"/>
              </a:rPr>
              <a:t>(bargaining)</a:t>
            </a:r>
            <a:r>
              <a:rPr lang="zh-TW" altLang="en-US" sz="1800" dirty="0">
                <a:solidFill>
                  <a:schemeClr val="bg1"/>
                </a:solidFill>
                <a:ea typeface="新細明體" panose="02020500000000000000" pitchFamily="18" charset="-120"/>
              </a:rPr>
              <a:t>之樂</a:t>
            </a:r>
            <a:endParaRPr lang="en-US" altLang="zh-TW" sz="1800" dirty="0">
              <a:solidFill>
                <a:schemeClr val="bg1"/>
              </a:solidFill>
              <a:ea typeface="新細明體" panose="02020500000000000000" pitchFamily="18" charset="-120"/>
            </a:endParaRPr>
          </a:p>
        </p:txBody>
      </p:sp>
      <p:sp>
        <p:nvSpPr>
          <p:cNvPr id="63491" name="文字方塊 5">
            <a:extLst>
              <a:ext uri="{FF2B5EF4-FFF2-40B4-BE49-F238E27FC236}">
                <a16:creationId xmlns:a16="http://schemas.microsoft.com/office/drawing/2014/main" id="{4325A0EA-3638-1E03-C49F-4C1EB878E95E}"/>
              </a:ext>
            </a:extLst>
          </p:cNvPr>
          <p:cNvSpPr txBox="1">
            <a:spLocks noChangeArrowheads="1"/>
          </p:cNvSpPr>
          <p:nvPr/>
        </p:nvSpPr>
        <p:spPr bwMode="auto">
          <a:xfrm>
            <a:off x="1530350" y="2898775"/>
            <a:ext cx="8921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b="1">
                <a:solidFill>
                  <a:srgbClr val="C00000"/>
                </a:solidFill>
                <a:latin typeface="Tahoma" panose="020B0604030504040204" pitchFamily="34" charset="0"/>
                <a:ea typeface="新細明體" panose="02020500000000000000" pitchFamily="18" charset="-120"/>
              </a:rPr>
              <a:t> </a:t>
            </a:r>
            <a:endParaRPr lang="zh-TW" altLang="en-US" sz="2000" b="1">
              <a:ea typeface="新細明體" panose="02020500000000000000" pitchFamily="18" charset="-120"/>
            </a:endParaRPr>
          </a:p>
        </p:txBody>
      </p:sp>
      <p:pic>
        <p:nvPicPr>
          <p:cNvPr id="63492" name="圖片 2" descr="一張含有 哺乳類, 靈長類動物, 猴子, 草 的圖片&#10;&#10;自動產生的描述">
            <a:extLst>
              <a:ext uri="{FF2B5EF4-FFF2-40B4-BE49-F238E27FC236}">
                <a16:creationId xmlns:a16="http://schemas.microsoft.com/office/drawing/2014/main" id="{5F7D6593-990D-6349-FB8F-37004DDF6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441" y="843353"/>
            <a:ext cx="2405063"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3">
            <a:extLst>
              <a:ext uri="{FF2B5EF4-FFF2-40B4-BE49-F238E27FC236}">
                <a16:creationId xmlns:a16="http://schemas.microsoft.com/office/drawing/2014/main" id="{B6FAD113-A8A4-BA0C-2AFB-01A609DF78C5}"/>
              </a:ext>
            </a:extLst>
          </p:cNvPr>
          <p:cNvSpPr txBox="1"/>
          <p:nvPr/>
        </p:nvSpPr>
        <p:spPr>
          <a:xfrm>
            <a:off x="218272" y="2556856"/>
            <a:ext cx="11508342" cy="3600986"/>
          </a:xfrm>
          <a:prstGeom prst="rect">
            <a:avLst/>
          </a:prstGeom>
          <a:noFill/>
        </p:spPr>
        <p:txBody>
          <a:bodyPr wrap="square">
            <a:spAutoFit/>
          </a:bodyPr>
          <a:lstStyle/>
          <a:p>
            <a:pPr>
              <a:defRPr/>
            </a:pPr>
            <a:r>
              <a:rPr lang="zh-TW" altLang="en-US" sz="1400" b="1" dirty="0">
                <a:solidFill>
                  <a:srgbClr val="232323"/>
                </a:solidFill>
                <a:latin typeface="Open Sans" panose="020B0606030504020204" pitchFamily="34" charset="0"/>
              </a:rPr>
              <a:t>         </a:t>
            </a:r>
            <a:r>
              <a:rPr lang="zh-TW" altLang="en-US" sz="1600" b="1" dirty="0">
                <a:solidFill>
                  <a:srgbClr val="0070C0"/>
                </a:solidFill>
                <a:latin typeface="Open Sans" panose="020B0606030504020204" pitchFamily="34" charset="0"/>
              </a:rPr>
              <a:t>印尼巴厘島 </a:t>
            </a:r>
            <a:r>
              <a:rPr lang="en-US" altLang="zh-TW" sz="1600" b="1" dirty="0">
                <a:solidFill>
                  <a:srgbClr val="0070C0"/>
                </a:solidFill>
                <a:latin typeface="Open Sans" panose="020B0606030504020204" pitchFamily="34" charset="0"/>
              </a:rPr>
              <a:t>Pura </a:t>
            </a:r>
            <a:r>
              <a:rPr lang="en-US" altLang="zh-TW" sz="1600" b="1" dirty="0" err="1">
                <a:solidFill>
                  <a:srgbClr val="0070C0"/>
                </a:solidFill>
                <a:latin typeface="Open Sans" panose="020B0606030504020204" pitchFamily="34" charset="0"/>
              </a:rPr>
              <a:t>Uluwatu</a:t>
            </a:r>
            <a:r>
              <a:rPr lang="en-US" altLang="zh-TW" sz="1600" b="1" dirty="0">
                <a:solidFill>
                  <a:srgbClr val="0070C0"/>
                </a:solidFill>
                <a:latin typeface="Open Sans" panose="020B0606030504020204" pitchFamily="34" charset="0"/>
              </a:rPr>
              <a:t> </a:t>
            </a:r>
            <a:r>
              <a:rPr lang="zh-TW" altLang="en-US" sz="1600" b="1" dirty="0">
                <a:solidFill>
                  <a:srgbClr val="0070C0"/>
                </a:solidFill>
                <a:highlight>
                  <a:srgbClr val="FFFF00"/>
                </a:highlight>
                <a:latin typeface="Open Sans" panose="020B0606030504020204" pitchFamily="34" charset="0"/>
              </a:rPr>
              <a:t>神廟周圍</a:t>
            </a:r>
            <a:r>
              <a:rPr lang="zh-TW" altLang="en-US" sz="1600" b="1" dirty="0">
                <a:solidFill>
                  <a:srgbClr val="0070C0"/>
                </a:solidFill>
                <a:latin typeface="Open Sans" panose="020B0606030504020204" pitchFamily="34" charset="0"/>
              </a:rPr>
              <a:t>的長尾猕猴是 「劫匪」 ，不是人類。來自加拿大 </a:t>
            </a:r>
            <a:r>
              <a:rPr lang="en-US" altLang="zh-TW" sz="1600" b="1" dirty="0">
                <a:solidFill>
                  <a:srgbClr val="0070C0"/>
                </a:solidFill>
                <a:latin typeface="Open Sans" panose="020B0606030504020204" pitchFamily="34" charset="0"/>
              </a:rPr>
              <a:t>U of Lethbridge </a:t>
            </a:r>
            <a:r>
              <a:rPr lang="zh-TW" altLang="en-US" sz="1600" b="1" dirty="0">
                <a:solidFill>
                  <a:srgbClr val="0070C0"/>
                </a:solidFill>
                <a:latin typeface="Open Sans" panose="020B0606030504020204" pitchFamily="34" charset="0"/>
              </a:rPr>
              <a:t>和印尼烏達亞納大學的一項研究發現，這裏的</a:t>
            </a:r>
            <a:r>
              <a:rPr lang="zh-TW" altLang="en-US" sz="1600" b="1" dirty="0">
                <a:solidFill>
                  <a:srgbClr val="0070C0"/>
                </a:solidFill>
                <a:highlight>
                  <a:srgbClr val="FFFF00"/>
                </a:highlight>
                <a:latin typeface="Open Sans" panose="020B0606030504020204" pitchFamily="34" charset="0"/>
              </a:rPr>
              <a:t>猴子</a:t>
            </a:r>
            <a:r>
              <a:rPr lang="zh-TW" altLang="en-US" sz="1600" b="1" dirty="0">
                <a:solidFill>
                  <a:srgbClr val="0070C0"/>
                </a:solidFill>
                <a:latin typeface="Open Sans" panose="020B0606030504020204" pitchFamily="34" charset="0"/>
              </a:rPr>
              <a:t>通過幾年十的</a:t>
            </a:r>
            <a:r>
              <a:rPr lang="zh-TW" altLang="en-US" sz="1600" b="1" dirty="0">
                <a:solidFill>
                  <a:srgbClr val="0070C0"/>
                </a:solidFill>
                <a:highlight>
                  <a:srgbClr val="FFFF00"/>
                </a:highlight>
                <a:latin typeface="Open Sans" panose="020B0606030504020204" pitchFamily="34" charset="0"/>
              </a:rPr>
              <a:t>叠代學習</a:t>
            </a:r>
            <a:r>
              <a:rPr lang="zh-TW" altLang="en-US" sz="1600" b="1" dirty="0">
                <a:solidFill>
                  <a:srgbClr val="0070C0"/>
                </a:solidFill>
                <a:latin typeface="Open Sans" panose="020B0606030504020204" pitchFamily="34" charset="0"/>
              </a:rPr>
              <a:t>，</a:t>
            </a:r>
            <a:r>
              <a:rPr lang="zh-TW" altLang="en-US" sz="1600" b="1" dirty="0">
                <a:solidFill>
                  <a:srgbClr val="0070C0"/>
                </a:solidFill>
                <a:highlight>
                  <a:srgbClr val="FFFF00"/>
                </a:highlight>
                <a:latin typeface="Open Sans" panose="020B0606030504020204" pitchFamily="34" charset="0"/>
              </a:rPr>
              <a:t>已經理解了一定的經濟學原理，在搶劫遊客東西並勒索贖金（食物）時，經歷了</a:t>
            </a:r>
            <a:r>
              <a:rPr lang="zh-TW" altLang="en-US" sz="1600" b="1" dirty="0">
                <a:solidFill>
                  <a:srgbClr val="0070C0"/>
                </a:solidFill>
                <a:latin typeface="Open Sans" panose="020B0606030504020204" pitchFamily="34" charset="0"/>
              </a:rPr>
              <a:t>「</a:t>
            </a:r>
            <a:r>
              <a:rPr lang="zh-TW" altLang="en-US" sz="1600" b="1" dirty="0">
                <a:solidFill>
                  <a:srgbClr val="0070C0"/>
                </a:solidFill>
                <a:highlight>
                  <a:srgbClr val="FFFF00"/>
                </a:highlight>
                <a:latin typeface="Open Sans" panose="020B0606030504020204" pitchFamily="34" charset="0"/>
              </a:rPr>
              <a:t>前所未有的經濟決策過程</a:t>
            </a:r>
            <a:r>
              <a:rPr lang="zh-TW" altLang="en-US" sz="1600" b="1" dirty="0">
                <a:solidFill>
                  <a:srgbClr val="0070C0"/>
                </a:solidFill>
                <a:latin typeface="Open Sans" panose="020B0606030504020204" pitchFamily="34" charset="0"/>
              </a:rPr>
              <a:t>」</a:t>
            </a:r>
            <a:r>
              <a:rPr lang="zh-TW" altLang="en-US" sz="1600" b="1" dirty="0">
                <a:solidFill>
                  <a:srgbClr val="0070C0"/>
                </a:solidFill>
                <a:highlight>
                  <a:srgbClr val="FFFF00"/>
                </a:highlight>
                <a:latin typeface="Open Sans" panose="020B0606030504020204" pitchFamily="34" charset="0"/>
              </a:rPr>
              <a:t>。 亦即一旦猴子偷到一件物品，討價還價就會開始。(</a:t>
            </a:r>
            <a:r>
              <a:rPr lang="en-US" altLang="zh-TW" sz="1600" b="1" dirty="0">
                <a:solidFill>
                  <a:srgbClr val="0070C0"/>
                </a:solidFill>
                <a:highlight>
                  <a:srgbClr val="FFFF00"/>
                </a:highlight>
                <a:latin typeface="Open Sans" panose="020B0606030504020204" pitchFamily="34" charset="0"/>
              </a:rPr>
              <a:t>Once a monkey had solen an item, the bargaining would begin.)</a:t>
            </a:r>
          </a:p>
          <a:p>
            <a:pPr>
              <a:defRPr/>
            </a:pPr>
            <a:endParaRPr lang="en-US" altLang="zh-TW" sz="1400" b="1" dirty="0">
              <a:solidFill>
                <a:schemeClr val="tx2"/>
              </a:solidFill>
              <a:latin typeface="Open Sans" panose="020B0606030504020204" pitchFamily="34" charset="0"/>
            </a:endParaRPr>
          </a:p>
          <a:p>
            <a:pPr>
              <a:defRPr/>
            </a:pPr>
            <a:r>
              <a:rPr lang="zh-TW" altLang="en-US" sz="1600" b="1" dirty="0">
                <a:solidFill>
                  <a:schemeClr val="tx2"/>
                </a:solidFill>
                <a:latin typeface="Open Sans" panose="020B0606030504020204" pitchFamily="34" charset="0"/>
              </a:rPr>
              <a:t>       </a:t>
            </a:r>
            <a:r>
              <a:rPr lang="zh-TW" altLang="en-US" sz="1600" b="1" dirty="0">
                <a:solidFill>
                  <a:srgbClr val="0070C0"/>
                </a:solidFill>
                <a:latin typeface="Open Sans" panose="020B0606030504020204" pitchFamily="34" charset="0"/>
              </a:rPr>
              <a:t>研究發現，</a:t>
            </a:r>
            <a:r>
              <a:rPr lang="zh-TW" altLang="en-US" sz="1600" b="1" dirty="0">
                <a:solidFill>
                  <a:srgbClr val="0070C0"/>
                </a:solidFill>
                <a:highlight>
                  <a:srgbClr val="FFFF00"/>
                </a:highlight>
                <a:latin typeface="Open Sans" panose="020B0606030504020204" pitchFamily="34" charset="0"/>
              </a:rPr>
              <a:t>低價值的空容器</a:t>
            </a:r>
            <a:r>
              <a:rPr lang="zh-TW" altLang="en-US" sz="1600" b="1" dirty="0">
                <a:solidFill>
                  <a:srgbClr val="0070C0"/>
                </a:solidFill>
                <a:latin typeface="Open Sans" panose="020B0606030504020204" pitchFamily="34" charset="0"/>
              </a:rPr>
              <a:t>和飾品很少被遊客贖回，只有</a:t>
            </a:r>
            <a:r>
              <a:rPr lang="en-US" altLang="zh-TW" sz="1600" b="1" dirty="0">
                <a:solidFill>
                  <a:srgbClr val="0070C0"/>
                </a:solidFill>
                <a:latin typeface="Open Sans" panose="020B0606030504020204" pitchFamily="34" charset="0"/>
              </a:rPr>
              <a:t>8.4</a:t>
            </a:r>
            <a:r>
              <a:rPr lang="zh-TW" altLang="en-US" sz="1600" b="1" dirty="0">
                <a:solidFill>
                  <a:srgbClr val="0070C0"/>
                </a:solidFill>
                <a:latin typeface="Open Sans" panose="020B0606030504020204" pitchFamily="34" charset="0"/>
              </a:rPr>
              <a:t>％和</a:t>
            </a:r>
            <a:r>
              <a:rPr lang="en-US" altLang="zh-TW" sz="1600" b="1" dirty="0">
                <a:solidFill>
                  <a:srgbClr val="0070C0"/>
                </a:solidFill>
                <a:latin typeface="Open Sans" panose="020B0606030504020204" pitchFamily="34" charset="0"/>
              </a:rPr>
              <a:t>16.3</a:t>
            </a:r>
            <a:r>
              <a:rPr lang="zh-TW" altLang="en-US" sz="1600" b="1" dirty="0">
                <a:solidFill>
                  <a:srgbClr val="0070C0"/>
                </a:solidFill>
                <a:latin typeface="Open Sans" panose="020B0606030504020204" pitchFamily="34" charset="0"/>
              </a:rPr>
              <a:t>％的易貨交易發生；中價值的帽子和鞋子則分別有</a:t>
            </a:r>
            <a:r>
              <a:rPr lang="en-US" altLang="zh-TW" sz="1600" b="1" dirty="0">
                <a:solidFill>
                  <a:srgbClr val="0070C0"/>
                </a:solidFill>
                <a:latin typeface="Open Sans" panose="020B0606030504020204" pitchFamily="34" charset="0"/>
              </a:rPr>
              <a:t>74.3</a:t>
            </a:r>
            <a:r>
              <a:rPr lang="zh-TW" altLang="en-US" sz="1600" b="1" dirty="0">
                <a:solidFill>
                  <a:srgbClr val="0070C0"/>
                </a:solidFill>
                <a:latin typeface="Open Sans" panose="020B0606030504020204" pitchFamily="34" charset="0"/>
              </a:rPr>
              <a:t>％和</a:t>
            </a:r>
            <a:r>
              <a:rPr lang="en-US" altLang="zh-TW" sz="1600" b="1" dirty="0">
                <a:solidFill>
                  <a:srgbClr val="0070C0"/>
                </a:solidFill>
                <a:latin typeface="Open Sans" panose="020B0606030504020204" pitchFamily="34" charset="0"/>
              </a:rPr>
              <a:t>75.8</a:t>
            </a:r>
            <a:r>
              <a:rPr lang="zh-TW" altLang="en-US" sz="1600" b="1" dirty="0">
                <a:solidFill>
                  <a:srgbClr val="0070C0"/>
                </a:solidFill>
                <a:latin typeface="Open Sans" panose="020B0606030504020204" pitchFamily="34" charset="0"/>
              </a:rPr>
              <a:t>％的易貨交易；</a:t>
            </a:r>
            <a:r>
              <a:rPr lang="zh-TW" altLang="en-US" sz="1600" b="1" dirty="0">
                <a:solidFill>
                  <a:srgbClr val="0070C0"/>
                </a:solidFill>
                <a:highlight>
                  <a:srgbClr val="FFFF00"/>
                </a:highlight>
                <a:latin typeface="Open Sans" panose="020B0606030504020204" pitchFamily="34" charset="0"/>
              </a:rPr>
              <a:t>高價值的眼睛和電子設備</a:t>
            </a:r>
            <a:r>
              <a:rPr lang="en-US" altLang="zh-TW" sz="1600" b="1" dirty="0">
                <a:solidFill>
                  <a:srgbClr val="0070C0"/>
                </a:solidFill>
                <a:highlight>
                  <a:srgbClr val="FFFF00"/>
                </a:highlight>
                <a:latin typeface="Open Sans" panose="020B0606030504020204" pitchFamily="34" charset="0"/>
              </a:rPr>
              <a:t>/</a:t>
            </a:r>
            <a:r>
              <a:rPr lang="zh-TW" altLang="en-US" sz="1600" b="1" dirty="0">
                <a:solidFill>
                  <a:srgbClr val="0070C0"/>
                </a:solidFill>
                <a:highlight>
                  <a:srgbClr val="FFFF00"/>
                </a:highlight>
                <a:latin typeface="Open Sans" panose="020B0606030504020204" pitchFamily="34" charset="0"/>
              </a:rPr>
              <a:t>錢包</a:t>
            </a:r>
            <a:r>
              <a:rPr lang="zh-TW" altLang="en-US" sz="1600" b="1" dirty="0">
                <a:solidFill>
                  <a:srgbClr val="0070C0"/>
                </a:solidFill>
                <a:latin typeface="Open Sans" panose="020B0606030504020204" pitchFamily="34" charset="0"/>
              </a:rPr>
              <a:t>易貨交易的發生高達</a:t>
            </a:r>
            <a:r>
              <a:rPr lang="en-US" altLang="zh-TW" sz="1600" b="1" dirty="0">
                <a:solidFill>
                  <a:srgbClr val="0070C0"/>
                </a:solidFill>
                <a:latin typeface="Open Sans" panose="020B0606030504020204" pitchFamily="34" charset="0"/>
              </a:rPr>
              <a:t>90.6</a:t>
            </a:r>
            <a:r>
              <a:rPr lang="zh-TW" altLang="en-US" sz="1600" b="1" dirty="0">
                <a:solidFill>
                  <a:srgbClr val="0070C0"/>
                </a:solidFill>
                <a:latin typeface="Open Sans" panose="020B0606030504020204" pitchFamily="34" charset="0"/>
              </a:rPr>
              <a:t>％和</a:t>
            </a:r>
            <a:r>
              <a:rPr lang="en-US" altLang="zh-TW" sz="1600" b="1" dirty="0">
                <a:solidFill>
                  <a:srgbClr val="0070C0"/>
                </a:solidFill>
                <a:latin typeface="Open Sans" panose="020B0606030504020204" pitchFamily="34" charset="0"/>
              </a:rPr>
              <a:t>98.7</a:t>
            </a:r>
            <a:r>
              <a:rPr lang="zh-TW" altLang="en-US" sz="1600" b="1" dirty="0">
                <a:solidFill>
                  <a:srgbClr val="0070C0"/>
                </a:solidFill>
                <a:latin typeface="Open Sans" panose="020B0606030504020204" pitchFamily="34" charset="0"/>
              </a:rPr>
              <a:t>％。</a:t>
            </a:r>
            <a:endParaRPr lang="en-US" altLang="zh-TW" sz="1600" b="1" dirty="0">
              <a:solidFill>
                <a:srgbClr val="0070C0"/>
              </a:solidFill>
              <a:latin typeface="Open Sans" panose="020B0606030504020204" pitchFamily="34" charset="0"/>
            </a:endParaRPr>
          </a:p>
          <a:p>
            <a:pPr>
              <a:defRPr/>
            </a:pPr>
            <a:endParaRPr lang="en-US" altLang="zh-TW" sz="1600" b="1" dirty="0">
              <a:solidFill>
                <a:srgbClr val="0070C0"/>
              </a:solidFill>
              <a:latin typeface="Open Sans" panose="020B0606030504020204" pitchFamily="34" charset="0"/>
            </a:endParaRPr>
          </a:p>
          <a:p>
            <a:pPr>
              <a:defRPr/>
            </a:pPr>
            <a:r>
              <a:rPr lang="zh-TW" altLang="en-US" sz="1600" b="1" dirty="0">
                <a:solidFill>
                  <a:srgbClr val="0070C0"/>
                </a:solidFill>
                <a:latin typeface="Open Sans" panose="020B0606030504020204" pitchFamily="34" charset="0"/>
              </a:rPr>
              <a:t>      你可能已經想像到會發生什麽事情了，猴子打劫已開始「思考」經濟學了。</a:t>
            </a:r>
            <a:endParaRPr lang="en-US" altLang="zh-TW" sz="1600" b="1" dirty="0">
              <a:solidFill>
                <a:srgbClr val="0070C0"/>
              </a:solidFill>
              <a:latin typeface="Open Sans" panose="020B0606030504020204" pitchFamily="34" charset="0"/>
            </a:endParaRPr>
          </a:p>
          <a:p>
            <a:pPr>
              <a:defRPr/>
            </a:pPr>
            <a:endParaRPr lang="en-US" altLang="zh-TW" sz="1600" b="1" dirty="0">
              <a:solidFill>
                <a:srgbClr val="0070C0"/>
              </a:solidFill>
              <a:latin typeface="Open Sans" panose="020B0606030504020204" pitchFamily="34" charset="0"/>
            </a:endParaRPr>
          </a:p>
          <a:p>
            <a:pPr>
              <a:defRPr/>
            </a:pPr>
            <a:r>
              <a:rPr lang="zh-TW" altLang="en-US" sz="1600" b="1" dirty="0">
                <a:solidFill>
                  <a:srgbClr val="0070C0"/>
                </a:solidFill>
                <a:latin typeface="Open Sans" panose="020B0606030504020204" pitchFamily="34" charset="0"/>
              </a:rPr>
              <a:t>       巴厘島這些</a:t>
            </a:r>
            <a:r>
              <a:rPr lang="zh-TW" altLang="en-US" sz="1600" b="1" dirty="0">
                <a:solidFill>
                  <a:srgbClr val="0070C0"/>
                </a:solidFill>
                <a:highlight>
                  <a:srgbClr val="FFFF00"/>
                </a:highlight>
                <a:latin typeface="Open Sans" panose="020B0606030504020204" pitchFamily="34" charset="0"/>
              </a:rPr>
              <a:t>長尾猕猴</a:t>
            </a:r>
            <a:r>
              <a:rPr lang="zh-TW" altLang="en-US" sz="1600" b="1" dirty="0">
                <a:solidFill>
                  <a:srgbClr val="0070C0"/>
                </a:solidFill>
                <a:latin typeface="Open Sans" panose="020B0606030504020204" pitchFamily="34" charset="0"/>
              </a:rPr>
              <a:t>，在與人類的長期接觸和互動中，</a:t>
            </a:r>
            <a:r>
              <a:rPr lang="zh-TW" altLang="en-US" sz="1600" b="1" dirty="0">
                <a:solidFill>
                  <a:srgbClr val="0070C0"/>
                </a:solidFill>
                <a:highlight>
                  <a:srgbClr val="FFFF00"/>
                </a:highlight>
                <a:latin typeface="Open Sans" panose="020B0606030504020204" pitchFamily="34" charset="0"/>
              </a:rPr>
              <a:t>已經變得越來越聰明，似乎已開始進化出智慧迹象。因爲這種聰明和人類一樣，並不是先天獲得，而是通過後天學習得到的</a:t>
            </a:r>
            <a:r>
              <a:rPr lang="zh-TW" altLang="en-US" sz="1600" b="1" dirty="0">
                <a:solidFill>
                  <a:srgbClr val="0070C0"/>
                </a:solidFill>
                <a:latin typeface="Open Sans" panose="020B0606030504020204" pitchFamily="34" charset="0"/>
              </a:rPr>
              <a:t>，並且和人類社會一樣，年齡越大，經驗越老到，獲得的利益也更多。</a:t>
            </a:r>
            <a:endParaRPr lang="en-US" altLang="zh-TW" sz="1600" b="1" dirty="0">
              <a:solidFill>
                <a:srgbClr val="0070C0"/>
              </a:solidFill>
              <a:latin typeface="Open Sans" panose="020B0606030504020204" pitchFamily="34" charset="0"/>
            </a:endParaRPr>
          </a:p>
          <a:p>
            <a:pPr>
              <a:defRPr/>
            </a:pPr>
            <a:endParaRPr lang="en-US" altLang="zh-TW" sz="1600" b="1" dirty="0">
              <a:solidFill>
                <a:srgbClr val="0070C0"/>
              </a:solidFill>
              <a:latin typeface="Open Sans" panose="020B0606030504020204" pitchFamily="34" charset="0"/>
            </a:endParaRPr>
          </a:p>
          <a:p>
            <a:pPr>
              <a:defRPr/>
            </a:pPr>
            <a:r>
              <a:rPr lang="en-US" altLang="zh-TW" sz="1100" b="1" dirty="0" err="1">
                <a:solidFill>
                  <a:srgbClr val="222222"/>
                </a:solidFill>
                <a:latin typeface="Arial" panose="020B0604020202020204" pitchFamily="34" charset="0"/>
              </a:rPr>
              <a:t>Leca</a:t>
            </a:r>
            <a:r>
              <a:rPr lang="en-US" altLang="zh-TW" sz="1100" b="1" dirty="0">
                <a:solidFill>
                  <a:srgbClr val="222222"/>
                </a:solidFill>
                <a:latin typeface="Arial" panose="020B0604020202020204" pitchFamily="34" charset="0"/>
              </a:rPr>
              <a:t>, J. B., </a:t>
            </a:r>
            <a:r>
              <a:rPr lang="en-US" altLang="zh-TW" sz="1100" b="1" dirty="0" err="1">
                <a:solidFill>
                  <a:srgbClr val="222222"/>
                </a:solidFill>
                <a:latin typeface="Arial" panose="020B0604020202020204" pitchFamily="34" charset="0"/>
              </a:rPr>
              <a:t>Gunst</a:t>
            </a:r>
            <a:r>
              <a:rPr lang="en-US" altLang="zh-TW" sz="1100" b="1" dirty="0">
                <a:solidFill>
                  <a:srgbClr val="222222"/>
                </a:solidFill>
                <a:latin typeface="Arial" panose="020B0604020202020204" pitchFamily="34" charset="0"/>
              </a:rPr>
              <a:t>, N., Gardiner, M., &amp; </a:t>
            </a:r>
            <a:r>
              <a:rPr lang="en-US" altLang="zh-TW" sz="1100" b="1" dirty="0" err="1">
                <a:solidFill>
                  <a:srgbClr val="222222"/>
                </a:solidFill>
                <a:latin typeface="Arial" panose="020B0604020202020204" pitchFamily="34" charset="0"/>
              </a:rPr>
              <a:t>Wandia</a:t>
            </a:r>
            <a:r>
              <a:rPr lang="en-US" altLang="zh-TW" sz="1100" b="1" dirty="0">
                <a:solidFill>
                  <a:srgbClr val="222222"/>
                </a:solidFill>
                <a:latin typeface="Arial" panose="020B0604020202020204" pitchFamily="34" charset="0"/>
              </a:rPr>
              <a:t>, I. N. (2021). Acquisition of object-robbing and object/food-bartering </a:t>
            </a:r>
            <a:r>
              <a:rPr lang="en-US" altLang="zh-TW" sz="1100" b="1" dirty="0" err="1">
                <a:solidFill>
                  <a:srgbClr val="222222"/>
                </a:solidFill>
                <a:latin typeface="Arial" panose="020B0604020202020204" pitchFamily="34" charset="0"/>
              </a:rPr>
              <a:t>behaviours</a:t>
            </a:r>
            <a:r>
              <a:rPr lang="en-US" altLang="zh-TW" sz="1100" b="1" dirty="0">
                <a:solidFill>
                  <a:srgbClr val="222222"/>
                </a:solidFill>
                <a:latin typeface="Arial" panose="020B0604020202020204" pitchFamily="34" charset="0"/>
              </a:rPr>
              <a:t>: a culturally maintained token economy in free-ranging long-tailed macaques. </a:t>
            </a:r>
            <a:r>
              <a:rPr lang="en-US" altLang="zh-TW" sz="1100" b="1" i="1" dirty="0">
                <a:solidFill>
                  <a:srgbClr val="222222"/>
                </a:solidFill>
                <a:latin typeface="Arial" panose="020B0604020202020204" pitchFamily="34" charset="0"/>
              </a:rPr>
              <a:t>Philosophical Transactions of the Royal Society B</a:t>
            </a:r>
            <a:r>
              <a:rPr lang="en-US" altLang="zh-TW" sz="1100" b="1" dirty="0">
                <a:solidFill>
                  <a:srgbClr val="222222"/>
                </a:solidFill>
                <a:latin typeface="Arial" panose="020B0604020202020204" pitchFamily="34" charset="0"/>
              </a:rPr>
              <a:t>, </a:t>
            </a:r>
            <a:r>
              <a:rPr lang="en-US" altLang="zh-TW" sz="1100" b="1" i="1" dirty="0">
                <a:solidFill>
                  <a:srgbClr val="222222"/>
                </a:solidFill>
                <a:latin typeface="Arial" panose="020B0604020202020204" pitchFamily="34" charset="0"/>
              </a:rPr>
              <a:t>376</a:t>
            </a:r>
            <a:r>
              <a:rPr lang="en-US" altLang="zh-TW" sz="1100" b="1" dirty="0">
                <a:solidFill>
                  <a:srgbClr val="222222"/>
                </a:solidFill>
                <a:latin typeface="Arial" panose="020B0604020202020204" pitchFamily="34" charset="0"/>
              </a:rPr>
              <a:t>(1819), 20190677.</a:t>
            </a:r>
            <a:endParaRPr lang="zh-TW" altLang="en-US" sz="1100" b="1" dirty="0"/>
          </a:p>
        </p:txBody>
      </p:sp>
      <p:pic>
        <p:nvPicPr>
          <p:cNvPr id="63494" name="圖片 6" descr="一張含有 草, 哺乳類, 靈長類動物, 室外 的圖片&#10;&#10;自動產生的描述">
            <a:extLst>
              <a:ext uri="{FF2B5EF4-FFF2-40B4-BE49-F238E27FC236}">
                <a16:creationId xmlns:a16="http://schemas.microsoft.com/office/drawing/2014/main" id="{7CDC9525-E795-4491-955C-BB209FAA5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137" y="802077"/>
            <a:ext cx="26257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4ABE6BE8-EABB-022D-CBC5-09F1D7F83D44}"/>
              </a:ext>
            </a:extLst>
          </p:cNvPr>
          <p:cNvSpPr txBox="1"/>
          <p:nvPr/>
        </p:nvSpPr>
        <p:spPr>
          <a:xfrm>
            <a:off x="1905000" y="2590801"/>
            <a:ext cx="8540852" cy="615553"/>
          </a:xfrm>
          <a:prstGeom prst="rect">
            <a:avLst/>
          </a:prstGeom>
          <a:noFill/>
        </p:spPr>
        <p:txBody>
          <a:bodyPr>
            <a:spAutoFit/>
          </a:bodyPr>
          <a:lstStyle/>
          <a:p>
            <a:pPr>
              <a:defRPr/>
            </a:pPr>
            <a:r>
              <a:rPr lang="zh-TW" altLang="en-US" sz="1600" b="1" dirty="0">
                <a:solidFill>
                  <a:schemeClr val="tx2"/>
                </a:solidFill>
              </a:rPr>
              <a:t>      </a:t>
            </a:r>
            <a:r>
              <a:rPr lang="en-US" altLang="zh-TW" sz="1600" b="1" dirty="0">
                <a:solidFill>
                  <a:schemeClr val="tx2"/>
                </a:solidFill>
              </a:rPr>
              <a:t> </a:t>
            </a:r>
            <a:endParaRPr lang="zh-TW" altLang="en-US" sz="1600" b="1" dirty="0">
              <a:solidFill>
                <a:schemeClr val="tx2"/>
              </a:solidFill>
              <a:highlight>
                <a:srgbClr val="FFFF00"/>
              </a:highlight>
            </a:endParaRPr>
          </a:p>
          <a:p>
            <a:pPr>
              <a:defRPr/>
            </a:pPr>
            <a:endParaRPr lang="zh-TW" altLang="en-US" dirty="0"/>
          </a:p>
        </p:txBody>
      </p:sp>
      <p:sp>
        <p:nvSpPr>
          <p:cNvPr id="39939" name="Text Box 5">
            <a:extLst>
              <a:ext uri="{FF2B5EF4-FFF2-40B4-BE49-F238E27FC236}">
                <a16:creationId xmlns:a16="http://schemas.microsoft.com/office/drawing/2014/main" id="{047EDA06-A4CE-8C01-28E0-E72E05F08051}"/>
              </a:ext>
            </a:extLst>
          </p:cNvPr>
          <p:cNvSpPr txBox="1">
            <a:spLocks noChangeArrowheads="1"/>
          </p:cNvSpPr>
          <p:nvPr/>
        </p:nvSpPr>
        <p:spPr bwMode="auto">
          <a:xfrm>
            <a:off x="1524000" y="228601"/>
            <a:ext cx="9144000" cy="461963"/>
          </a:xfrm>
          <a:prstGeom prst="rect">
            <a:avLst/>
          </a:prstGeom>
          <a:solidFill>
            <a:srgbClr val="08045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b="1">
                <a:solidFill>
                  <a:schemeClr val="bg1"/>
                </a:solidFill>
                <a:latin typeface="Tahoma" panose="020B0604030504040204" pitchFamily="34" charset="0"/>
                <a:ea typeface="新細明體" panose="02020500000000000000" pitchFamily="18" charset="-120"/>
              </a:rPr>
              <a:t> </a:t>
            </a:r>
            <a:endParaRPr lang="zh-TW" altLang="en-US" sz="2000" b="1">
              <a:solidFill>
                <a:schemeClr val="bg1"/>
              </a:solidFill>
              <a:latin typeface="Tahoma" panose="020B0604030504040204" pitchFamily="34" charset="0"/>
              <a:ea typeface="新細明體" panose="02020500000000000000" pitchFamily="18" charset="-120"/>
            </a:endParaRPr>
          </a:p>
        </p:txBody>
      </p:sp>
      <p:sp>
        <p:nvSpPr>
          <p:cNvPr id="39940" name="文字方塊 3">
            <a:extLst>
              <a:ext uri="{FF2B5EF4-FFF2-40B4-BE49-F238E27FC236}">
                <a16:creationId xmlns:a16="http://schemas.microsoft.com/office/drawing/2014/main" id="{4C2AE6E1-204B-2061-5F03-696CD6AFC796}"/>
              </a:ext>
            </a:extLst>
          </p:cNvPr>
          <p:cNvSpPr txBox="1">
            <a:spLocks noChangeArrowheads="1"/>
          </p:cNvSpPr>
          <p:nvPr/>
        </p:nvSpPr>
        <p:spPr bwMode="auto">
          <a:xfrm>
            <a:off x="650240" y="1544322"/>
            <a:ext cx="10549287"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800" b="1" dirty="0">
                <a:ea typeface="新細明體" panose="02020500000000000000" pitchFamily="18" charset="-120"/>
              </a:rPr>
              <a:t>啟示之</a:t>
            </a:r>
            <a:r>
              <a:rPr lang="zh-TW" altLang="en-US" sz="1800" b="1" dirty="0">
                <a:highlight>
                  <a:srgbClr val="FFFF00"/>
                </a:highlight>
              </a:rPr>
              <a:t>五</a:t>
            </a:r>
            <a:r>
              <a:rPr lang="en-US" altLang="zh-TW" sz="1800" b="1" dirty="0">
                <a:ea typeface="新細明體" panose="02020500000000000000" pitchFamily="18" charset="-120"/>
              </a:rPr>
              <a:t>: </a:t>
            </a:r>
            <a:r>
              <a:rPr lang="zh-TW" altLang="en-US" sz="1800" b="1" dirty="0"/>
              <a:t>縱然 </a:t>
            </a:r>
            <a:r>
              <a:rPr lang="en-US" altLang="zh-TW" sz="1800" b="1" dirty="0"/>
              <a:t>e-Commerce</a:t>
            </a:r>
            <a:r>
              <a:rPr lang="zh-TW" altLang="en-US" sz="1800" b="1" dirty="0"/>
              <a:t>可以無遠弗屆 </a:t>
            </a:r>
            <a:r>
              <a:rPr lang="zh-TW" altLang="en-US" sz="1800" b="1" dirty="0">
                <a:solidFill>
                  <a:srgbClr val="003399"/>
                </a:solidFill>
                <a:latin typeface="Tahoma" panose="020B0604030504040204" pitchFamily="34" charset="0"/>
              </a:rPr>
              <a:t>，</a:t>
            </a:r>
            <a:r>
              <a:rPr lang="zh-TW" altLang="en-US" sz="1800" b="1" dirty="0">
                <a:solidFill>
                  <a:srgbClr val="003399"/>
                </a:solidFill>
                <a:highlight>
                  <a:srgbClr val="FFFF00"/>
                </a:highlight>
                <a:latin typeface="Tahoma" panose="020B0604030504040204" pitchFamily="34" charset="0"/>
                <a:ea typeface="新細明體" panose="02020500000000000000" pitchFamily="18" charset="-120"/>
              </a:rPr>
              <a:t>實體店</a:t>
            </a:r>
            <a:r>
              <a:rPr lang="zh-TW" altLang="en-US" sz="1800" b="1" dirty="0">
                <a:solidFill>
                  <a:srgbClr val="003399"/>
                </a:solidFill>
                <a:latin typeface="Tahoma" panose="020B0604030504040204" pitchFamily="34" charset="0"/>
                <a:ea typeface="新細明體" panose="02020500000000000000" pitchFamily="18" charset="-120"/>
              </a:rPr>
              <a:t>也有機會勝出</a:t>
            </a:r>
            <a:r>
              <a:rPr lang="zh-TW" altLang="en-US" sz="1800" b="1" dirty="0">
                <a:solidFill>
                  <a:srgbClr val="003399"/>
                </a:solidFill>
                <a:highlight>
                  <a:srgbClr val="FFFF00"/>
                </a:highlight>
                <a:latin typeface="Tahoma" panose="020B0604030504040204" pitchFamily="34" charset="0"/>
                <a:ea typeface="新細明體" panose="02020500000000000000" pitchFamily="18" charset="-120"/>
              </a:rPr>
              <a:t>虛擬網路行銷</a:t>
            </a:r>
            <a:r>
              <a:rPr lang="zh-TW" altLang="en-US" sz="1800" b="1" dirty="0">
                <a:solidFill>
                  <a:srgbClr val="003399"/>
                </a:solidFill>
                <a:latin typeface="Tahoma" panose="020B0604030504040204" pitchFamily="34" charset="0"/>
                <a:ea typeface="新細明體" panose="02020500000000000000" pitchFamily="18" charset="-120"/>
              </a:rPr>
              <a:t>。</a:t>
            </a:r>
            <a:r>
              <a:rPr lang="en-US" altLang="zh-TW" sz="1800" b="1" dirty="0">
                <a:solidFill>
                  <a:srgbClr val="003399"/>
                </a:solidFill>
                <a:latin typeface="Tahoma" panose="020B0604030504040204" pitchFamily="34" charset="0"/>
              </a:rPr>
              <a:t>                                  Even though e-Commerce can reach far and wide</a:t>
            </a:r>
            <a:r>
              <a:rPr lang="en-US" altLang="zh-TW" sz="1800" dirty="0">
                <a:solidFill>
                  <a:srgbClr val="003399"/>
                </a:solidFill>
                <a:latin typeface="Tahoma" panose="020B0604030504040204" pitchFamily="34" charset="0"/>
              </a:rPr>
              <a:t>, </a:t>
            </a:r>
            <a:r>
              <a:rPr lang="en-US" altLang="zh-TW" sz="1800" b="1" dirty="0">
                <a:solidFill>
                  <a:srgbClr val="003399"/>
                </a:solidFill>
                <a:latin typeface="Tahoma" panose="020B0604030504040204" pitchFamily="34" charset="0"/>
              </a:rPr>
              <a:t>Brick-and-mortar stores also have the opportunity to win over virtual online marketing.</a:t>
            </a:r>
            <a:endParaRPr lang="en-US" altLang="zh-TW" sz="18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8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8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8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r>
              <a:rPr lang="zh-TW" altLang="en-US" sz="1800" b="1" dirty="0">
                <a:solidFill>
                  <a:srgbClr val="003399"/>
                </a:solidFill>
                <a:latin typeface="Tahoma" panose="020B0604030504040204" pitchFamily="34" charset="0"/>
                <a:ea typeface="新細明體" panose="02020500000000000000" pitchFamily="18" charset="-120"/>
              </a:rPr>
              <a:t> </a:t>
            </a:r>
            <a:endParaRPr lang="en-US" altLang="zh-TW" sz="18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r>
              <a:rPr lang="zh-TW" altLang="en-US" sz="1800" b="1" dirty="0">
                <a:solidFill>
                  <a:srgbClr val="003399"/>
                </a:solidFill>
                <a:latin typeface="Tahoma" panose="020B0604030504040204" pitchFamily="34" charset="0"/>
                <a:ea typeface="新細明體" panose="02020500000000000000" pitchFamily="18" charset="-120"/>
              </a:rPr>
              <a:t>啟示之</a:t>
            </a:r>
            <a:r>
              <a:rPr lang="zh-TW" altLang="en-US" sz="1800" b="1" dirty="0">
                <a:solidFill>
                  <a:srgbClr val="003399"/>
                </a:solidFill>
                <a:highlight>
                  <a:srgbClr val="FFFF00"/>
                </a:highlight>
                <a:latin typeface="Tahoma" panose="020B0604030504040204" pitchFamily="34" charset="0"/>
                <a:ea typeface="新細明體" panose="02020500000000000000" pitchFamily="18" charset="-120"/>
              </a:rPr>
              <a:t>六</a:t>
            </a:r>
            <a:r>
              <a:rPr lang="en-US" altLang="zh-TW" sz="1800" b="1" dirty="0">
                <a:solidFill>
                  <a:srgbClr val="003399"/>
                </a:solidFill>
                <a:latin typeface="Tahoma" panose="020B0604030504040204" pitchFamily="34" charset="0"/>
                <a:ea typeface="新細明體" panose="02020500000000000000" pitchFamily="18" charset="-120"/>
              </a:rPr>
              <a:t>:  </a:t>
            </a:r>
            <a:r>
              <a:rPr lang="zh-TW" altLang="en-US" sz="1800" b="1" dirty="0">
                <a:solidFill>
                  <a:srgbClr val="003399"/>
                </a:solidFill>
                <a:latin typeface="Tahoma" panose="020B0604030504040204" pitchFamily="34" charset="0"/>
                <a:ea typeface="新細明體" panose="02020500000000000000" pitchFamily="18" charset="-120"/>
              </a:rPr>
              <a:t>懂得做生意的猴子，就是這麼犀利。交易</a:t>
            </a:r>
            <a:r>
              <a:rPr lang="en-US" altLang="zh-TW" sz="1800" b="1" dirty="0">
                <a:solidFill>
                  <a:srgbClr val="003399"/>
                </a:solidFill>
                <a:latin typeface="Tahoma" panose="020B0604030504040204" pitchFamily="34" charset="0"/>
                <a:ea typeface="新細明體" panose="02020500000000000000" pitchFamily="18" charset="-120"/>
              </a:rPr>
              <a:t>/</a:t>
            </a:r>
            <a:r>
              <a:rPr lang="zh-TW" altLang="en-US" sz="1800" b="1" dirty="0">
                <a:solidFill>
                  <a:srgbClr val="003399"/>
                </a:solidFill>
                <a:latin typeface="Tahoma" panose="020B0604030504040204" pitchFamily="34" charset="0"/>
                <a:ea typeface="新細明體" panose="02020500000000000000" pitchFamily="18" charset="-120"/>
              </a:rPr>
              <a:t>討價還價 </a:t>
            </a:r>
            <a:r>
              <a:rPr lang="en-US" altLang="zh-TW" sz="1800" b="1" dirty="0">
                <a:solidFill>
                  <a:srgbClr val="003399"/>
                </a:solidFill>
                <a:latin typeface="Tahoma" panose="020B0604030504040204" pitchFamily="34" charset="0"/>
                <a:ea typeface="新細明體" panose="02020500000000000000" pitchFamily="18" charset="-120"/>
              </a:rPr>
              <a:t>(bargaining)</a:t>
            </a:r>
            <a:r>
              <a:rPr lang="zh-TW" altLang="en-US" sz="1800" b="1" dirty="0">
                <a:solidFill>
                  <a:srgbClr val="003399"/>
                </a:solidFill>
                <a:latin typeface="Tahoma" panose="020B0604030504040204" pitchFamily="34" charset="0"/>
                <a:ea typeface="新細明體" panose="02020500000000000000" pitchFamily="18" charset="-120"/>
              </a:rPr>
              <a:t>之樂</a:t>
            </a:r>
            <a:endParaRPr lang="en-US" altLang="zh-TW" sz="18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endParaRPr lang="en-US" altLang="zh-TW" sz="1800" b="1" dirty="0">
              <a:solidFill>
                <a:srgbClr val="003399"/>
              </a:solidFill>
              <a:latin typeface="Tahoma" panose="020B0604030504040204" pitchFamily="34" charset="0"/>
              <a:ea typeface="新細明體" panose="02020500000000000000" pitchFamily="18" charset="-120"/>
            </a:endParaRPr>
          </a:p>
          <a:p>
            <a:pPr>
              <a:spcBef>
                <a:spcPct val="0"/>
              </a:spcBef>
              <a:buClrTx/>
              <a:buSzTx/>
              <a:buFontTx/>
              <a:buNone/>
            </a:pPr>
            <a:r>
              <a:rPr lang="en-US" altLang="zh-TW" sz="1800" b="1" dirty="0">
                <a:solidFill>
                  <a:srgbClr val="003399"/>
                </a:solidFill>
                <a:latin typeface="Tahoma" panose="020B0604030504040204" pitchFamily="34" charset="0"/>
                <a:ea typeface="新細明體" panose="02020500000000000000" pitchFamily="18" charset="-120"/>
              </a:rPr>
              <a:t>Monkey Business. A monkey who knows how to do business is so sharp. The joy of trading/bargaining.</a:t>
            </a:r>
            <a:endParaRPr lang="zh-TW" altLang="en-US" sz="1800" b="1" dirty="0">
              <a:solidFill>
                <a:srgbClr val="003399"/>
              </a:solidFill>
              <a:latin typeface="Tahoma" panose="020B0604030504040204" pitchFamily="34" charset="0"/>
              <a:ea typeface="新細明體" panose="02020500000000000000" pitchFamily="18" charset="-12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9E4CAB5-73EE-C735-D184-508CDDFA5E8D}"/>
              </a:ext>
            </a:extLst>
          </p:cNvPr>
          <p:cNvSpPr>
            <a:spLocks noGrp="1" noChangeArrowheads="1"/>
          </p:cNvSpPr>
          <p:nvPr>
            <p:ph type="title" idx="4294967295"/>
          </p:nvPr>
        </p:nvSpPr>
        <p:spPr>
          <a:xfrm>
            <a:off x="0" y="57150"/>
            <a:ext cx="12192000" cy="458729"/>
          </a:xfrm>
          <a:solidFill>
            <a:srgbClr val="08045C"/>
          </a:solidFill>
        </p:spPr>
        <p:txBody>
          <a:bodyPr>
            <a:normAutofit fontScale="90000"/>
          </a:bodyPr>
          <a:lstStyle/>
          <a:p>
            <a:pPr>
              <a:defRPr/>
            </a:pPr>
            <a:r>
              <a:rPr lang="en-US" altLang="zh-TW" sz="2000" dirty="0">
                <a:solidFill>
                  <a:schemeClr val="bg1"/>
                </a:solidFill>
                <a:ea typeface="新細明體" charset="-120"/>
              </a:rPr>
              <a:t> </a:t>
            </a:r>
            <a:r>
              <a:rPr lang="zh-TW" altLang="en-US" sz="2000" dirty="0">
                <a:solidFill>
                  <a:schemeClr val="bg1"/>
                </a:solidFill>
                <a:ea typeface="新細明體" charset="-120"/>
              </a:rPr>
              <a:t>        </a:t>
            </a:r>
            <a:br>
              <a:rPr lang="en-US" altLang="zh-TW" sz="2000" dirty="0">
                <a:solidFill>
                  <a:schemeClr val="bg1"/>
                </a:solidFill>
                <a:ea typeface="新細明體" charset="-120"/>
              </a:rPr>
            </a:br>
            <a:r>
              <a:rPr lang="zh-TW" altLang="en-US" sz="2000" dirty="0">
                <a:solidFill>
                  <a:schemeClr val="bg1"/>
                </a:solidFill>
                <a:ea typeface="新細明體" charset="-120"/>
              </a:rPr>
              <a:t>虛實的分進合擊 </a:t>
            </a:r>
            <a:r>
              <a:rPr lang="en-US" altLang="zh-TW" sz="2000" dirty="0">
                <a:solidFill>
                  <a:schemeClr val="bg1"/>
                </a:solidFill>
                <a:ea typeface="新細明體" charset="-120"/>
              </a:rPr>
              <a:t>: ( 0127.22)</a:t>
            </a:r>
            <a:r>
              <a:rPr lang="zh-TW" altLang="en-US" sz="2000" dirty="0">
                <a:solidFill>
                  <a:schemeClr val="bg1"/>
                </a:solidFill>
                <a:ea typeface="新細明體" charset="-120"/>
              </a:rPr>
              <a:t> </a:t>
            </a:r>
            <a:r>
              <a:rPr lang="zh-TW" altLang="zh-TW" sz="2000" dirty="0">
                <a:solidFill>
                  <a:schemeClr val="bg1"/>
                </a:solidFill>
                <a:ea typeface="新細明體" charset="-120"/>
              </a:rPr>
              <a:t>電商巨擘開實體店會成功嗎</a:t>
            </a:r>
            <a:r>
              <a:rPr lang="en-US" altLang="zh-TW" sz="2000" dirty="0">
                <a:solidFill>
                  <a:schemeClr val="bg1"/>
                </a:solidFill>
                <a:ea typeface="新細明體" charset="-120"/>
              </a:rPr>
              <a:t> ?</a:t>
            </a:r>
            <a:r>
              <a:rPr lang="zh-TW" altLang="en-US" sz="2000" dirty="0">
                <a:solidFill>
                  <a:schemeClr val="bg1"/>
                </a:solidFill>
                <a:ea typeface="新細明體" charset="-120"/>
              </a:rPr>
              <a:t> </a:t>
            </a:r>
            <a:r>
              <a:rPr lang="en-US" altLang="zh-TW" sz="2000" dirty="0">
                <a:solidFill>
                  <a:schemeClr val="bg1"/>
                </a:solidFill>
                <a:ea typeface="新細明體" charset="-120"/>
              </a:rPr>
              <a:t>Will e-commerce giants succeed in opening Brick-and-mortar stores?</a:t>
            </a:r>
            <a:br>
              <a:rPr lang="zh-TW" altLang="zh-TW" sz="2000" dirty="0">
                <a:solidFill>
                  <a:schemeClr val="bg1"/>
                </a:solidFill>
                <a:ea typeface="新細明體" charset="-120"/>
              </a:rPr>
            </a:br>
            <a:r>
              <a:rPr lang="en-US" altLang="zh-TW" sz="3200" dirty="0">
                <a:solidFill>
                  <a:schemeClr val="bg1"/>
                </a:solidFill>
                <a:ea typeface="新細明體" charset="-120"/>
              </a:rPr>
              <a:t>  </a:t>
            </a:r>
          </a:p>
        </p:txBody>
      </p:sp>
      <p:sp>
        <p:nvSpPr>
          <p:cNvPr id="27651" name="文字方塊 5">
            <a:extLst>
              <a:ext uri="{FF2B5EF4-FFF2-40B4-BE49-F238E27FC236}">
                <a16:creationId xmlns:a16="http://schemas.microsoft.com/office/drawing/2014/main" id="{60FD03FE-89D4-22CB-E1CD-89C40EAE2B10}"/>
              </a:ext>
            </a:extLst>
          </p:cNvPr>
          <p:cNvSpPr txBox="1">
            <a:spLocks noChangeArrowheads="1"/>
          </p:cNvSpPr>
          <p:nvPr/>
        </p:nvSpPr>
        <p:spPr bwMode="auto">
          <a:xfrm>
            <a:off x="1530350" y="2898775"/>
            <a:ext cx="8921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b="1">
                <a:solidFill>
                  <a:srgbClr val="C00000"/>
                </a:solidFill>
                <a:latin typeface="Tahoma" panose="020B0604030504040204" pitchFamily="34" charset="0"/>
                <a:ea typeface="新細明體" panose="02020500000000000000" pitchFamily="18" charset="-120"/>
              </a:rPr>
              <a:t> </a:t>
            </a:r>
            <a:endParaRPr lang="zh-TW" altLang="en-US" sz="2000" b="1">
              <a:ea typeface="新細明體" panose="02020500000000000000" pitchFamily="18" charset="-120"/>
            </a:endParaRPr>
          </a:p>
        </p:txBody>
      </p:sp>
      <p:sp>
        <p:nvSpPr>
          <p:cNvPr id="2" name="文字方塊 1">
            <a:extLst>
              <a:ext uri="{FF2B5EF4-FFF2-40B4-BE49-F238E27FC236}">
                <a16:creationId xmlns:a16="http://schemas.microsoft.com/office/drawing/2014/main" id="{9B8805B1-E759-A88E-21C5-CE9F82047D87}"/>
              </a:ext>
            </a:extLst>
          </p:cNvPr>
          <p:cNvSpPr txBox="1"/>
          <p:nvPr/>
        </p:nvSpPr>
        <p:spPr>
          <a:xfrm>
            <a:off x="292231" y="2420213"/>
            <a:ext cx="11356004" cy="3970318"/>
          </a:xfrm>
          <a:prstGeom prst="rect">
            <a:avLst/>
          </a:prstGeom>
          <a:noFill/>
        </p:spPr>
        <p:txBody>
          <a:bodyPr wrap="square">
            <a:spAutoFit/>
          </a:bodyPr>
          <a:lstStyle/>
          <a:p>
            <a:pPr>
              <a:defRPr/>
            </a:pPr>
            <a:r>
              <a:rPr lang="zh-TW" altLang="en-US" sz="2000" dirty="0">
                <a:solidFill>
                  <a:srgbClr val="333399"/>
                </a:solidFill>
                <a:latin typeface="Arial" panose="020B0604020202020204" pitchFamily="34" charset="0"/>
                <a:ea typeface="新細明體" panose="02020500000000000000" pitchFamily="18" charset="-120"/>
              </a:rPr>
              <a:t>      </a:t>
            </a:r>
            <a:r>
              <a:rPr lang="zh-TW" altLang="zh-TW" sz="1500" b="1" dirty="0">
                <a:solidFill>
                  <a:srgbClr val="003399"/>
                </a:solidFill>
                <a:ea typeface="新細明體" panose="02020500000000000000" pitchFamily="18" charset="-120"/>
              </a:rPr>
              <a:t>網路電商巨擘</a:t>
            </a:r>
            <a:r>
              <a:rPr lang="zh-TW" altLang="zh-TW" sz="1500" b="1" dirty="0">
                <a:solidFill>
                  <a:srgbClr val="003399"/>
                </a:solidFill>
                <a:highlight>
                  <a:srgbClr val="FFFF00"/>
                </a:highlight>
                <a:ea typeface="新細明體" panose="02020500000000000000" pitchFamily="18" charset="-120"/>
              </a:rPr>
              <a:t>亞馬遜</a:t>
            </a:r>
            <a:r>
              <a:rPr lang="zh-TW" altLang="zh-TW" sz="1500" b="1" dirty="0">
                <a:solidFill>
                  <a:srgbClr val="003399"/>
                </a:solidFill>
                <a:ea typeface="新細明體" panose="02020500000000000000" pitchFamily="18" charset="-120"/>
              </a:rPr>
              <a:t>將在洛杉磯的</a:t>
            </a:r>
            <a:r>
              <a:rPr lang="en-US" altLang="zh-TW" sz="1500" b="1" dirty="0">
                <a:solidFill>
                  <a:srgbClr val="003399"/>
                </a:solidFill>
                <a:ea typeface="新細明體" panose="02020500000000000000" pitchFamily="18" charset="-120"/>
              </a:rPr>
              <a:t> Nordstrom</a:t>
            </a:r>
            <a:r>
              <a:rPr lang="zh-TW" altLang="zh-TW" sz="1500" b="1" dirty="0">
                <a:solidFill>
                  <a:srgbClr val="003399"/>
                </a:solidFill>
                <a:ea typeface="新細明體" panose="02020500000000000000" pitchFamily="18" charset="-120"/>
              </a:rPr>
              <a:t>和</a:t>
            </a:r>
            <a:r>
              <a:rPr lang="en-US" altLang="zh-TW" sz="1500" b="1" dirty="0">
                <a:solidFill>
                  <a:srgbClr val="003399"/>
                </a:solidFill>
                <a:ea typeface="新細明體" panose="02020500000000000000" pitchFamily="18" charset="-120"/>
              </a:rPr>
              <a:t> JC Penney</a:t>
            </a:r>
            <a:r>
              <a:rPr lang="zh-TW" altLang="zh-TW" sz="1500" b="1" dirty="0">
                <a:solidFill>
                  <a:srgbClr val="003399"/>
                </a:solidFill>
                <a:ea typeface="新細明體" panose="02020500000000000000" pitchFamily="18" charset="-120"/>
              </a:rPr>
              <a:t>兩</a:t>
            </a:r>
            <a:r>
              <a:rPr lang="zh-TW" altLang="zh-TW" sz="1500" b="1" dirty="0">
                <a:solidFill>
                  <a:srgbClr val="003399"/>
                </a:solidFill>
                <a:highlight>
                  <a:srgbClr val="FFFF00"/>
                </a:highlight>
                <a:ea typeface="新細明體" panose="02020500000000000000" pitchFamily="18" charset="-120"/>
              </a:rPr>
              <a:t>家百貨旁邊</a:t>
            </a:r>
            <a:r>
              <a:rPr lang="zh-TW" altLang="zh-TW" sz="1500" b="1" dirty="0">
                <a:solidFill>
                  <a:srgbClr val="003399"/>
                </a:solidFill>
                <a:ea typeface="新細明體" panose="02020500000000000000" pitchFamily="18" charset="-120"/>
              </a:rPr>
              <a:t>開設一家</a:t>
            </a:r>
            <a:r>
              <a:rPr lang="zh-TW" altLang="zh-TW" sz="1500" b="1" dirty="0">
                <a:solidFill>
                  <a:srgbClr val="003399"/>
                </a:solidFill>
                <a:highlight>
                  <a:srgbClr val="FFFF00"/>
                </a:highlight>
                <a:ea typeface="新細明體" panose="02020500000000000000" pitchFamily="18" charset="-120"/>
              </a:rPr>
              <a:t>實體服裝店</a:t>
            </a:r>
            <a:r>
              <a:rPr lang="zh-TW" altLang="zh-TW" sz="1500" b="1" dirty="0">
                <a:solidFill>
                  <a:srgbClr val="003399"/>
                </a:solidFill>
                <a:ea typeface="新細明體" panose="02020500000000000000" pitchFamily="18" charset="-120"/>
              </a:rPr>
              <a:t>，</a:t>
            </a:r>
            <a:r>
              <a:rPr lang="zh-TW" altLang="zh-TW" sz="1500" b="1" dirty="0">
                <a:solidFill>
                  <a:srgbClr val="003399"/>
                </a:solidFill>
                <a:highlight>
                  <a:srgbClr val="FFFF00"/>
                </a:highlight>
                <a:ea typeface="新細明體" panose="02020500000000000000" pitchFamily="18" charset="-120"/>
              </a:rPr>
              <a:t>叫做</a:t>
            </a:r>
            <a:r>
              <a:rPr lang="en-US" altLang="zh-TW" sz="1500" b="1" dirty="0">
                <a:solidFill>
                  <a:srgbClr val="003399"/>
                </a:solidFill>
                <a:highlight>
                  <a:srgbClr val="FFFF00"/>
                </a:highlight>
                <a:ea typeface="新細明體" panose="02020500000000000000" pitchFamily="18" charset="-120"/>
              </a:rPr>
              <a:t> Amazon Style</a:t>
            </a:r>
            <a:r>
              <a:rPr lang="zh-TW" altLang="zh-TW" sz="1500" b="1" dirty="0">
                <a:solidFill>
                  <a:srgbClr val="003399"/>
                </a:solidFill>
                <a:ea typeface="新細明體" panose="02020500000000000000" pitchFamily="18" charset="-120"/>
              </a:rPr>
              <a:t>。</a:t>
            </a:r>
            <a:endParaRPr lang="en-US" altLang="zh-TW" sz="1500" b="1" dirty="0">
              <a:solidFill>
                <a:srgbClr val="003399"/>
              </a:solidFill>
              <a:ea typeface="新細明體" panose="02020500000000000000" pitchFamily="18" charset="-120"/>
            </a:endParaRPr>
          </a:p>
          <a:p>
            <a:pPr>
              <a:defRPr/>
            </a:pPr>
            <a:endParaRPr lang="zh-TW" altLang="zh-TW" sz="1500" b="1" dirty="0">
              <a:solidFill>
                <a:srgbClr val="003399"/>
              </a:solidFill>
              <a:ea typeface="新細明體" panose="02020500000000000000" pitchFamily="18" charset="-120"/>
            </a:endParaRPr>
          </a:p>
          <a:p>
            <a:pPr algn="just" latinLnBrk="1">
              <a:defRPr/>
            </a:pPr>
            <a:r>
              <a:rPr lang="en-US" altLang="zh-TW" sz="1500" b="1" dirty="0">
                <a:solidFill>
                  <a:srgbClr val="003399"/>
                </a:solidFill>
                <a:ea typeface="新細明體" panose="02020500000000000000" pitchFamily="18" charset="-120"/>
              </a:rPr>
              <a:t>       </a:t>
            </a:r>
            <a:r>
              <a:rPr lang="zh-TW" altLang="zh-TW" sz="1500" b="1" dirty="0">
                <a:solidFill>
                  <a:srgbClr val="003399"/>
                </a:solidFill>
                <a:ea typeface="新細明體" panose="02020500000000000000" pitchFamily="18" charset="-120"/>
              </a:rPr>
              <a:t>自</a:t>
            </a:r>
            <a:r>
              <a:rPr lang="en-US" altLang="zh-TW" sz="1500" b="1" dirty="0">
                <a:solidFill>
                  <a:srgbClr val="003399"/>
                </a:solidFill>
                <a:highlight>
                  <a:srgbClr val="FFFF00"/>
                </a:highlight>
                <a:ea typeface="新細明體" panose="02020500000000000000" pitchFamily="18" charset="-120"/>
              </a:rPr>
              <a:t>2002</a:t>
            </a:r>
            <a:r>
              <a:rPr lang="zh-TW" altLang="zh-TW" sz="1500" b="1" dirty="0">
                <a:solidFill>
                  <a:srgbClr val="003399"/>
                </a:solidFill>
                <a:highlight>
                  <a:srgbClr val="FFFF00"/>
                </a:highlight>
                <a:ea typeface="新細明體" panose="02020500000000000000" pitchFamily="18" charset="-120"/>
              </a:rPr>
              <a:t>年開始網路銷售服裝</a:t>
            </a:r>
            <a:r>
              <a:rPr lang="zh-TW" altLang="zh-TW" sz="1500" b="1" dirty="0">
                <a:solidFill>
                  <a:srgbClr val="003399"/>
                </a:solidFill>
                <a:ea typeface="新細明體" panose="02020500000000000000" pitchFamily="18" charset="-120"/>
              </a:rPr>
              <a:t>以來，</a:t>
            </a:r>
            <a:r>
              <a:rPr lang="zh-TW" altLang="zh-TW" sz="1500" b="1" dirty="0">
                <a:solidFill>
                  <a:srgbClr val="003399"/>
                </a:solidFill>
                <a:highlight>
                  <a:srgbClr val="FFFF00"/>
                </a:highlight>
                <a:ea typeface="新細明體" panose="02020500000000000000" pitchFamily="18" charset="-120"/>
              </a:rPr>
              <a:t>亞馬遜</a:t>
            </a:r>
            <a:r>
              <a:rPr lang="zh-TW" altLang="zh-TW" sz="1500" b="1" dirty="0">
                <a:solidFill>
                  <a:srgbClr val="003399"/>
                </a:solidFill>
                <a:ea typeface="新細明體" panose="02020500000000000000" pitchFamily="18" charset="-120"/>
              </a:rPr>
              <a:t>體會到</a:t>
            </a:r>
            <a:r>
              <a:rPr lang="zh-TW" altLang="zh-TW" sz="1500" b="1" dirty="0">
                <a:solidFill>
                  <a:srgbClr val="003399"/>
                </a:solidFill>
                <a:highlight>
                  <a:srgbClr val="FFFF00"/>
                </a:highlight>
                <a:ea typeface="新細明體" panose="02020500000000000000" pitchFamily="18" charset="-120"/>
              </a:rPr>
              <a:t>網路購物</a:t>
            </a:r>
            <a:r>
              <a:rPr lang="zh-TW" altLang="zh-TW" sz="1500" b="1" dirty="0">
                <a:solidFill>
                  <a:srgbClr val="003399"/>
                </a:solidFill>
                <a:ea typeface="新細明體" panose="02020500000000000000" pitchFamily="18" charset="-120"/>
              </a:rPr>
              <a:t>還是有</a:t>
            </a:r>
            <a:r>
              <a:rPr lang="zh-TW" altLang="zh-TW" sz="1500" b="1" dirty="0">
                <a:solidFill>
                  <a:srgbClr val="003399"/>
                </a:solidFill>
                <a:highlight>
                  <a:srgbClr val="FFFF00"/>
                </a:highlight>
                <a:ea typeface="新細明體" panose="02020500000000000000" pitchFamily="18" charset="-120"/>
              </a:rPr>
              <a:t>其限制</a:t>
            </a:r>
            <a:r>
              <a:rPr lang="zh-TW" altLang="zh-TW" sz="1500" b="1" dirty="0">
                <a:solidFill>
                  <a:srgbClr val="003399"/>
                </a:solidFill>
                <a:ea typeface="新細明體" panose="02020500000000000000" pitchFamily="18" charset="-120"/>
              </a:rPr>
              <a:t>，例如到</a:t>
            </a:r>
            <a:r>
              <a:rPr lang="zh-TW" altLang="zh-TW" sz="1500" b="1" dirty="0">
                <a:solidFill>
                  <a:srgbClr val="003399"/>
                </a:solidFill>
                <a:highlight>
                  <a:srgbClr val="FFFF00"/>
                </a:highlight>
                <a:ea typeface="新細明體" panose="02020500000000000000" pitchFamily="18" charset="-120"/>
              </a:rPr>
              <a:t>店內購買</a:t>
            </a:r>
            <a:r>
              <a:rPr lang="zh-TW" altLang="zh-TW" sz="1500" b="1" dirty="0">
                <a:solidFill>
                  <a:srgbClr val="003399"/>
                </a:solidFill>
                <a:ea typeface="新細明體" panose="02020500000000000000" pitchFamily="18" charset="-120"/>
              </a:rPr>
              <a:t>仍占美國零售額的</a:t>
            </a:r>
            <a:r>
              <a:rPr lang="en-US" altLang="zh-TW" sz="1500" b="1" dirty="0">
                <a:solidFill>
                  <a:srgbClr val="003399"/>
                </a:solidFill>
                <a:highlight>
                  <a:srgbClr val="FFFF00"/>
                </a:highlight>
                <a:ea typeface="新細明體" panose="02020500000000000000" pitchFamily="18" charset="-120"/>
              </a:rPr>
              <a:t>85</a:t>
            </a:r>
            <a:r>
              <a:rPr lang="zh-TW" altLang="zh-TW" sz="1500" b="1" dirty="0">
                <a:solidFill>
                  <a:srgbClr val="003399"/>
                </a:solidFill>
                <a:highlight>
                  <a:srgbClr val="FFFF00"/>
                </a:highlight>
                <a:ea typeface="新細明體" panose="02020500000000000000" pitchFamily="18" charset="-120"/>
              </a:rPr>
              <a:t>％</a:t>
            </a:r>
            <a:r>
              <a:rPr lang="zh-TW" altLang="zh-TW" sz="1500" b="1" dirty="0">
                <a:solidFill>
                  <a:srgbClr val="003399"/>
                </a:solidFill>
                <a:ea typeface="新細明體" panose="02020500000000000000" pitchFamily="18" charset="-120"/>
              </a:rPr>
              <a:t>以上，所以網路商店還是要向</a:t>
            </a:r>
            <a:r>
              <a:rPr lang="zh-TW" altLang="zh-TW" sz="1500" b="1" dirty="0">
                <a:solidFill>
                  <a:srgbClr val="003399"/>
                </a:solidFill>
                <a:highlight>
                  <a:srgbClr val="FFFF00"/>
                </a:highlight>
                <a:ea typeface="新細明體" panose="02020500000000000000" pitchFamily="18" charset="-120"/>
              </a:rPr>
              <a:t>實體</a:t>
            </a:r>
            <a:r>
              <a:rPr lang="zh-TW" altLang="zh-TW" sz="1500" b="1" dirty="0">
                <a:solidFill>
                  <a:srgbClr val="003399"/>
                </a:solidFill>
                <a:ea typeface="新細明體" panose="02020500000000000000" pitchFamily="18" charset="-120"/>
              </a:rPr>
              <a:t>進軍，而</a:t>
            </a:r>
            <a:r>
              <a:rPr lang="zh-TW" altLang="zh-TW" sz="1500" b="1" dirty="0">
                <a:solidFill>
                  <a:srgbClr val="003399"/>
                </a:solidFill>
                <a:highlight>
                  <a:srgbClr val="FFFF00"/>
                </a:highlight>
                <a:ea typeface="新細明體" panose="02020500000000000000" pitchFamily="18" charset="-120"/>
              </a:rPr>
              <a:t>實體商店</a:t>
            </a:r>
            <a:r>
              <a:rPr lang="zh-TW" altLang="zh-TW" sz="1500" b="1" dirty="0">
                <a:solidFill>
                  <a:srgbClr val="003399"/>
                </a:solidFill>
                <a:ea typeface="新細明體" panose="02020500000000000000" pitchFamily="18" charset="-120"/>
              </a:rPr>
              <a:t>也需要在</a:t>
            </a:r>
            <a:r>
              <a:rPr lang="zh-TW" altLang="zh-TW" sz="1500" b="1" dirty="0">
                <a:solidFill>
                  <a:srgbClr val="003399"/>
                </a:solidFill>
                <a:highlight>
                  <a:srgbClr val="FFFF00"/>
                </a:highlight>
                <a:ea typeface="新細明體" panose="02020500000000000000" pitchFamily="18" charset="-120"/>
              </a:rPr>
              <a:t>網路上</a:t>
            </a:r>
            <a:r>
              <a:rPr lang="zh-TW" altLang="zh-TW" sz="1500" b="1" dirty="0">
                <a:solidFill>
                  <a:srgbClr val="003399"/>
                </a:solidFill>
                <a:ea typeface="新細明體" panose="02020500000000000000" pitchFamily="18" charset="-120"/>
              </a:rPr>
              <a:t>賣東西，這就是</a:t>
            </a:r>
            <a:r>
              <a:rPr lang="zh-TW" altLang="zh-TW" sz="1500" b="1" dirty="0">
                <a:solidFill>
                  <a:srgbClr val="003399"/>
                </a:solidFill>
                <a:highlight>
                  <a:srgbClr val="FFFF00"/>
                </a:highlight>
                <a:ea typeface="新細明體" panose="02020500000000000000" pitchFamily="18" charset="-120"/>
              </a:rPr>
              <a:t>虛實融合（</a:t>
            </a:r>
            <a:r>
              <a:rPr lang="en-US" altLang="zh-TW" sz="1500" b="1" dirty="0">
                <a:solidFill>
                  <a:srgbClr val="003399"/>
                </a:solidFill>
                <a:highlight>
                  <a:srgbClr val="FFFF00"/>
                </a:highlight>
                <a:ea typeface="新細明體" panose="02020500000000000000" pitchFamily="18" charset="-120"/>
              </a:rPr>
              <a:t>OMO, Online Merge Offline</a:t>
            </a:r>
            <a:r>
              <a:rPr lang="zh-TW" altLang="zh-TW" sz="1500" b="1" dirty="0">
                <a:solidFill>
                  <a:srgbClr val="003399"/>
                </a:solidFill>
                <a:highlight>
                  <a:srgbClr val="FFFF00"/>
                </a:highlight>
                <a:ea typeface="新細明體" panose="02020500000000000000" pitchFamily="18" charset="-120"/>
              </a:rPr>
              <a:t>）趨勢</a:t>
            </a:r>
            <a:r>
              <a:rPr lang="zh-TW" altLang="zh-TW" sz="1500" b="1" dirty="0">
                <a:solidFill>
                  <a:srgbClr val="003399"/>
                </a:solidFill>
                <a:ea typeface="新細明體" panose="02020500000000000000" pitchFamily="18" charset="-120"/>
              </a:rPr>
              <a:t>，</a:t>
            </a:r>
            <a:r>
              <a:rPr lang="zh-TW" altLang="en-US" sz="1500" b="1" dirty="0">
                <a:solidFill>
                  <a:srgbClr val="003399"/>
                </a:solidFill>
                <a:ea typeface="新細明體" panose="02020500000000000000" pitchFamily="18" charset="-120"/>
              </a:rPr>
              <a:t>打破</a:t>
            </a:r>
            <a:r>
              <a:rPr lang="zh-TW" altLang="en-US" sz="1500" b="1" dirty="0">
                <a:solidFill>
                  <a:srgbClr val="003399"/>
                </a:solidFill>
                <a:highlight>
                  <a:srgbClr val="FFFF00"/>
                </a:highlight>
                <a:ea typeface="新細明體" panose="02020500000000000000" pitchFamily="18" charset="-120"/>
              </a:rPr>
              <a:t>品牌線上官網</a:t>
            </a:r>
            <a:r>
              <a:rPr lang="zh-TW" altLang="zh-TW" sz="1500" b="1" dirty="0">
                <a:solidFill>
                  <a:srgbClr val="003399"/>
                </a:solidFill>
                <a:highlight>
                  <a:srgbClr val="FFFF00"/>
                </a:highlight>
                <a:ea typeface="新細明體" panose="02020500000000000000" pitchFamily="18" charset="-120"/>
              </a:rPr>
              <a:t>、線下門市的疆界</a:t>
            </a:r>
            <a:r>
              <a:rPr lang="zh-TW" altLang="zh-TW" sz="1500" b="1" dirty="0">
                <a:solidFill>
                  <a:srgbClr val="003399"/>
                </a:solidFill>
                <a:ea typeface="新細明體" panose="02020500000000000000" pitchFamily="18" charset="-120"/>
              </a:rPr>
              <a:t>，</a:t>
            </a:r>
            <a:r>
              <a:rPr lang="zh-TW" altLang="zh-TW" sz="1500" b="1" dirty="0">
                <a:solidFill>
                  <a:srgbClr val="003399"/>
                </a:solidFill>
                <a:highlight>
                  <a:srgbClr val="FFFF00"/>
                </a:highlight>
                <a:ea typeface="新細明體" panose="02020500000000000000" pitchFamily="18" charset="-120"/>
              </a:rPr>
              <a:t>全通路顧客和資料</a:t>
            </a:r>
            <a:r>
              <a:rPr lang="zh-TW" altLang="zh-TW" sz="1500" b="1" dirty="0">
                <a:solidFill>
                  <a:srgbClr val="003399"/>
                </a:solidFill>
                <a:ea typeface="新細明體" panose="02020500000000000000" pitchFamily="18" charset="-120"/>
              </a:rPr>
              <a:t>互相循環利用。</a:t>
            </a:r>
            <a:endParaRPr lang="en-US" altLang="zh-TW" sz="1500" b="1" dirty="0">
              <a:solidFill>
                <a:srgbClr val="003399"/>
              </a:solidFill>
              <a:ea typeface="新細明體" panose="02020500000000000000" pitchFamily="18" charset="-120"/>
            </a:endParaRPr>
          </a:p>
          <a:p>
            <a:pPr algn="just" latinLnBrk="1">
              <a:defRPr/>
            </a:pPr>
            <a:endParaRPr lang="en-US" altLang="zh-TW" sz="1500" b="1" dirty="0">
              <a:solidFill>
                <a:srgbClr val="003399"/>
              </a:solidFill>
              <a:ea typeface="新細明體" panose="02020500000000000000" pitchFamily="18" charset="-120"/>
            </a:endParaRPr>
          </a:p>
          <a:p>
            <a:pPr algn="just" latinLnBrk="1">
              <a:defRPr/>
            </a:pPr>
            <a:r>
              <a:rPr lang="en-US" altLang="zh-TW" sz="1500" b="1" dirty="0">
                <a:solidFill>
                  <a:srgbClr val="003399"/>
                </a:solidFill>
                <a:ea typeface="新細明體" panose="02020500000000000000" pitchFamily="18" charset="-120"/>
              </a:rPr>
              <a:t>        </a:t>
            </a:r>
            <a:r>
              <a:rPr lang="en-US" altLang="zh-TW" sz="1500" b="1" dirty="0">
                <a:solidFill>
                  <a:srgbClr val="003399"/>
                </a:solidFill>
                <a:highlight>
                  <a:srgbClr val="FFFF00"/>
                </a:highlight>
                <a:ea typeface="新細明體" panose="02020500000000000000" pitchFamily="18" charset="-120"/>
              </a:rPr>
              <a:t>Amazon Style</a:t>
            </a:r>
            <a:r>
              <a:rPr lang="zh-TW" altLang="zh-TW" sz="1500" b="1" dirty="0">
                <a:solidFill>
                  <a:srgbClr val="003399"/>
                </a:solidFill>
                <a:ea typeface="新細明體" panose="02020500000000000000" pitchFamily="18" charset="-120"/>
              </a:rPr>
              <a:t>是擴大亞馬遜</a:t>
            </a:r>
            <a:r>
              <a:rPr lang="zh-TW" altLang="zh-TW" sz="1500" b="1" dirty="0">
                <a:solidFill>
                  <a:srgbClr val="003399"/>
                </a:solidFill>
                <a:highlight>
                  <a:srgbClr val="FFFF00"/>
                </a:highlight>
                <a:ea typeface="新細明體" panose="02020500000000000000" pitchFamily="18" charset="-120"/>
              </a:rPr>
              <a:t>實體零售版圖</a:t>
            </a:r>
            <a:r>
              <a:rPr lang="zh-TW" altLang="zh-TW" sz="1500" b="1" dirty="0">
                <a:solidFill>
                  <a:srgbClr val="003399"/>
                </a:solidFill>
                <a:ea typeface="新細明體" panose="02020500000000000000" pitchFamily="18" charset="-120"/>
              </a:rPr>
              <a:t>的最新嘗試，截至</a:t>
            </a:r>
            <a:r>
              <a:rPr lang="en-US" altLang="zh-TW" sz="1500" b="1" dirty="0">
                <a:solidFill>
                  <a:srgbClr val="003399"/>
                </a:solidFill>
                <a:ea typeface="新細明體" panose="02020500000000000000" pitchFamily="18" charset="-120"/>
              </a:rPr>
              <a:t> 2020</a:t>
            </a:r>
            <a:r>
              <a:rPr lang="zh-TW" altLang="zh-TW" sz="1500" b="1" dirty="0">
                <a:solidFill>
                  <a:srgbClr val="003399"/>
                </a:solidFill>
                <a:ea typeface="新細明體" panose="02020500000000000000" pitchFamily="18" charset="-120"/>
              </a:rPr>
              <a:t>年底，</a:t>
            </a:r>
            <a:r>
              <a:rPr lang="zh-TW" altLang="zh-TW" sz="1500" b="1" dirty="0">
                <a:solidFill>
                  <a:srgbClr val="003399"/>
                </a:solidFill>
                <a:highlight>
                  <a:srgbClr val="FFFF00"/>
                </a:highlight>
                <a:ea typeface="新細明體" panose="02020500000000000000" pitchFamily="18" charset="-120"/>
              </a:rPr>
              <a:t>亞馬遜</a:t>
            </a:r>
            <a:r>
              <a:rPr lang="zh-TW" altLang="zh-TW" sz="1500" b="1" dirty="0">
                <a:solidFill>
                  <a:srgbClr val="003399"/>
                </a:solidFill>
                <a:ea typeface="新細明體" panose="02020500000000000000" pitchFamily="18" charset="-120"/>
              </a:rPr>
              <a:t>在北美</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擁有</a:t>
            </a:r>
            <a:r>
              <a:rPr lang="zh-TW"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六百多家實體</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店，</a:t>
            </a:r>
            <a:r>
              <a:rPr lang="zh-TW" altLang="zh-TW" sz="1500" b="1" dirty="0">
                <a:solidFill>
                  <a:srgbClr val="003399"/>
                </a:solidFill>
                <a:ea typeface="新細明體" panose="02020500000000000000" pitchFamily="18" charset="-120"/>
              </a:rPr>
              <a:t>但業務似乎沒有很成功，包括</a:t>
            </a:r>
            <a:r>
              <a:rPr lang="en-US" altLang="zh-TW" sz="1500" b="1" dirty="0">
                <a:solidFill>
                  <a:srgbClr val="003399"/>
                </a:solidFill>
                <a:ea typeface="新細明體" panose="02020500000000000000" pitchFamily="18" charset="-120"/>
              </a:rPr>
              <a:t> 2017</a:t>
            </a:r>
            <a:r>
              <a:rPr lang="zh-TW" altLang="zh-TW" sz="1500" b="1" dirty="0">
                <a:solidFill>
                  <a:srgbClr val="003399"/>
                </a:solidFill>
                <a:ea typeface="新細明體" panose="02020500000000000000" pitchFamily="18" charset="-120"/>
              </a:rPr>
              <a:t>年收購的</a:t>
            </a:r>
            <a:r>
              <a:rPr lang="en-US" altLang="zh-TW" sz="1500" b="1" dirty="0">
                <a:solidFill>
                  <a:srgbClr val="003399"/>
                </a:solidFill>
                <a:ea typeface="新細明體" panose="02020500000000000000" pitchFamily="18" charset="-120"/>
              </a:rPr>
              <a:t> </a:t>
            </a:r>
            <a:r>
              <a:rPr lang="en-US" altLang="zh-TW" sz="1500" b="1" dirty="0">
                <a:solidFill>
                  <a:srgbClr val="003399"/>
                </a:solidFill>
                <a:highlight>
                  <a:srgbClr val="FFFF00"/>
                </a:highlight>
                <a:ea typeface="新細明體" panose="02020500000000000000" pitchFamily="18" charset="-120"/>
              </a:rPr>
              <a:t>Whole Foods</a:t>
            </a:r>
            <a:r>
              <a:rPr lang="zh-TW" altLang="zh-TW" sz="1500" b="1" dirty="0">
                <a:solidFill>
                  <a:srgbClr val="003399"/>
                </a:solidFill>
                <a:highlight>
                  <a:srgbClr val="FFFF00"/>
                </a:highlight>
                <a:ea typeface="新細明體" panose="02020500000000000000" pitchFamily="18" charset="-120"/>
              </a:rPr>
              <a:t>（有機食品超市連鎖店）</a:t>
            </a:r>
            <a:r>
              <a:rPr lang="zh-TW" altLang="zh-TW" sz="1500" b="1" dirty="0">
                <a:solidFill>
                  <a:srgbClr val="003399"/>
                </a:solidFill>
                <a:ea typeface="新細明體" panose="02020500000000000000" pitchFamily="18" charset="-120"/>
              </a:rPr>
              <a:t>，以及少數書店和便利商店。但亞馬遜一直在</a:t>
            </a:r>
            <a:r>
              <a:rPr lang="zh-TW"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努力破解實體商店的成功代碼</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，特別是引入很多</a:t>
            </a:r>
            <a:r>
              <a:rPr lang="zh-TW"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新科技到實體購物</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的體驗</a:t>
            </a:r>
            <a:r>
              <a:rPr lang="zh-TW" altLang="zh-TW" sz="1500" b="1" dirty="0">
                <a:solidFill>
                  <a:srgbClr val="003399"/>
                </a:solidFill>
                <a:ea typeface="新細明體" panose="02020500000000000000" pitchFamily="18" charset="-120"/>
              </a:rPr>
              <a:t>和經驗上。</a:t>
            </a:r>
            <a:endParaRPr lang="en-US" altLang="zh-TW" sz="1500" b="1" dirty="0">
              <a:solidFill>
                <a:srgbClr val="003399"/>
              </a:solidFill>
              <a:ea typeface="新細明體" panose="02020500000000000000" pitchFamily="18" charset="-120"/>
            </a:endParaRPr>
          </a:p>
          <a:p>
            <a:pPr algn="just" latinLnBrk="1">
              <a:defRPr/>
            </a:pPr>
            <a:endParaRPr lang="zh-TW" altLang="zh-TW" sz="1500" b="1" dirty="0">
              <a:solidFill>
                <a:srgbClr val="003399"/>
              </a:solidFill>
              <a:ea typeface="新細明體" panose="02020500000000000000" pitchFamily="18" charset="-120"/>
            </a:endParaRPr>
          </a:p>
          <a:p>
            <a:pPr algn="just" latinLnBrk="1">
              <a:defRPr/>
            </a:pPr>
            <a:r>
              <a:rPr lang="en-US"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       </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新的實體店所有產品</a:t>
            </a:r>
            <a:r>
              <a:rPr lang="zh-TW"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將有</a:t>
            </a:r>
            <a:r>
              <a:rPr lang="en-US"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QR-code</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，客戶可以</a:t>
            </a:r>
            <a:r>
              <a:rPr lang="zh-TW"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掃描</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以查看可用</a:t>
            </a:r>
            <a:r>
              <a:rPr lang="zh-TW"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尺寸、顏色、客戶評分和產品詳細資料</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a:t>
            </a:r>
            <a:r>
              <a:rPr lang="zh-TW" altLang="zh-TW" sz="1500" b="1" dirty="0">
                <a:solidFill>
                  <a:srgbClr val="003399"/>
                </a:solidFill>
                <a:ea typeface="新細明體" panose="02020500000000000000" pitchFamily="18" charset="-120"/>
              </a:rPr>
              <a:t>只需</a:t>
            </a:r>
            <a:r>
              <a:rPr lang="zh-TW" altLang="zh-TW" sz="1500" b="1" dirty="0">
                <a:solidFill>
                  <a:srgbClr val="003399"/>
                </a:solidFill>
                <a:highlight>
                  <a:srgbClr val="FFFF00"/>
                </a:highlight>
                <a:ea typeface="新細明體" panose="02020500000000000000" pitchFamily="18" charset="-120"/>
              </a:rPr>
              <a:t>按下按鈕</a:t>
            </a:r>
            <a:r>
              <a:rPr lang="zh-TW" altLang="zh-TW" sz="1500" b="1" dirty="0">
                <a:solidFill>
                  <a:srgbClr val="003399"/>
                </a:solidFill>
                <a:ea typeface="新細明體" panose="02020500000000000000" pitchFamily="18" charset="-120"/>
              </a:rPr>
              <a:t>，</a:t>
            </a:r>
            <a:r>
              <a:rPr lang="zh-TW"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選定的物品</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就會被送到</a:t>
            </a:r>
            <a:r>
              <a:rPr lang="zh-TW"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試衣間</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試穿，</a:t>
            </a:r>
            <a:r>
              <a:rPr lang="zh-TW" altLang="zh-TW" sz="1500" b="1" kern="0" spc="75" dirty="0">
                <a:solidFill>
                  <a:srgbClr val="003399"/>
                </a:solidFill>
                <a:highlight>
                  <a:srgbClr val="FFFF00"/>
                </a:highlight>
                <a:latin typeface="Calibri" panose="020F0502020204030204" pitchFamily="34" charset="0"/>
                <a:ea typeface="微軟正黑體" panose="020B0604030504040204" pitchFamily="34" charset="-120"/>
                <a:cs typeface="新細明體" panose="02020500000000000000" pitchFamily="18" charset="-120"/>
              </a:rPr>
              <a:t>而無需先在衣架上翻找</a:t>
            </a:r>
            <a:r>
              <a:rPr lang="zh-TW" altLang="zh-TW" sz="1500" b="1" kern="0" spc="75" dirty="0">
                <a:solidFill>
                  <a:srgbClr val="003399"/>
                </a:solidFill>
                <a:latin typeface="Calibri" panose="020F0502020204030204" pitchFamily="34" charset="0"/>
                <a:ea typeface="微軟正黑體" panose="020B0604030504040204" pitchFamily="34" charset="-120"/>
                <a:cs typeface="新細明體" panose="02020500000000000000" pitchFamily="18" charset="-120"/>
              </a:rPr>
              <a:t>，</a:t>
            </a:r>
            <a:r>
              <a:rPr lang="zh-TW" altLang="zh-TW" sz="1500" b="1" dirty="0">
                <a:solidFill>
                  <a:srgbClr val="003399"/>
                </a:solidFill>
                <a:ea typeface="新細明體" panose="02020500000000000000" pitchFamily="18" charset="-120"/>
              </a:rPr>
              <a:t>亞馬遜還會</a:t>
            </a:r>
            <a:r>
              <a:rPr lang="zh-TW" altLang="zh-TW" sz="1500" b="1" dirty="0">
                <a:solidFill>
                  <a:srgbClr val="003399"/>
                </a:solidFill>
                <a:highlight>
                  <a:srgbClr val="FFFF00"/>
                </a:highlight>
                <a:ea typeface="新細明體" panose="02020500000000000000" pitchFamily="18" charset="-120"/>
              </a:rPr>
              <a:t>根據你</a:t>
            </a:r>
            <a:r>
              <a:rPr lang="zh-TW" altLang="zh-TW" sz="1500" b="1" dirty="0">
                <a:solidFill>
                  <a:srgbClr val="003399"/>
                </a:solidFill>
                <a:ea typeface="新細明體" panose="02020500000000000000" pitchFamily="18" charset="-120"/>
              </a:rPr>
              <a:t>的</a:t>
            </a:r>
            <a:r>
              <a:rPr lang="zh-TW" altLang="zh-TW" sz="1500" b="1" dirty="0">
                <a:solidFill>
                  <a:srgbClr val="003399"/>
                </a:solidFill>
                <a:highlight>
                  <a:srgbClr val="FFFF00"/>
                </a:highlight>
                <a:ea typeface="新細明體" panose="02020500000000000000" pitchFamily="18" charset="-120"/>
              </a:rPr>
              <a:t>選擇推薦你可能喜歡的其他商品</a:t>
            </a:r>
            <a:r>
              <a:rPr lang="zh-TW" altLang="zh-TW" sz="1500" b="1" dirty="0">
                <a:solidFill>
                  <a:srgbClr val="003399"/>
                </a:solidFill>
                <a:ea typeface="新細明體" panose="02020500000000000000" pitchFamily="18" charset="-120"/>
              </a:rPr>
              <a:t>。</a:t>
            </a:r>
            <a:endParaRPr lang="en-US" altLang="zh-TW" sz="1500" b="1" dirty="0">
              <a:solidFill>
                <a:srgbClr val="003399"/>
              </a:solidFill>
              <a:ea typeface="新細明體" panose="02020500000000000000" pitchFamily="18" charset="-120"/>
            </a:endParaRPr>
          </a:p>
          <a:p>
            <a:pPr algn="just" latinLnBrk="1">
              <a:defRPr/>
            </a:pPr>
            <a:endParaRPr lang="en-US" altLang="zh-TW" sz="1500" b="1" dirty="0">
              <a:solidFill>
                <a:srgbClr val="003399"/>
              </a:solidFill>
              <a:ea typeface="新細明體" panose="02020500000000000000" pitchFamily="18" charset="-120"/>
            </a:endParaRPr>
          </a:p>
          <a:p>
            <a:pPr algn="just" latinLnBrk="1">
              <a:defRPr/>
            </a:pPr>
            <a:r>
              <a:rPr lang="zh-TW" altLang="en-US" sz="1600" dirty="0"/>
              <a:t>         若一切完美，</a:t>
            </a:r>
            <a:r>
              <a:rPr lang="zh-TW" altLang="zh-TW" sz="1600" dirty="0"/>
              <a:t>整個購物過程</a:t>
            </a:r>
            <a:r>
              <a:rPr lang="zh-TW" altLang="zh-TW" sz="1600" dirty="0">
                <a:highlight>
                  <a:srgbClr val="FFFF00"/>
                </a:highlight>
              </a:rPr>
              <a:t>變得像一種體驗，而不只是逛衣服架、拿衣服、試穿這樣的重複動作</a:t>
            </a:r>
            <a:r>
              <a:rPr lang="zh-TW" altLang="zh-TW" sz="1600" dirty="0"/>
              <a:t>。若</a:t>
            </a:r>
            <a:r>
              <a:rPr lang="zh-TW" altLang="zh-TW" sz="1600" dirty="0">
                <a:highlight>
                  <a:srgbClr val="FFFF00"/>
                </a:highlight>
              </a:rPr>
              <a:t>搭配音樂、香氛、燈光或是店員微笑的個人化服務</a:t>
            </a:r>
            <a:r>
              <a:rPr lang="zh-TW" altLang="zh-TW" sz="1600" dirty="0"/>
              <a:t>，就進一步加深這種感官沉浸。</a:t>
            </a:r>
            <a:r>
              <a:rPr lang="en-US" altLang="zh-TW" sz="1600" dirty="0"/>
              <a:t> </a:t>
            </a:r>
            <a:r>
              <a:rPr lang="zh-TW" altLang="en-US" sz="1600" dirty="0">
                <a:highlight>
                  <a:srgbClr val="FFFF00"/>
                </a:highlight>
              </a:rPr>
              <a:t>但是庫存／物流調度瓶頸 </a:t>
            </a:r>
            <a:r>
              <a:rPr lang="zh-TW" altLang="en-US" sz="1600" dirty="0"/>
              <a:t>、推薦準確度與隱私疑慮、</a:t>
            </a:r>
            <a:r>
              <a:rPr lang="zh-TW" altLang="en-US" sz="1600" dirty="0">
                <a:highlight>
                  <a:srgbClr val="FFFF00"/>
                </a:highlight>
              </a:rPr>
              <a:t>若 </a:t>
            </a:r>
            <a:r>
              <a:rPr lang="en-US" altLang="zh-TW" sz="1600" dirty="0">
                <a:highlight>
                  <a:srgbClr val="FFFF00"/>
                </a:highlight>
              </a:rPr>
              <a:t>app </a:t>
            </a:r>
            <a:r>
              <a:rPr lang="zh-TW" altLang="en-US" sz="1600" dirty="0">
                <a:highlight>
                  <a:srgbClr val="FFFF00"/>
                </a:highlight>
              </a:rPr>
              <a:t>操作不流暢、後場配送速度慢</a:t>
            </a:r>
            <a:r>
              <a:rPr lang="zh-TW" altLang="en-US" sz="1600" dirty="0"/>
              <a:t>、試衣間等待時間長，那麼體驗就可能被打折。</a:t>
            </a:r>
          </a:p>
        </p:txBody>
      </p:sp>
      <p:pic>
        <p:nvPicPr>
          <p:cNvPr id="3" name="Picture 2" descr="亞馬遜首間實體服飾店Amazon Style Store啟用：結合演算法購物、智能試衣服務">
            <a:extLst>
              <a:ext uri="{FF2B5EF4-FFF2-40B4-BE49-F238E27FC236}">
                <a16:creationId xmlns:a16="http://schemas.microsoft.com/office/drawing/2014/main" id="{03988AF6-22B6-C3B6-52FE-5BF846F30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31" y="590886"/>
            <a:ext cx="2905291" cy="163422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3DAE9EF1-62BD-FC7F-6050-B382A2E36A61}"/>
              </a:ext>
            </a:extLst>
          </p:cNvPr>
          <p:cNvSpPr txBox="1"/>
          <p:nvPr/>
        </p:nvSpPr>
        <p:spPr>
          <a:xfrm>
            <a:off x="3291323" y="929437"/>
            <a:ext cx="8567597" cy="1077218"/>
          </a:xfrm>
          <a:prstGeom prst="rect">
            <a:avLst/>
          </a:prstGeom>
          <a:noFill/>
        </p:spPr>
        <p:txBody>
          <a:bodyPr wrap="square" rtlCol="0">
            <a:spAutoFit/>
          </a:bodyPr>
          <a:lstStyle/>
          <a:p>
            <a:r>
              <a:rPr lang="zh-TW" altLang="en-US" sz="1600" b="1" dirty="0">
                <a:solidFill>
                  <a:srgbClr val="003399"/>
                </a:solidFill>
                <a:latin typeface="Libre Baskerville" panose="02000000000000000000" pitchFamily="2" charset="0"/>
              </a:rPr>
              <a:t>      </a:t>
            </a:r>
            <a:r>
              <a:rPr lang="zh-TW" altLang="en-US" sz="1600" b="1" dirty="0">
                <a:solidFill>
                  <a:srgbClr val="003399"/>
                </a:solidFill>
                <a:highlight>
                  <a:srgbClr val="FFFF00"/>
                </a:highlight>
                <a:latin typeface="Libre Baskerville" panose="02000000000000000000" pitchFamily="2" charset="0"/>
              </a:rPr>
              <a:t>網</a:t>
            </a:r>
            <a:r>
              <a:rPr lang="zh-TW" altLang="en-US" sz="1600" b="1" i="0" dirty="0">
                <a:solidFill>
                  <a:srgbClr val="003399"/>
                </a:solidFill>
                <a:effectLst/>
                <a:highlight>
                  <a:srgbClr val="FFFF00"/>
                </a:highlight>
                <a:latin typeface="Libre Baskerville" panose="02000000000000000000" pitchFamily="2" charset="0"/>
              </a:rPr>
              <a:t>購</a:t>
            </a:r>
            <a:r>
              <a:rPr lang="zh-TW" altLang="en-US" sz="1600" b="1" i="0" dirty="0">
                <a:solidFill>
                  <a:srgbClr val="003399"/>
                </a:solidFill>
                <a:effectLst/>
                <a:latin typeface="Libre Baskerville" panose="02000000000000000000" pitchFamily="2" charset="0"/>
              </a:rPr>
              <a:t>雖然方便，不過還是實際走進百貨公司、親眼看到並親手觸摸到物件才能真正享受到</a:t>
            </a:r>
            <a:r>
              <a:rPr lang="zh-TW" altLang="en-US" sz="1600" b="1" i="0" dirty="0">
                <a:solidFill>
                  <a:srgbClr val="003399"/>
                </a:solidFill>
                <a:effectLst/>
                <a:highlight>
                  <a:srgbClr val="FFFF00"/>
                </a:highlight>
                <a:latin typeface="Libre Baskerville" panose="02000000000000000000" pitchFamily="2" charset="0"/>
              </a:rPr>
              <a:t>購物的快樂與真諦</a:t>
            </a:r>
            <a:r>
              <a:rPr lang="zh-TW" altLang="en-US" sz="1600" b="1" i="0" dirty="0">
                <a:solidFill>
                  <a:srgbClr val="003399"/>
                </a:solidFill>
                <a:effectLst/>
                <a:latin typeface="Libre Baskerville" panose="02000000000000000000" pitchFamily="2" charset="0"/>
              </a:rPr>
              <a:t>。</a:t>
            </a:r>
            <a:r>
              <a:rPr lang="zh-TW" altLang="en-US" sz="1600" b="1" i="0" dirty="0">
                <a:solidFill>
                  <a:srgbClr val="003399"/>
                </a:solidFill>
                <a:effectLst/>
                <a:highlight>
                  <a:srgbClr val="FFFF00"/>
                </a:highlight>
                <a:latin typeface="Libre Baskerville" panose="02000000000000000000" pitchFamily="2" charset="0"/>
              </a:rPr>
              <a:t>網購的興起，加上疫情催化，全球有數百家的百貨公司相繼倒閉。但是，這都不影響 </a:t>
            </a:r>
            <a:r>
              <a:rPr lang="en-US" altLang="zh-TW" sz="1600" b="1" i="0" dirty="0">
                <a:solidFill>
                  <a:srgbClr val="003399"/>
                </a:solidFill>
                <a:effectLst/>
                <a:highlight>
                  <a:srgbClr val="FFFF00"/>
                </a:highlight>
                <a:latin typeface="Libre Baskerville" panose="02000000000000000000" pitchFamily="2" charset="0"/>
              </a:rPr>
              <a:t>Amazon</a:t>
            </a:r>
            <a:r>
              <a:rPr lang="zh-TW" altLang="en-US" sz="1600" b="1" i="0" dirty="0">
                <a:solidFill>
                  <a:srgbClr val="003399"/>
                </a:solidFill>
                <a:effectLst/>
                <a:highlight>
                  <a:srgbClr val="FFFF00"/>
                </a:highlight>
                <a:latin typeface="Libre Baskerville" panose="02000000000000000000" pitchFamily="2" charset="0"/>
              </a:rPr>
              <a:t>想要挑戰經營實體店面的決心，繼無人雜貨店之後</a:t>
            </a:r>
            <a:r>
              <a:rPr lang="zh-TW" altLang="en-US" sz="1600" b="1" i="0" dirty="0">
                <a:solidFill>
                  <a:srgbClr val="003399"/>
                </a:solidFill>
                <a:effectLst/>
                <a:latin typeface="Libre Baskerville" panose="02000000000000000000" pitchFamily="2" charset="0"/>
              </a:rPr>
              <a:t>，</a:t>
            </a:r>
            <a:r>
              <a:rPr lang="en-US" altLang="zh-TW" sz="1600" b="1" i="0" dirty="0">
                <a:solidFill>
                  <a:srgbClr val="003399"/>
                </a:solidFill>
                <a:effectLst/>
                <a:latin typeface="Libre Baskerville" panose="02000000000000000000" pitchFamily="2" charset="0"/>
              </a:rPr>
              <a:t>Amazon</a:t>
            </a:r>
            <a:r>
              <a:rPr lang="zh-TW" altLang="en-US" sz="1600" b="1" i="0" dirty="0">
                <a:solidFill>
                  <a:srgbClr val="003399"/>
                </a:solidFill>
                <a:effectLst/>
                <a:latin typeface="Libre Baskerville" panose="02000000000000000000" pitchFamily="2" charset="0"/>
              </a:rPr>
              <a:t>首間</a:t>
            </a:r>
            <a:r>
              <a:rPr lang="zh-TW" altLang="en-US" sz="1600" b="1" i="0" dirty="0">
                <a:solidFill>
                  <a:srgbClr val="003399"/>
                </a:solidFill>
                <a:effectLst/>
                <a:highlight>
                  <a:srgbClr val="FFFF00"/>
                </a:highlight>
                <a:latin typeface="Libre Baskerville" panose="02000000000000000000" pitchFamily="2" charset="0"/>
              </a:rPr>
              <a:t>實體服飾店</a:t>
            </a:r>
            <a:r>
              <a:rPr lang="en-US" altLang="zh-TW" sz="1600" b="1" i="0" dirty="0">
                <a:solidFill>
                  <a:srgbClr val="003399"/>
                </a:solidFill>
                <a:effectLst/>
                <a:latin typeface="Libre Baskerville" panose="02000000000000000000" pitchFamily="2" charset="0"/>
              </a:rPr>
              <a:t>Amazon Style Store</a:t>
            </a:r>
            <a:r>
              <a:rPr lang="zh-TW" altLang="en-US" sz="1600" b="1" i="0" dirty="0">
                <a:solidFill>
                  <a:srgbClr val="003399"/>
                </a:solidFill>
                <a:effectLst/>
                <a:latin typeface="Libre Baskerville" panose="02000000000000000000" pitchFamily="2" charset="0"/>
              </a:rPr>
              <a:t>正式啟用。</a:t>
            </a:r>
            <a:endParaRPr lang="zh-TW" altLang="en-US" sz="1400" b="1" dirty="0">
              <a:solidFill>
                <a:srgbClr val="003399"/>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9E4CAB5-73EE-C735-D184-508CDDFA5E8D}"/>
              </a:ext>
            </a:extLst>
          </p:cNvPr>
          <p:cNvSpPr>
            <a:spLocks noGrp="1" noChangeArrowheads="1"/>
          </p:cNvSpPr>
          <p:nvPr>
            <p:ph type="title" idx="4294967295"/>
          </p:nvPr>
        </p:nvSpPr>
        <p:spPr>
          <a:xfrm>
            <a:off x="0" y="9427"/>
            <a:ext cx="12009748" cy="570558"/>
          </a:xfrm>
          <a:solidFill>
            <a:srgbClr val="08045C"/>
          </a:solidFill>
        </p:spPr>
        <p:txBody>
          <a:bodyPr>
            <a:noAutofit/>
          </a:bodyPr>
          <a:lstStyle/>
          <a:p>
            <a:pPr>
              <a:defRPr/>
            </a:pPr>
            <a:r>
              <a:rPr lang="zh-TW" altLang="en-US" sz="1600" dirty="0">
                <a:solidFill>
                  <a:schemeClr val="bg1"/>
                </a:solidFill>
                <a:ea typeface="新細明體" charset="-120"/>
              </a:rPr>
              <a:t>虛實的分進合擊 </a:t>
            </a:r>
            <a:r>
              <a:rPr lang="en-US" altLang="zh-TW" sz="1600" dirty="0">
                <a:solidFill>
                  <a:schemeClr val="bg1"/>
                </a:solidFill>
                <a:ea typeface="新細明體" charset="-120"/>
              </a:rPr>
              <a:t>:</a:t>
            </a:r>
            <a:r>
              <a:rPr lang="zh-TW" altLang="en-US" sz="1600" dirty="0">
                <a:solidFill>
                  <a:schemeClr val="bg1"/>
                </a:solidFill>
                <a:ea typeface="新細明體" charset="-120"/>
              </a:rPr>
              <a:t> </a:t>
            </a:r>
            <a:r>
              <a:rPr lang="en-US" altLang="zh-TW" sz="1600" dirty="0">
                <a:solidFill>
                  <a:schemeClr val="bg1"/>
                </a:solidFill>
                <a:ea typeface="新細明體" charset="-120"/>
              </a:rPr>
              <a:t>(220127)</a:t>
            </a:r>
            <a:r>
              <a:rPr lang="zh-TW" altLang="zh-TW" sz="1600" dirty="0">
                <a:solidFill>
                  <a:schemeClr val="bg1"/>
                </a:solidFill>
                <a:ea typeface="新細明體" charset="-120"/>
              </a:rPr>
              <a:t>科技．人文聯合講座／電商巨擘開實體店會成功嗎</a:t>
            </a:r>
            <a:r>
              <a:rPr lang="en-US" altLang="zh-TW" sz="1600" dirty="0">
                <a:solidFill>
                  <a:schemeClr val="bg1"/>
                </a:solidFill>
                <a:ea typeface="新細明體" charset="-120"/>
              </a:rPr>
              <a:t> ? </a:t>
            </a:r>
            <a:r>
              <a:rPr lang="zh-TW" altLang="en-US" sz="1600" dirty="0">
                <a:solidFill>
                  <a:schemeClr val="bg1"/>
                </a:solidFill>
                <a:ea typeface="新細明體" charset="-120"/>
              </a:rPr>
              <a:t>                                                                                                                                                  </a:t>
            </a:r>
            <a:r>
              <a:rPr lang="en-US" altLang="zh-TW" sz="1800" dirty="0">
                <a:solidFill>
                  <a:schemeClr val="bg1"/>
                </a:solidFill>
                <a:ea typeface="新細明體" charset="-120"/>
              </a:rPr>
              <a:t>Will e-commerce </a:t>
            </a:r>
            <a:r>
              <a:rPr lang="en-US" altLang="zh-TW" sz="1600" dirty="0">
                <a:solidFill>
                  <a:schemeClr val="bg1"/>
                </a:solidFill>
                <a:ea typeface="新細明體" charset="-120"/>
              </a:rPr>
              <a:t>giants</a:t>
            </a:r>
            <a:r>
              <a:rPr lang="zh-TW" altLang="en-US" sz="1800" dirty="0">
                <a:solidFill>
                  <a:schemeClr val="bg1"/>
                </a:solidFill>
                <a:ea typeface="新細明體" charset="-120"/>
              </a:rPr>
              <a:t> </a:t>
            </a:r>
            <a:r>
              <a:rPr lang="en-US" altLang="zh-TW" sz="1800" dirty="0">
                <a:solidFill>
                  <a:schemeClr val="bg1"/>
                </a:solidFill>
                <a:ea typeface="新細明體" charset="-120"/>
              </a:rPr>
              <a:t>succeed in opening Brick-and-mortar stores?</a:t>
            </a:r>
            <a:r>
              <a:rPr lang="en-US" altLang="zh-TW" sz="2400" dirty="0">
                <a:solidFill>
                  <a:schemeClr val="bg1"/>
                </a:solidFill>
                <a:ea typeface="新細明體" charset="-120"/>
              </a:rPr>
              <a:t> </a:t>
            </a:r>
          </a:p>
        </p:txBody>
      </p:sp>
      <p:sp>
        <p:nvSpPr>
          <p:cNvPr id="27651" name="文字方塊 5">
            <a:extLst>
              <a:ext uri="{FF2B5EF4-FFF2-40B4-BE49-F238E27FC236}">
                <a16:creationId xmlns:a16="http://schemas.microsoft.com/office/drawing/2014/main" id="{60FD03FE-89D4-22CB-E1CD-89C40EAE2B10}"/>
              </a:ext>
            </a:extLst>
          </p:cNvPr>
          <p:cNvSpPr txBox="1">
            <a:spLocks noChangeArrowheads="1"/>
          </p:cNvSpPr>
          <p:nvPr/>
        </p:nvSpPr>
        <p:spPr bwMode="auto">
          <a:xfrm>
            <a:off x="1530350" y="2898775"/>
            <a:ext cx="8921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b="1">
                <a:solidFill>
                  <a:srgbClr val="C00000"/>
                </a:solidFill>
                <a:latin typeface="Tahoma" panose="020B0604030504040204" pitchFamily="34" charset="0"/>
                <a:ea typeface="新細明體" panose="02020500000000000000" pitchFamily="18" charset="-120"/>
              </a:rPr>
              <a:t> </a:t>
            </a:r>
            <a:endParaRPr lang="zh-TW" altLang="en-US" sz="2000" b="1">
              <a:ea typeface="新細明體" panose="02020500000000000000" pitchFamily="18" charset="-120"/>
            </a:endParaRPr>
          </a:p>
        </p:txBody>
      </p:sp>
      <p:sp>
        <p:nvSpPr>
          <p:cNvPr id="2" name="文字方塊 1">
            <a:extLst>
              <a:ext uri="{FF2B5EF4-FFF2-40B4-BE49-F238E27FC236}">
                <a16:creationId xmlns:a16="http://schemas.microsoft.com/office/drawing/2014/main" id="{9B8805B1-E759-A88E-21C5-CE9F82047D87}"/>
              </a:ext>
            </a:extLst>
          </p:cNvPr>
          <p:cNvSpPr txBox="1"/>
          <p:nvPr/>
        </p:nvSpPr>
        <p:spPr>
          <a:xfrm>
            <a:off x="302843" y="606334"/>
            <a:ext cx="11575392" cy="6001643"/>
          </a:xfrm>
          <a:prstGeom prst="rect">
            <a:avLst/>
          </a:prstGeom>
          <a:noFill/>
        </p:spPr>
        <p:txBody>
          <a:bodyPr wrap="square">
            <a:spAutoFit/>
          </a:bodyPr>
          <a:lstStyle/>
          <a:p>
            <a:pPr>
              <a:defRPr/>
            </a:pPr>
            <a:r>
              <a:rPr lang="en-US" altLang="zh-TW" sz="1600" b="1" dirty="0">
                <a:solidFill>
                  <a:srgbClr val="003399"/>
                </a:solidFill>
                <a:ea typeface="新細明體" panose="02020500000000000000" pitchFamily="18" charset="-120"/>
              </a:rPr>
              <a:t>Amazon Style Store</a:t>
            </a:r>
            <a:r>
              <a:rPr lang="zh-TW" altLang="en-US" sz="1600" b="1" dirty="0">
                <a:solidFill>
                  <a:srgbClr val="003399"/>
                </a:solidFill>
                <a:highlight>
                  <a:srgbClr val="FFFF00"/>
                </a:highlight>
                <a:ea typeface="新細明體" panose="02020500000000000000" pitchFamily="18" charset="-120"/>
              </a:rPr>
              <a:t>實體服飾店</a:t>
            </a:r>
            <a:r>
              <a:rPr lang="en-US" altLang="zh-TW" sz="1600" b="1" dirty="0">
                <a:solidFill>
                  <a:srgbClr val="003399"/>
                </a:solidFill>
                <a:ea typeface="新細明體" panose="02020500000000000000" pitchFamily="18" charset="-120"/>
              </a:rPr>
              <a:t>3</a:t>
            </a:r>
            <a:r>
              <a:rPr lang="zh-TW" altLang="en-US" sz="1600" b="1" dirty="0">
                <a:solidFill>
                  <a:srgbClr val="003399"/>
                </a:solidFill>
                <a:ea typeface="新細明體" panose="02020500000000000000" pitchFamily="18" charset="-120"/>
              </a:rPr>
              <a:t>大特色  </a:t>
            </a:r>
            <a:r>
              <a:rPr lang="en-US" altLang="zh-TW" sz="1600" b="1" dirty="0">
                <a:solidFill>
                  <a:srgbClr val="003399"/>
                </a:solidFill>
                <a:ea typeface="新細明體" panose="02020500000000000000" pitchFamily="18" charset="-120"/>
              </a:rPr>
              <a:t>:</a:t>
            </a:r>
          </a:p>
          <a:p>
            <a:endParaRPr lang="zh-TW" altLang="en-US" sz="1600" b="1" dirty="0">
              <a:solidFill>
                <a:srgbClr val="003399"/>
              </a:solidFill>
              <a:ea typeface="新細明體" panose="02020500000000000000" pitchFamily="18" charset="-120"/>
            </a:endParaRPr>
          </a:p>
          <a:p>
            <a:r>
              <a:rPr lang="en-US" altLang="zh-TW" sz="1600" b="1" dirty="0">
                <a:solidFill>
                  <a:srgbClr val="003399"/>
                </a:solidFill>
                <a:ea typeface="新細明體" panose="02020500000000000000" pitchFamily="18" charset="-120"/>
              </a:rPr>
              <a:t>1.</a:t>
            </a:r>
            <a:r>
              <a:rPr lang="zh-TW" altLang="en-US" sz="1600" b="1" dirty="0">
                <a:solidFill>
                  <a:srgbClr val="003399"/>
                </a:solidFill>
                <a:ea typeface="新細明體" panose="02020500000000000000" pitchFamily="18" charset="-120"/>
              </a:rPr>
              <a:t>串連手機</a:t>
            </a:r>
            <a:r>
              <a:rPr lang="en-US" altLang="zh-TW" sz="1600" b="1" dirty="0">
                <a:solidFill>
                  <a:srgbClr val="003399"/>
                </a:solidFill>
                <a:ea typeface="新細明體" panose="02020500000000000000" pitchFamily="18" charset="-120"/>
              </a:rPr>
              <a:t>App</a:t>
            </a:r>
            <a:r>
              <a:rPr lang="zh-TW" altLang="en-US" sz="1600" b="1" dirty="0">
                <a:solidFill>
                  <a:srgbClr val="003399"/>
                </a:solidFill>
                <a:ea typeface="新細明體" panose="02020500000000000000" pitchFamily="18" charset="-120"/>
              </a:rPr>
              <a:t>、加入</a:t>
            </a:r>
            <a:r>
              <a:rPr lang="zh-TW" altLang="en-US" sz="1600" b="1" dirty="0">
                <a:solidFill>
                  <a:srgbClr val="003399"/>
                </a:solidFill>
                <a:highlight>
                  <a:srgbClr val="FFFF00"/>
                </a:highlight>
                <a:ea typeface="新細明體" panose="02020500000000000000" pitchFamily="18" charset="-120"/>
              </a:rPr>
              <a:t>演算法</a:t>
            </a:r>
            <a:r>
              <a:rPr lang="zh-TW" altLang="en-US" sz="1600" b="1" dirty="0">
                <a:solidFill>
                  <a:srgbClr val="003399"/>
                </a:solidFill>
                <a:ea typeface="新細明體" panose="02020500000000000000" pitchFamily="18" charset="-120"/>
              </a:rPr>
              <a:t>幫你挑衣服</a:t>
            </a:r>
            <a:endParaRPr lang="en-US" altLang="zh-TW" sz="1600" b="1" dirty="0">
              <a:solidFill>
                <a:srgbClr val="003399"/>
              </a:solidFill>
              <a:ea typeface="新細明體" panose="02020500000000000000" pitchFamily="18" charset="-120"/>
            </a:endParaRPr>
          </a:p>
          <a:p>
            <a:endParaRPr lang="en-US" altLang="zh-TW" sz="1600" b="1" dirty="0">
              <a:solidFill>
                <a:srgbClr val="003399"/>
              </a:solidFill>
              <a:ea typeface="新細明體" panose="02020500000000000000" pitchFamily="18" charset="-120"/>
            </a:endParaRPr>
          </a:p>
          <a:p>
            <a:r>
              <a:rPr lang="en-US" altLang="zh-TW" sz="1600" b="1" dirty="0">
                <a:solidFill>
                  <a:srgbClr val="003399"/>
                </a:solidFill>
                <a:ea typeface="新細明體" panose="02020500000000000000" pitchFamily="18" charset="-120"/>
              </a:rPr>
              <a:t>2.</a:t>
            </a:r>
            <a:r>
              <a:rPr lang="zh-TW" altLang="en-US" sz="1600" b="1" dirty="0">
                <a:solidFill>
                  <a:srgbClr val="003399"/>
                </a:solidFill>
                <a:ea typeface="新細明體" panose="02020500000000000000" pitchFamily="18" charset="-120"/>
              </a:rPr>
              <a:t>架上每件單品只</a:t>
            </a:r>
            <a:r>
              <a:rPr lang="zh-TW" altLang="en-US" sz="1600" b="1" dirty="0">
                <a:solidFill>
                  <a:srgbClr val="003399"/>
                </a:solidFill>
                <a:highlight>
                  <a:srgbClr val="FFFF00"/>
                </a:highlight>
                <a:ea typeface="新細明體" panose="02020500000000000000" pitchFamily="18" charset="-120"/>
              </a:rPr>
              <a:t>會有一件樣</a:t>
            </a:r>
            <a:r>
              <a:rPr lang="zh-TW" altLang="en-US" sz="1600" b="1" dirty="0">
                <a:solidFill>
                  <a:srgbClr val="003399"/>
                </a:solidFill>
                <a:ea typeface="新細明體" panose="02020500000000000000" pitchFamily="18" charset="-120"/>
              </a:rPr>
              <a:t>衣</a:t>
            </a:r>
            <a:endParaRPr lang="en-US" altLang="zh-TW" sz="1600" b="1" dirty="0">
              <a:solidFill>
                <a:srgbClr val="003399"/>
              </a:solidFill>
              <a:ea typeface="新細明體" panose="02020500000000000000" pitchFamily="18" charset="-120"/>
            </a:endParaRPr>
          </a:p>
          <a:p>
            <a:endParaRPr lang="en-US" altLang="zh-TW" sz="1600" b="1" dirty="0">
              <a:solidFill>
                <a:srgbClr val="003399"/>
              </a:solidFill>
              <a:ea typeface="新細明體" panose="02020500000000000000" pitchFamily="18" charset="-120"/>
            </a:endParaRPr>
          </a:p>
          <a:p>
            <a:r>
              <a:rPr lang="en-US" altLang="zh-TW" sz="1600" b="1" dirty="0">
                <a:solidFill>
                  <a:srgbClr val="003399"/>
                </a:solidFill>
                <a:ea typeface="新細明體" panose="02020500000000000000" pitchFamily="18" charset="-120"/>
              </a:rPr>
              <a:t>3. </a:t>
            </a:r>
            <a:r>
              <a:rPr lang="en-US" altLang="zh-TW" sz="1600" b="1" dirty="0">
                <a:solidFill>
                  <a:srgbClr val="003399"/>
                </a:solidFill>
                <a:highlight>
                  <a:srgbClr val="FFFF00"/>
                </a:highlight>
                <a:ea typeface="新細明體" panose="02020500000000000000" pitchFamily="18" charset="-120"/>
              </a:rPr>
              <a:t>KOL</a:t>
            </a:r>
            <a:r>
              <a:rPr lang="zh-TW" altLang="en-US" sz="1600" b="1" dirty="0">
                <a:solidFill>
                  <a:srgbClr val="003399"/>
                </a:solidFill>
                <a:highlight>
                  <a:srgbClr val="FFFF00"/>
                </a:highlight>
                <a:ea typeface="新細明體" panose="02020500000000000000" pitchFamily="18" charset="-120"/>
              </a:rPr>
              <a:t> </a:t>
            </a:r>
            <a:r>
              <a:rPr lang="en-US" altLang="zh-TW" sz="1600" b="1" dirty="0">
                <a:solidFill>
                  <a:srgbClr val="003399"/>
                </a:solidFill>
                <a:highlight>
                  <a:srgbClr val="FFFF00"/>
                </a:highlight>
                <a:ea typeface="新細明體" panose="02020500000000000000" pitchFamily="18" charset="-120"/>
              </a:rPr>
              <a:t>(Key Opinion Leader,</a:t>
            </a:r>
            <a:r>
              <a:rPr lang="zh-TW" altLang="en-US" sz="1600" b="1" dirty="0">
                <a:solidFill>
                  <a:srgbClr val="003399"/>
                </a:solidFill>
                <a:highlight>
                  <a:srgbClr val="FFFF00"/>
                </a:highlight>
              </a:rPr>
              <a:t>關鍵意見領袖</a:t>
            </a:r>
            <a:r>
              <a:rPr lang="en-US" altLang="zh-TW" sz="1600" b="1" dirty="0">
                <a:solidFill>
                  <a:srgbClr val="003399"/>
                </a:solidFill>
                <a:ea typeface="新細明體" panose="02020500000000000000" pitchFamily="18" charset="-120"/>
              </a:rPr>
              <a:t>)</a:t>
            </a:r>
            <a:r>
              <a:rPr lang="zh-TW" altLang="en-US" sz="1600" b="1" dirty="0">
                <a:solidFill>
                  <a:srgbClr val="003399"/>
                </a:solidFill>
                <a:ea typeface="新細明體" panose="02020500000000000000" pitchFamily="18" charset="-120"/>
              </a:rPr>
              <a:t>精選牆</a:t>
            </a:r>
          </a:p>
          <a:p>
            <a:r>
              <a:rPr lang="zh-TW" altLang="en-US" sz="1600" b="1" dirty="0">
                <a:solidFill>
                  <a:srgbClr val="003399"/>
                </a:solidFill>
                <a:ea typeface="新細明體" panose="02020500000000000000" pitchFamily="18" charset="-120"/>
              </a:rPr>
              <a:t>        深知</a:t>
            </a:r>
            <a:r>
              <a:rPr lang="zh-TW" altLang="en-US" sz="1600" b="1" dirty="0">
                <a:solidFill>
                  <a:srgbClr val="003399"/>
                </a:solidFill>
                <a:highlight>
                  <a:srgbClr val="FFFF00"/>
                </a:highlight>
                <a:ea typeface="新細明體" panose="02020500000000000000" pitchFamily="18" charset="-120"/>
              </a:rPr>
              <a:t>網紅的影響力</a:t>
            </a:r>
            <a:r>
              <a:rPr lang="zh-TW" altLang="en-US" sz="1600" b="1" dirty="0">
                <a:solidFill>
                  <a:srgbClr val="003399"/>
                </a:solidFill>
                <a:ea typeface="新細明體" panose="02020500000000000000" pitchFamily="18" charset="-120"/>
              </a:rPr>
              <a:t>與帶貨力不亞於明星，</a:t>
            </a:r>
            <a:r>
              <a:rPr lang="en-US" altLang="zh-TW" sz="1600" b="1" dirty="0">
                <a:solidFill>
                  <a:srgbClr val="003399"/>
                </a:solidFill>
                <a:ea typeface="新細明體" panose="02020500000000000000" pitchFamily="18" charset="-120"/>
              </a:rPr>
              <a:t>Amazon Style Store</a:t>
            </a:r>
            <a:r>
              <a:rPr lang="zh-TW" altLang="en-US" sz="1600" b="1" dirty="0">
                <a:solidFill>
                  <a:srgbClr val="003399"/>
                </a:solidFill>
                <a:ea typeface="新細明體" panose="02020500000000000000" pitchFamily="18" charset="-120"/>
              </a:rPr>
              <a:t>店內規劃了一區 </a:t>
            </a:r>
            <a:r>
              <a:rPr lang="en-US" altLang="zh-TW" sz="1600" b="1" dirty="0">
                <a:solidFill>
                  <a:srgbClr val="003399"/>
                </a:solidFill>
                <a:highlight>
                  <a:srgbClr val="FFFF00"/>
                </a:highlight>
                <a:ea typeface="新細明體" panose="02020500000000000000" pitchFamily="18" charset="-120"/>
              </a:rPr>
              <a:t>KOL </a:t>
            </a:r>
            <a:r>
              <a:rPr lang="zh-TW" altLang="en-US" sz="1600" b="1" dirty="0">
                <a:solidFill>
                  <a:srgbClr val="003399"/>
                </a:solidFill>
                <a:highlight>
                  <a:srgbClr val="FFFF00"/>
                </a:highlight>
                <a:ea typeface="新細明體" panose="02020500000000000000" pitchFamily="18" charset="-120"/>
              </a:rPr>
              <a:t>精選款式牆，提供消費者當季的流行趨勢以及搭配方式參考</a:t>
            </a:r>
            <a:r>
              <a:rPr lang="zh-TW" altLang="en-US"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endParaRPr lang="en-US" altLang="zh-TW" sz="1600" b="1" dirty="0">
              <a:solidFill>
                <a:srgbClr val="003399"/>
              </a:solidFill>
              <a:ea typeface="新細明體" panose="02020500000000000000" pitchFamily="18" charset="-120"/>
            </a:endParaRPr>
          </a:p>
          <a:p>
            <a:r>
              <a:rPr lang="en-US" altLang="zh-TW"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知名體育零售公司</a:t>
            </a:r>
            <a:r>
              <a:rPr lang="en-US" altLang="zh-TW" sz="1600" b="1" dirty="0">
                <a:solidFill>
                  <a:srgbClr val="003399"/>
                </a:solidFill>
                <a:ea typeface="新細明體" panose="02020500000000000000" pitchFamily="18" charset="-120"/>
              </a:rPr>
              <a:t> DICK'S Sporting Goods </a:t>
            </a:r>
            <a:r>
              <a:rPr lang="zh-TW" altLang="zh-TW" sz="1600" b="1" dirty="0">
                <a:solidFill>
                  <a:srgbClr val="003399"/>
                </a:solidFill>
                <a:ea typeface="新細明體" panose="02020500000000000000" pitchFamily="18" charset="-120"/>
              </a:rPr>
              <a:t>行銷資深副總</a:t>
            </a:r>
            <a:r>
              <a:rPr lang="en-US" altLang="zh-TW" sz="1600" b="1" dirty="0">
                <a:solidFill>
                  <a:srgbClr val="003399"/>
                </a:solidFill>
                <a:ea typeface="新細明體" panose="02020500000000000000" pitchFamily="18" charset="-120"/>
              </a:rPr>
              <a:t> Toni </a:t>
            </a:r>
            <a:r>
              <a:rPr lang="en-US" altLang="zh-TW" sz="1600" b="1" dirty="0" err="1">
                <a:solidFill>
                  <a:srgbClr val="003399"/>
                </a:solidFill>
                <a:ea typeface="新細明體" panose="02020500000000000000" pitchFamily="18" charset="-120"/>
              </a:rPr>
              <a:t>Roeller</a:t>
            </a:r>
            <a:r>
              <a:rPr lang="en-US" altLang="zh-TW"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表示：「</a:t>
            </a:r>
            <a:r>
              <a:rPr lang="en-US" altLang="zh-TW" sz="1600" b="1" dirty="0">
                <a:solidFill>
                  <a:srgbClr val="003399"/>
                </a:solidFill>
                <a:highlight>
                  <a:srgbClr val="FFFF00"/>
                </a:highlight>
                <a:ea typeface="新細明體" panose="02020500000000000000" pitchFamily="18" charset="-120"/>
              </a:rPr>
              <a:t>5</a:t>
            </a:r>
            <a:r>
              <a:rPr lang="zh-TW" altLang="zh-TW" sz="1600" b="1" dirty="0">
                <a:solidFill>
                  <a:srgbClr val="003399"/>
                </a:solidFill>
                <a:highlight>
                  <a:srgbClr val="FFFF00"/>
                </a:highlight>
                <a:ea typeface="新細明體" panose="02020500000000000000" pitchFamily="18" charset="-120"/>
              </a:rPr>
              <a:t>、</a:t>
            </a:r>
            <a:r>
              <a:rPr lang="en-US" altLang="zh-TW" sz="1600" b="1" dirty="0">
                <a:solidFill>
                  <a:srgbClr val="003399"/>
                </a:solidFill>
                <a:highlight>
                  <a:srgbClr val="FFFF00"/>
                </a:highlight>
                <a:ea typeface="新細明體" panose="02020500000000000000" pitchFamily="18" charset="-120"/>
              </a:rPr>
              <a:t>6 </a:t>
            </a:r>
            <a:r>
              <a:rPr lang="zh-TW" altLang="zh-TW" sz="1600" b="1" dirty="0">
                <a:solidFill>
                  <a:srgbClr val="003399"/>
                </a:solidFill>
                <a:highlight>
                  <a:srgbClr val="FFFF00"/>
                </a:highlight>
                <a:ea typeface="新細明體" panose="02020500000000000000" pitchFamily="18" charset="-120"/>
              </a:rPr>
              <a:t>年前，大家都覺得電商會吞噬實體零售業</a:t>
            </a:r>
            <a:r>
              <a:rPr lang="zh-TW" altLang="zh-TW" sz="1600" b="1" dirty="0">
                <a:solidFill>
                  <a:srgbClr val="003399"/>
                </a:solidFill>
                <a:ea typeface="新細明體" panose="02020500000000000000" pitchFamily="18" charset="-120"/>
              </a:rPr>
              <a:t>，然而，現在</a:t>
            </a:r>
            <a:r>
              <a:rPr lang="zh-TW" altLang="zh-TW" sz="1600" b="1" dirty="0">
                <a:solidFill>
                  <a:srgbClr val="003399"/>
                </a:solidFill>
                <a:highlight>
                  <a:srgbClr val="FFFF00"/>
                </a:highlight>
                <a:ea typeface="新細明體" panose="02020500000000000000" pitchFamily="18" charset="-120"/>
              </a:rPr>
              <a:t>線上和線下經驗更緊密連結，反而需要更多門市。</a:t>
            </a:r>
            <a:r>
              <a:rPr lang="zh-TW" altLang="zh-TW" sz="1600" b="1" dirty="0">
                <a:solidFill>
                  <a:srgbClr val="003399"/>
                </a:solidFill>
                <a:ea typeface="新細明體" panose="02020500000000000000" pitchFamily="18" charset="-120"/>
              </a:rPr>
              <a:t>」</a:t>
            </a:r>
            <a:endParaRPr lang="en-US" altLang="zh-TW" sz="1600" b="1" dirty="0">
              <a:solidFill>
                <a:srgbClr val="003399"/>
              </a:solidFill>
              <a:ea typeface="新細明體" panose="02020500000000000000" pitchFamily="18" charset="-120"/>
            </a:endParaRPr>
          </a:p>
          <a:p>
            <a:endParaRPr lang="zh-TW" altLang="zh-TW" sz="1600" b="1" dirty="0">
              <a:solidFill>
                <a:srgbClr val="003399"/>
              </a:solidFill>
              <a:ea typeface="新細明體" panose="02020500000000000000" pitchFamily="18" charset="-120"/>
            </a:endParaRPr>
          </a:p>
          <a:p>
            <a:r>
              <a:rPr lang="zh-TW" altLang="en-US" sz="1600" b="1" dirty="0">
                <a:solidFill>
                  <a:srgbClr val="003399"/>
                </a:solidFill>
                <a:ea typeface="新細明體" panose="02020500000000000000" pitchFamily="18" charset="-120"/>
              </a:rPr>
              <a:t>        </a:t>
            </a:r>
            <a:r>
              <a:rPr lang="zh-TW" altLang="zh-TW" sz="1600" b="1" dirty="0">
                <a:solidFill>
                  <a:srgbClr val="003399"/>
                </a:solidFill>
                <a:ea typeface="新細明體" panose="02020500000000000000" pitchFamily="18" charset="-120"/>
              </a:rPr>
              <a:t>亞馬遜表示，</a:t>
            </a:r>
            <a:r>
              <a:rPr lang="en-US" altLang="zh-TW" sz="1600" b="1" dirty="0">
                <a:solidFill>
                  <a:srgbClr val="003399"/>
                </a:solidFill>
                <a:highlight>
                  <a:srgbClr val="FFFF00"/>
                </a:highlight>
                <a:ea typeface="新細明體" panose="02020500000000000000" pitchFamily="18" charset="-120"/>
              </a:rPr>
              <a:t>Amazon Style </a:t>
            </a:r>
            <a:r>
              <a:rPr lang="zh-TW" altLang="zh-TW" sz="1600" b="1" dirty="0">
                <a:solidFill>
                  <a:srgbClr val="003399"/>
                </a:solidFill>
                <a:ea typeface="新細明體" panose="02020500000000000000" pitchFamily="18" charset="-120"/>
              </a:rPr>
              <a:t>希望</a:t>
            </a:r>
            <a:r>
              <a:rPr lang="zh-TW" altLang="zh-TW" sz="1600" b="1" dirty="0">
                <a:solidFill>
                  <a:srgbClr val="003399"/>
                </a:solidFill>
                <a:highlight>
                  <a:srgbClr val="FFFF00"/>
                </a:highlight>
                <a:ea typeface="新細明體" panose="02020500000000000000" pitchFamily="18" charset="-120"/>
              </a:rPr>
              <a:t>改善傳統服飾店面陳列雜亂、試衣空間不足，以及難以讓消費者找到合適、喜愛衣服等問題，並且在有限的展示空間內</a:t>
            </a:r>
            <a:r>
              <a:rPr lang="zh-TW" altLang="zh-TW" sz="1600" b="1" dirty="0">
                <a:solidFill>
                  <a:srgbClr val="003399"/>
                </a:solidFill>
                <a:ea typeface="新細明體" panose="02020500000000000000" pitchFamily="18" charset="-120"/>
              </a:rPr>
              <a:t>，提供消費者更輕鬆的購物體驗。</a:t>
            </a:r>
            <a:endParaRPr lang="en-US" altLang="zh-TW" sz="1600" b="1" dirty="0">
              <a:solidFill>
                <a:srgbClr val="003399"/>
              </a:solidFill>
              <a:ea typeface="新細明體" panose="02020500000000000000" pitchFamily="18" charset="-120"/>
            </a:endParaRPr>
          </a:p>
          <a:p>
            <a:endParaRPr lang="en-US" altLang="zh-TW" sz="1600" b="1" dirty="0">
              <a:solidFill>
                <a:srgbClr val="003399"/>
              </a:solidFill>
              <a:ea typeface="新細明體" panose="02020500000000000000" pitchFamily="18" charset="-120"/>
            </a:endParaRPr>
          </a:p>
          <a:p>
            <a:r>
              <a:rPr lang="zh-TW" altLang="en-US" sz="1600" dirty="0"/>
              <a:t>       </a:t>
            </a:r>
            <a:r>
              <a:rPr lang="en-US" altLang="zh-TW" sz="1600" dirty="0"/>
              <a:t>Amazon Style Store </a:t>
            </a:r>
            <a:r>
              <a:rPr lang="zh-TW" altLang="en-US" sz="1600" dirty="0"/>
              <a:t>透過 </a:t>
            </a:r>
            <a:r>
              <a:rPr lang="en-US" altLang="zh-TW" sz="1600" b="1" dirty="0"/>
              <a:t>App + </a:t>
            </a:r>
            <a:r>
              <a:rPr lang="zh-TW" altLang="en-US" sz="1600" b="1" dirty="0"/>
              <a:t>演算法分析 </a:t>
            </a:r>
            <a:r>
              <a:rPr lang="en-US" altLang="zh-TW" sz="1600" b="1" dirty="0"/>
              <a:t>+ </a:t>
            </a:r>
            <a:r>
              <a:rPr lang="zh-TW" altLang="en-US" sz="1600" b="1" dirty="0"/>
              <a:t>虛擬試衣 </a:t>
            </a:r>
            <a:r>
              <a:rPr lang="en-US" altLang="zh-TW" sz="1600" b="1" dirty="0"/>
              <a:t>+ </a:t>
            </a:r>
            <a:r>
              <a:rPr lang="zh-TW" altLang="en-US" sz="1600" b="1" dirty="0"/>
              <a:t>智能鏡子</a:t>
            </a:r>
            <a:r>
              <a:rPr lang="zh-TW" altLang="en-US" sz="1600" dirty="0"/>
              <a:t>，打造一個「</a:t>
            </a:r>
            <a:r>
              <a:rPr lang="zh-TW" altLang="en-US" sz="1600" dirty="0">
                <a:highlight>
                  <a:srgbClr val="FFFF00"/>
                </a:highlight>
              </a:rPr>
              <a:t>線上數據＋線下實體」融合的個性化購物體驗</a:t>
            </a:r>
            <a:r>
              <a:rPr lang="zh-TW" altLang="en-US" sz="1600" dirty="0"/>
              <a:t>，幫你更快更準確挑到喜歡且合身的衣服。</a:t>
            </a:r>
            <a:endParaRPr lang="en-US" altLang="zh-TW" sz="1600" dirty="0"/>
          </a:p>
          <a:p>
            <a:endParaRPr lang="en-US" altLang="zh-TW" sz="1600" b="1" dirty="0">
              <a:solidFill>
                <a:srgbClr val="003399"/>
              </a:solidFill>
              <a:ea typeface="新細明體" panose="02020500000000000000" pitchFamily="18" charset="-120"/>
            </a:endParaRPr>
          </a:p>
          <a:p>
            <a:r>
              <a:rPr lang="zh-TW" altLang="en-US" sz="1600" b="1" dirty="0"/>
              <a:t>      </a:t>
            </a:r>
            <a:r>
              <a:rPr lang="en-US" altLang="zh-TW" sz="1600" b="1" dirty="0"/>
              <a:t>EC 4.0</a:t>
            </a:r>
            <a:r>
              <a:rPr lang="zh-TW" altLang="en-US" sz="1600" dirty="0"/>
              <a:t> 則進一步結合物聯網 </a:t>
            </a:r>
            <a:r>
              <a:rPr lang="en-US" altLang="zh-TW" sz="1600" dirty="0"/>
              <a:t>(IoT)</a:t>
            </a:r>
            <a:r>
              <a:rPr lang="zh-TW" altLang="en-US" sz="1600" dirty="0"/>
              <a:t>、人工智慧</a:t>
            </a:r>
            <a:r>
              <a:rPr lang="en-US" altLang="zh-TW" sz="1600" dirty="0"/>
              <a:t>(AI)</a:t>
            </a:r>
            <a:r>
              <a:rPr lang="zh-TW" altLang="en-US" sz="1600" dirty="0"/>
              <a:t>、擴增實境</a:t>
            </a:r>
            <a:r>
              <a:rPr lang="en-US" altLang="zh-TW" sz="1600" dirty="0"/>
              <a:t>(AR)</a:t>
            </a:r>
            <a:r>
              <a:rPr lang="zh-TW" altLang="en-US" sz="1600" dirty="0"/>
              <a:t>、虛擬實境</a:t>
            </a:r>
            <a:r>
              <a:rPr lang="en-US" altLang="zh-TW" sz="1600" dirty="0"/>
              <a:t>(VR) </a:t>
            </a:r>
            <a:r>
              <a:rPr lang="zh-TW" altLang="en-US" sz="1600" dirty="0"/>
              <a:t>等技術，</a:t>
            </a:r>
            <a:r>
              <a:rPr lang="zh-TW" altLang="en-US" sz="1600" dirty="0">
                <a:highlight>
                  <a:srgbClr val="FFFF00"/>
                </a:highlight>
              </a:rPr>
              <a:t>打造沉浸式、智慧化的全新購物體驗</a:t>
            </a:r>
            <a:r>
              <a:rPr lang="zh-TW" altLang="en-US" sz="1600" dirty="0"/>
              <a:t>。</a:t>
            </a:r>
            <a:endParaRPr lang="en-US" altLang="zh-TW" sz="1600" dirty="0"/>
          </a:p>
          <a:p>
            <a:endParaRPr lang="en-US" altLang="zh-TW" sz="1600" b="1" dirty="0">
              <a:solidFill>
                <a:srgbClr val="003399"/>
              </a:solidFill>
              <a:ea typeface="新細明體" panose="02020500000000000000" pitchFamily="18" charset="-120"/>
            </a:endParaRPr>
          </a:p>
          <a:p>
            <a:r>
              <a:rPr lang="zh-TW" altLang="en-US" sz="1600" dirty="0"/>
              <a:t>         雖然</a:t>
            </a:r>
            <a:r>
              <a:rPr lang="zh-TW" altLang="en-US" sz="1600" dirty="0">
                <a:highlight>
                  <a:srgbClr val="FFFF00"/>
                </a:highlight>
              </a:rPr>
              <a:t>使用 </a:t>
            </a:r>
            <a:r>
              <a:rPr lang="en-US" altLang="zh-TW" sz="1600" dirty="0">
                <a:highlight>
                  <a:srgbClr val="FFFF00"/>
                </a:highlight>
              </a:rPr>
              <a:t>RFID</a:t>
            </a:r>
            <a:r>
              <a:rPr lang="zh-TW" altLang="en-US" sz="1600" dirty="0">
                <a:highlight>
                  <a:srgbClr val="FFFF00"/>
                </a:highlight>
              </a:rPr>
              <a:t>， 可以做到</a:t>
            </a:r>
            <a:r>
              <a:rPr lang="zh-TW" altLang="en-US" sz="1600" dirty="0"/>
              <a:t>顧客靠近商品、拿起商品、走進試衣間，系統自動辨識他手上的衣物資訊   無需掃描、不需操作，流程感更自然、更「沉浸」。</a:t>
            </a:r>
            <a:r>
              <a:rPr lang="zh-TW" altLang="en-US" sz="1600" dirty="0">
                <a:highlight>
                  <a:srgbClr val="FFFF00"/>
                </a:highlight>
              </a:rPr>
              <a:t>但是 </a:t>
            </a:r>
            <a:r>
              <a:rPr lang="en-US" altLang="zh-TW" sz="1600" dirty="0">
                <a:highlight>
                  <a:srgbClr val="FFFF00"/>
                </a:highlight>
              </a:rPr>
              <a:t>QR code </a:t>
            </a:r>
            <a:r>
              <a:rPr lang="zh-TW" altLang="zh-TW" sz="1600" dirty="0">
                <a:highlight>
                  <a:srgbClr val="FFFF00"/>
                </a:highlight>
              </a:rPr>
              <a:t>給予消費者主動性（自己決定掃不掃、看不看），而</a:t>
            </a:r>
            <a:r>
              <a:rPr lang="en-US" altLang="zh-TW" sz="1600" dirty="0">
                <a:highlight>
                  <a:srgbClr val="FFFF00"/>
                </a:highlight>
              </a:rPr>
              <a:t> RFID </a:t>
            </a:r>
            <a:r>
              <a:rPr lang="zh-TW" altLang="zh-TW" sz="1600" dirty="0">
                <a:highlight>
                  <a:srgbClr val="FFFF00"/>
                </a:highlight>
              </a:rPr>
              <a:t>偏向被動感應，有些人會有隱私疑慮</a:t>
            </a:r>
            <a:r>
              <a:rPr lang="zh-TW" altLang="en-US" sz="1600" dirty="0">
                <a:highlight>
                  <a:srgbClr val="FFFF00"/>
                </a:highlight>
              </a:rPr>
              <a:t>。</a:t>
            </a:r>
            <a:endParaRPr lang="zh-TW" altLang="en-US" sz="1600" b="1" dirty="0">
              <a:solidFill>
                <a:srgbClr val="003399"/>
              </a:solidFill>
              <a:ea typeface="新細明體" panose="02020500000000000000" pitchFamily="18" charset="-120"/>
            </a:endParaRPr>
          </a:p>
        </p:txBody>
      </p:sp>
      <p:pic>
        <p:nvPicPr>
          <p:cNvPr id="27653" name="Picture 2" descr="亞馬遜今年將在洛杉磯開設實體服飾店「Amazon Style」 | 星島日報">
            <a:extLst>
              <a:ext uri="{FF2B5EF4-FFF2-40B4-BE49-F238E27FC236}">
                <a16:creationId xmlns:a16="http://schemas.microsoft.com/office/drawing/2014/main" id="{36206834-02BB-15AA-A8C9-A5AD4A1B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668" y="64417"/>
            <a:ext cx="2640532" cy="14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5753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8004FD51-3120-9E36-00FF-176FB29F7CBE}"/>
              </a:ext>
            </a:extLst>
          </p:cNvPr>
          <p:cNvSpPr txBox="1">
            <a:spLocks noChangeArrowheads="1"/>
          </p:cNvSpPr>
          <p:nvPr/>
        </p:nvSpPr>
        <p:spPr bwMode="auto">
          <a:xfrm>
            <a:off x="399496" y="1"/>
            <a:ext cx="11478826"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76803" name="文字方塊 7">
            <a:extLst>
              <a:ext uri="{FF2B5EF4-FFF2-40B4-BE49-F238E27FC236}">
                <a16:creationId xmlns:a16="http://schemas.microsoft.com/office/drawing/2014/main" id="{413A6E63-7695-5AC1-068C-40226D263BF2}"/>
              </a:ext>
            </a:extLst>
          </p:cNvPr>
          <p:cNvSpPr txBox="1">
            <a:spLocks noChangeArrowheads="1"/>
          </p:cNvSpPr>
          <p:nvPr/>
        </p:nvSpPr>
        <p:spPr bwMode="auto">
          <a:xfrm>
            <a:off x="1524000" y="76201"/>
            <a:ext cx="8885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用區塊鏈改善供應鏈</a:t>
            </a:r>
            <a:r>
              <a:rPr lang="zh-TW" altLang="en-US" sz="2400" b="1" dirty="0">
                <a:solidFill>
                  <a:schemeClr val="bg1"/>
                </a:solidFill>
                <a:latin typeface="Tahoma" panose="020B0604030504040204" pitchFamily="34" charset="0"/>
                <a:ea typeface="新細明體" panose="02020500000000000000" pitchFamily="18" charset="-120"/>
              </a:rPr>
              <a:t> </a:t>
            </a:r>
            <a:r>
              <a:rPr lang="en-US" altLang="zh-TW" sz="2400" b="1" dirty="0">
                <a:solidFill>
                  <a:schemeClr val="bg1"/>
                </a:solidFill>
                <a:latin typeface="Tahoma" panose="020B0604030504040204" pitchFamily="34" charset="0"/>
                <a:ea typeface="新細明體" panose="02020500000000000000" pitchFamily="18" charset="-120"/>
              </a:rPr>
              <a:t>-</a:t>
            </a: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46084" name="文字方塊 1">
            <a:extLst>
              <a:ext uri="{FF2B5EF4-FFF2-40B4-BE49-F238E27FC236}">
                <a16:creationId xmlns:a16="http://schemas.microsoft.com/office/drawing/2014/main" id="{C074D730-B5C5-F772-B19F-1C5B2407FF8C}"/>
              </a:ext>
            </a:extLst>
          </p:cNvPr>
          <p:cNvSpPr txBox="1">
            <a:spLocks noChangeArrowheads="1"/>
          </p:cNvSpPr>
          <p:nvPr/>
        </p:nvSpPr>
        <p:spPr bwMode="auto">
          <a:xfrm>
            <a:off x="506776" y="983398"/>
            <a:ext cx="11371545" cy="5343001"/>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600" b="1" dirty="0">
                <a:solidFill>
                  <a:schemeClr val="tx2"/>
                </a:solidFill>
                <a:latin typeface="Microsoft YaHei" panose="020B0503020204020204" pitchFamily="34" charset="-122"/>
                <a:ea typeface="Microsoft YaHei" panose="020B0503020204020204" pitchFamily="34" charset="-122"/>
              </a:rPr>
              <a:t> To help it, Walmart Canada turned to DLT Labs, a leader in developing and </a:t>
            </a:r>
            <a:r>
              <a:rPr lang="en-US" altLang="zh-TW" sz="1600" b="1" dirty="0">
                <a:solidFill>
                  <a:schemeClr val="tx2"/>
                </a:solidFill>
                <a:highlight>
                  <a:srgbClr val="FFFF00"/>
                </a:highlight>
                <a:latin typeface="Microsoft YaHei" panose="020B0503020204020204" pitchFamily="34" charset="-122"/>
                <a:ea typeface="Microsoft YaHei" panose="020B0503020204020204" pitchFamily="34" charset="-122"/>
              </a:rPr>
              <a:t> </a:t>
            </a: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Tx/>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By all accounts the system has been </a:t>
            </a:r>
            <a:r>
              <a:rPr lang="en-US" altLang="zh-TW" sz="1600" b="1" dirty="0">
                <a:solidFill>
                  <a:schemeClr val="tx2"/>
                </a:solidFill>
                <a:highlight>
                  <a:srgbClr val="FFFF00"/>
                </a:highlight>
                <a:latin typeface="Microsoft YaHei" panose="020B0503020204020204" pitchFamily="34" charset="-122"/>
                <a:ea typeface="Microsoft YaHei" panose="020B0503020204020204" pitchFamily="34" charset="-122"/>
              </a:rPr>
              <a:t>a tremendous success</a:t>
            </a:r>
            <a:r>
              <a:rPr lang="en-US" altLang="zh-TW" sz="1600" b="1" dirty="0">
                <a:solidFill>
                  <a:schemeClr val="tx2"/>
                </a:solidFill>
                <a:latin typeface="Microsoft YaHei" panose="020B0503020204020204" pitchFamily="34" charset="-122"/>
                <a:ea typeface="Microsoft YaHei" panose="020B0503020204020204" pitchFamily="34" charset="-122"/>
              </a:rPr>
              <a:t>. Prior to DL Freight over 70% of invoices were disputed. </a:t>
            </a:r>
            <a:r>
              <a:rPr lang="en-US" altLang="zh-TW" sz="1600" b="1" dirty="0">
                <a:solidFill>
                  <a:srgbClr val="FF0000"/>
                </a:solidFill>
                <a:latin typeface="Microsoft YaHei" panose="020B0503020204020204" pitchFamily="34" charset="-122"/>
                <a:ea typeface="Microsoft YaHei" panose="020B0503020204020204" pitchFamily="34" charset="-122"/>
              </a:rPr>
              <a:t>Today less than 1% of </a:t>
            </a:r>
            <a:r>
              <a:rPr lang="en-US" altLang="zh-TW" sz="1600" b="1" dirty="0">
                <a:solidFill>
                  <a:schemeClr val="tx2"/>
                </a:solidFill>
                <a:latin typeface="Microsoft YaHei" panose="020B0503020204020204" pitchFamily="34" charset="-122"/>
                <a:ea typeface="Microsoft YaHei" panose="020B0503020204020204" pitchFamily="34" charset="-122"/>
              </a:rPr>
              <a:t>invoices have discrepancies, and these disputes are easily flagged and quickly resolved. Gone are the days of payments taking weeks or months; carriers are now getting paid on time. </a:t>
            </a: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endParaRPr lang="zh-TW"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800" dirty="0">
                <a:solidFill>
                  <a:srgbClr val="7030A0"/>
                </a:solidFill>
                <a:latin typeface="Microsoft YaHei" panose="020B0503020204020204" pitchFamily="34" charset="-122"/>
                <a:ea typeface="Microsoft YaHei" panose="020B0503020204020204" pitchFamily="34" charset="-122"/>
              </a:rPr>
              <a:t>從各方面來看，這套系統大獲成功。在運用</a:t>
            </a:r>
            <a:r>
              <a:rPr lang="zh-TW" altLang="en-US" sz="1800" dirty="0">
                <a:solidFill>
                  <a:srgbClr val="7030A0"/>
                </a:solidFill>
                <a:latin typeface="Microsoft YaHei" panose="020B0503020204020204" pitchFamily="34" charset="-122"/>
                <a:ea typeface="Microsoft YaHei" panose="020B0503020204020204" pitchFamily="34" charset="-122"/>
              </a:rPr>
              <a:t> </a:t>
            </a:r>
            <a:r>
              <a:rPr lang="en-US" altLang="zh-TW" sz="1800" dirty="0">
                <a:solidFill>
                  <a:srgbClr val="7030A0"/>
                </a:solidFill>
                <a:latin typeface="Microsoft YaHei" panose="020B0503020204020204" pitchFamily="34" charset="-122"/>
                <a:ea typeface="Microsoft YaHei" panose="020B0503020204020204" pitchFamily="34" charset="-122"/>
              </a:rPr>
              <a:t>DL Freight</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之前</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有超過</a:t>
            </a:r>
            <a:r>
              <a:rPr lang="en-US" altLang="zh-TW" sz="1800" dirty="0">
                <a:solidFill>
                  <a:srgbClr val="7030A0"/>
                </a:solidFill>
                <a:highlight>
                  <a:srgbClr val="FFFF00"/>
                </a:highlight>
                <a:latin typeface="Microsoft YaHei" panose="020B0503020204020204" pitchFamily="34" charset="-122"/>
                <a:ea typeface="Microsoft YaHei" panose="020B0503020204020204" pitchFamily="34" charset="-122"/>
              </a:rPr>
              <a:t>70</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％的發票有爭議</a:t>
            </a:r>
            <a:r>
              <a:rPr lang="zh-TW" altLang="zh-TW" sz="1800" dirty="0">
                <a:solidFill>
                  <a:srgbClr val="7030A0"/>
                </a:solidFill>
                <a:latin typeface="Microsoft YaHei" panose="020B0503020204020204" pitchFamily="34" charset="-122"/>
                <a:ea typeface="Microsoft YaHei" panose="020B0503020204020204" pitchFamily="34" charset="-122"/>
              </a:rPr>
              <a:t>。如今</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只有不到</a:t>
            </a:r>
            <a:r>
              <a:rPr lang="zh-TW" altLang="en-US" sz="1800" dirty="0">
                <a:solidFill>
                  <a:srgbClr val="7030A0"/>
                </a:solidFill>
                <a:latin typeface="Microsoft YaHei" panose="020B0503020204020204" pitchFamily="34" charset="-122"/>
                <a:ea typeface="Microsoft YaHei" panose="020B0503020204020204" pitchFamily="34" charset="-122"/>
              </a:rPr>
              <a:t> </a:t>
            </a:r>
            <a:r>
              <a:rPr lang="en-US" altLang="zh-TW" sz="1800" dirty="0">
                <a:solidFill>
                  <a:srgbClr val="7030A0"/>
                </a:solidFill>
                <a:latin typeface="Microsoft YaHei" panose="020B0503020204020204" pitchFamily="34" charset="-122"/>
                <a:ea typeface="Microsoft YaHei" panose="020B0503020204020204" pitchFamily="34" charset="-122"/>
              </a:rPr>
              <a:t>1</a:t>
            </a:r>
            <a:r>
              <a:rPr lang="zh-TW" altLang="zh-TW" sz="1800" dirty="0">
                <a:solidFill>
                  <a:srgbClr val="7030A0"/>
                </a:solidFill>
                <a:latin typeface="Microsoft YaHei" panose="020B0503020204020204" pitchFamily="34" charset="-122"/>
                <a:ea typeface="Microsoft YaHei" panose="020B0503020204020204" pitchFamily="34" charset="-122"/>
              </a:rPr>
              <a:t>％的發票還存在差異</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而且這些</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爭議很容易被標記出來</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並快速獲得解決。</a:t>
            </a:r>
            <a:r>
              <a:rPr lang="zh-TW" altLang="zh-TW" sz="1800" dirty="0">
                <a:solidFill>
                  <a:srgbClr val="7030A0"/>
                </a:solidFill>
                <a:latin typeface="Microsoft YaHei" panose="020B0503020204020204" pitchFamily="34" charset="-122"/>
                <a:ea typeface="Microsoft YaHei" panose="020B0503020204020204" pitchFamily="34" charset="-122"/>
              </a:rPr>
              <a:t>貨運公司再</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也不需要等上數週或數月的時間</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才能收到運費</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現在都可以準時獲得報酬。</a:t>
            </a:r>
          </a:p>
          <a:p>
            <a:pPr>
              <a:spcBef>
                <a:spcPct val="0"/>
              </a:spcBef>
              <a:buClrTx/>
              <a:buSzTx/>
              <a:buFont typeface="Wingdings" panose="05000000000000000000" pitchFamily="2" charset="2"/>
              <a:buNone/>
              <a:defRPr/>
            </a:pPr>
            <a:endParaRPr lang="zh-TW" altLang="zh-TW" sz="1600" b="1" dirty="0">
              <a:solidFill>
                <a:schemeClr val="tx2"/>
              </a:solidFill>
              <a:latin typeface="Microsoft YaHei" panose="020B0503020204020204" pitchFamily="34" charset="-122"/>
              <a:ea typeface="Microsoft YaHei" panose="020B0503020204020204" pitchFamily="34" charset="-122"/>
            </a:endParaRPr>
          </a:p>
          <a:p>
            <a:pPr>
              <a:buNone/>
            </a:pPr>
            <a:r>
              <a:rPr lang="en-US" altLang="zh-TW" sz="1800" dirty="0"/>
              <a:t>(</a:t>
            </a:r>
            <a:r>
              <a:rPr lang="zh-TW" altLang="en-US" sz="1800" dirty="0"/>
              <a:t>到 </a:t>
            </a:r>
            <a:r>
              <a:rPr lang="en-US" altLang="zh-TW" sz="1800" dirty="0"/>
              <a:t>2020 </a:t>
            </a:r>
            <a:r>
              <a:rPr lang="zh-TW" altLang="en-US" sz="1800" dirty="0"/>
              <a:t>年 </a:t>
            </a:r>
            <a:r>
              <a:rPr lang="en-US" altLang="zh-TW" sz="1800" dirty="0"/>
              <a:t>8 </a:t>
            </a:r>
            <a:r>
              <a:rPr lang="zh-TW" altLang="en-US" sz="1800" dirty="0"/>
              <a:t>月，平台已處理超過 </a:t>
            </a:r>
            <a:r>
              <a:rPr lang="en-US" altLang="zh-TW" sz="1800" dirty="0"/>
              <a:t>150,000 </a:t>
            </a:r>
            <a:r>
              <a:rPr lang="zh-TW" altLang="en-US" sz="1800" dirty="0"/>
              <a:t>份發票，</a:t>
            </a:r>
            <a:r>
              <a:rPr lang="zh-TW" altLang="en-US" sz="1800" b="1" dirty="0"/>
              <a:t>爭議率仍維持低於 </a:t>
            </a:r>
            <a:r>
              <a:rPr lang="en-US" altLang="zh-TW" sz="1800" b="1" dirty="0"/>
              <a:t>2% </a:t>
            </a:r>
            <a:r>
              <a:rPr lang="zh-TW" altLang="en-US" sz="1800" dirty="0"/>
              <a:t>。 還包含原 </a:t>
            </a:r>
            <a:r>
              <a:rPr lang="en-US" altLang="zh-TW" sz="1800" b="1" dirty="0"/>
              <a:t>11 </a:t>
            </a:r>
            <a:r>
              <a:rPr lang="zh-TW" altLang="en-US" sz="1800" b="1" dirty="0"/>
              <a:t>步驟的發票流程壓縮至 </a:t>
            </a:r>
            <a:r>
              <a:rPr lang="en-US" altLang="zh-TW" sz="1800" b="1" dirty="0"/>
              <a:t>5 </a:t>
            </a:r>
            <a:r>
              <a:rPr lang="zh-TW" altLang="en-US" sz="1800" b="1" dirty="0"/>
              <a:t>步驟</a:t>
            </a:r>
            <a:r>
              <a:rPr lang="zh-TW" altLang="en-US" sz="1800" dirty="0"/>
              <a:t>，人工查對量大幅減少 。</a:t>
            </a:r>
            <a:r>
              <a:rPr lang="en-US" altLang="zh-TW" sz="1800" dirty="0"/>
              <a:t>)</a:t>
            </a:r>
            <a:endParaRPr lang="en-US" altLang="zh-TW" sz="1800" b="1" kern="100" dirty="0">
              <a:solidFill>
                <a:srgbClr val="FF0000"/>
              </a:solidFill>
              <a:latin typeface="Calibri" panose="020F0502020204030204" pitchFamily="34" charset="0"/>
              <a:ea typeface="新細明體" panose="02020500000000000000" pitchFamily="18" charset="-120"/>
              <a:cs typeface="Mangal" panose="02040503050203030202" pitchFamily="18" charset="0"/>
            </a:endParaRPr>
          </a:p>
          <a:p>
            <a:pPr>
              <a:spcBef>
                <a:spcPct val="0"/>
              </a:spcBef>
              <a:buClrTx/>
              <a:buSzTx/>
              <a:buFontTx/>
              <a:buNone/>
              <a:defRPr/>
            </a:pPr>
            <a:endParaRPr lang="zh-TW" altLang="zh-TW" sz="1800" kern="100" dirty="0">
              <a:solidFill>
                <a:srgbClr val="FF0000"/>
              </a:solidFill>
              <a:latin typeface="Calibri" panose="020F0502020204030204" pitchFamily="34" charset="0"/>
              <a:ea typeface="新細明體" panose="02020500000000000000" pitchFamily="18" charset="-120"/>
              <a:cs typeface="Mangal" panose="02040503050203030202" pitchFamily="18" charset="0"/>
            </a:endParaRPr>
          </a:p>
          <a:p>
            <a:pPr>
              <a:spcBef>
                <a:spcPct val="0"/>
              </a:spcBef>
              <a:buClrTx/>
              <a:buSzTx/>
              <a:buFontTx/>
              <a:buNone/>
              <a:defRPr/>
            </a:pPr>
            <a:r>
              <a:rPr lang="en-US" altLang="zh-TW" sz="1600" b="1" dirty="0">
                <a:solidFill>
                  <a:schemeClr val="tx2"/>
                </a:solidFill>
                <a:latin typeface="Microsoft YaHei" panose="020B0503020204020204" pitchFamily="34" charset="-122"/>
                <a:ea typeface="Microsoft YaHei" panose="020B0503020204020204" pitchFamily="34" charset="-122"/>
              </a:rPr>
              <a:t>Here are the lessons from the Walmart Canada effort that other companies interested in creating a blockchain network can apply: </a:t>
            </a:r>
          </a:p>
          <a:p>
            <a:pPr>
              <a:spcBef>
                <a:spcPct val="0"/>
              </a:spcBef>
              <a:buClrTx/>
              <a:buSzTx/>
              <a:buFontTx/>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None/>
              <a:defRPr/>
            </a:pPr>
            <a:r>
              <a:rPr lang="en-US" altLang="zh-TW" sz="1800" dirty="0">
                <a:solidFill>
                  <a:srgbClr val="7030A0"/>
                </a:solidFill>
                <a:latin typeface="Microsoft YaHei" panose="020B0503020204020204" pitchFamily="34" charset="-122"/>
                <a:ea typeface="Microsoft YaHei" panose="020B0503020204020204" pitchFamily="34" charset="-122"/>
              </a:rPr>
              <a:t>      </a:t>
            </a:r>
            <a:r>
              <a:rPr lang="zh-TW" altLang="zh-TW" sz="1800" dirty="0">
                <a:solidFill>
                  <a:srgbClr val="7030A0"/>
                </a:solidFill>
                <a:latin typeface="Microsoft YaHei" panose="020B0503020204020204" pitchFamily="34" charset="-122"/>
                <a:ea typeface="Microsoft YaHei" panose="020B0503020204020204" pitchFamily="34" charset="-122"/>
              </a:rPr>
              <a:t>以下是</a:t>
            </a:r>
            <a:r>
              <a:rPr lang="en-US" altLang="zh-TW" sz="1800" dirty="0">
                <a:solidFill>
                  <a:srgbClr val="7030A0"/>
                </a:solidFill>
                <a:latin typeface="Microsoft YaHei" panose="020B0503020204020204" pitchFamily="34" charset="-122"/>
                <a:ea typeface="Microsoft YaHei" panose="020B0503020204020204" pitchFamily="34" charset="-122"/>
              </a:rPr>
              <a:t>Walmart </a:t>
            </a:r>
            <a:r>
              <a:rPr lang="zh-TW" altLang="zh-TW" sz="1800" dirty="0">
                <a:solidFill>
                  <a:srgbClr val="7030A0"/>
                </a:solidFill>
                <a:latin typeface="Microsoft YaHei" panose="020B0503020204020204" pitchFamily="34" charset="-122"/>
                <a:ea typeface="Microsoft YaHei" panose="020B0503020204020204" pitchFamily="34" charset="-122"/>
              </a:rPr>
              <a:t>加拿大公司施行這項解決方案的心得</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可供其他有興趣建立</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區塊鏈網路</a:t>
            </a:r>
            <a:r>
              <a:rPr lang="zh-TW" altLang="zh-TW" sz="1800" dirty="0">
                <a:solidFill>
                  <a:srgbClr val="7030A0"/>
                </a:solidFill>
                <a:latin typeface="Microsoft YaHei" panose="020B0503020204020204" pitchFamily="34" charset="-122"/>
                <a:ea typeface="Microsoft YaHei" panose="020B0503020204020204" pitchFamily="34" charset="-122"/>
              </a:rPr>
              <a:t>的公司參考</a:t>
            </a:r>
            <a:r>
              <a:rPr lang="zh-TW" altLang="zh-TW" sz="1800" dirty="0">
                <a:solidFill>
                  <a:schemeClr val="tx2"/>
                </a:solidFill>
                <a:latin typeface="Microsoft YaHei" panose="020B0503020204020204" pitchFamily="34" charset="-122"/>
                <a:ea typeface="Microsoft YaHei" panose="020B0503020204020204" pitchFamily="34" charset="-122"/>
              </a:rPr>
              <a:t>：</a:t>
            </a:r>
          </a:p>
          <a:p>
            <a:pPr>
              <a:spcBef>
                <a:spcPct val="0"/>
              </a:spcBef>
              <a:buClrTx/>
              <a:buSzTx/>
              <a:buFontTx/>
              <a:buNone/>
              <a:defRPr/>
            </a:pPr>
            <a:endParaRPr lang="zh-TW" altLang="en-US" sz="1600" b="1" dirty="0">
              <a:solidFill>
                <a:schemeClr val="tx2"/>
              </a:solidFill>
              <a:latin typeface="Microsoft YaHei" panose="020B0503020204020204" pitchFamily="34" charset="-122"/>
              <a:ea typeface="Microsoft YaHei" panose="020B0503020204020204" pitchFamily="34" charset="-122"/>
            </a:endParaRPr>
          </a:p>
        </p:txBody>
      </p:sp>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E43BF-C1DF-E72C-E893-AB7CDC0DED93}"/>
            </a:ext>
          </a:extLst>
        </p:cNvPr>
        <p:cNvGrpSpPr/>
        <p:nvPr/>
      </p:nvGrpSpPr>
      <p:grpSpPr>
        <a:xfrm>
          <a:off x="0" y="0"/>
          <a:ext cx="0" cy="0"/>
          <a:chOff x="0" y="0"/>
          <a:chExt cx="0" cy="0"/>
        </a:xfrm>
      </p:grpSpPr>
      <p:sp>
        <p:nvSpPr>
          <p:cNvPr id="41986" name="Rectangle 2">
            <a:extLst>
              <a:ext uri="{FF2B5EF4-FFF2-40B4-BE49-F238E27FC236}">
                <a16:creationId xmlns:a16="http://schemas.microsoft.com/office/drawing/2014/main" id="{5A7375EA-9431-B373-CC4E-76A413A0962C}"/>
              </a:ext>
            </a:extLst>
          </p:cNvPr>
          <p:cNvSpPr>
            <a:spLocks noGrp="1" noChangeArrowheads="1"/>
          </p:cNvSpPr>
          <p:nvPr>
            <p:ph type="title" idx="4294967295"/>
          </p:nvPr>
        </p:nvSpPr>
        <p:spPr>
          <a:xfrm>
            <a:off x="0" y="9427"/>
            <a:ext cx="12009748" cy="570558"/>
          </a:xfrm>
          <a:solidFill>
            <a:srgbClr val="08045C"/>
          </a:solidFill>
        </p:spPr>
        <p:txBody>
          <a:bodyPr>
            <a:noAutofit/>
          </a:bodyPr>
          <a:lstStyle/>
          <a:p>
            <a:pPr>
              <a:defRPr/>
            </a:pPr>
            <a:r>
              <a:rPr lang="zh-TW" altLang="en-US" sz="1600" dirty="0">
                <a:solidFill>
                  <a:schemeClr val="bg1"/>
                </a:solidFill>
                <a:ea typeface="新細明體" charset="-120"/>
              </a:rPr>
              <a:t>虛實的分進合擊 </a:t>
            </a:r>
            <a:r>
              <a:rPr lang="en-US" altLang="zh-TW" sz="1600" dirty="0">
                <a:solidFill>
                  <a:schemeClr val="bg1"/>
                </a:solidFill>
                <a:ea typeface="新細明體" charset="-120"/>
              </a:rPr>
              <a:t>:</a:t>
            </a:r>
            <a:r>
              <a:rPr lang="zh-TW" altLang="en-US" sz="1600" dirty="0">
                <a:solidFill>
                  <a:schemeClr val="bg1"/>
                </a:solidFill>
                <a:ea typeface="新細明體" charset="-120"/>
              </a:rPr>
              <a:t> </a:t>
            </a:r>
            <a:r>
              <a:rPr lang="en-US" altLang="zh-TW" sz="1600" dirty="0">
                <a:solidFill>
                  <a:schemeClr val="bg1"/>
                </a:solidFill>
                <a:ea typeface="新細明體" charset="-120"/>
              </a:rPr>
              <a:t>(220127)</a:t>
            </a:r>
            <a:r>
              <a:rPr lang="zh-TW" altLang="zh-TW" sz="1600" dirty="0">
                <a:solidFill>
                  <a:schemeClr val="bg1"/>
                </a:solidFill>
                <a:ea typeface="新細明體" charset="-120"/>
              </a:rPr>
              <a:t>科技．人文聯合講座／電商巨擘開實體店會成功嗎</a:t>
            </a:r>
            <a:r>
              <a:rPr lang="en-US" altLang="zh-TW" sz="1600" dirty="0">
                <a:solidFill>
                  <a:schemeClr val="bg1"/>
                </a:solidFill>
                <a:ea typeface="新細明體" charset="-120"/>
              </a:rPr>
              <a:t> ? </a:t>
            </a:r>
            <a:r>
              <a:rPr lang="zh-TW" altLang="en-US" sz="1600" dirty="0">
                <a:solidFill>
                  <a:schemeClr val="bg1"/>
                </a:solidFill>
                <a:ea typeface="新細明體" charset="-120"/>
              </a:rPr>
              <a:t>                                                                                                                                     </a:t>
            </a:r>
            <a:r>
              <a:rPr lang="en-US" altLang="zh-TW" sz="1800" dirty="0">
                <a:solidFill>
                  <a:schemeClr val="bg1"/>
                </a:solidFill>
                <a:ea typeface="新細明體" charset="-120"/>
              </a:rPr>
              <a:t>Will e-commerce </a:t>
            </a:r>
            <a:r>
              <a:rPr lang="en-US" altLang="zh-TW" sz="1600" dirty="0">
                <a:solidFill>
                  <a:schemeClr val="bg1"/>
                </a:solidFill>
                <a:ea typeface="新細明體" charset="-120"/>
              </a:rPr>
              <a:t>giants</a:t>
            </a:r>
            <a:r>
              <a:rPr lang="zh-TW" altLang="en-US" sz="1800" dirty="0">
                <a:solidFill>
                  <a:schemeClr val="bg1"/>
                </a:solidFill>
                <a:ea typeface="新細明體" charset="-120"/>
              </a:rPr>
              <a:t> </a:t>
            </a:r>
            <a:r>
              <a:rPr lang="en-US" altLang="zh-TW" sz="1800" dirty="0">
                <a:solidFill>
                  <a:schemeClr val="bg1"/>
                </a:solidFill>
                <a:ea typeface="新細明體" charset="-120"/>
              </a:rPr>
              <a:t>succeed in opening Brick-and-mortar stores?</a:t>
            </a:r>
            <a:r>
              <a:rPr lang="en-US" altLang="zh-TW" sz="2400" dirty="0">
                <a:solidFill>
                  <a:schemeClr val="bg1"/>
                </a:solidFill>
                <a:ea typeface="新細明體" charset="-120"/>
              </a:rPr>
              <a:t>  </a:t>
            </a:r>
          </a:p>
        </p:txBody>
      </p:sp>
      <p:sp>
        <p:nvSpPr>
          <p:cNvPr id="27651" name="文字方塊 5">
            <a:extLst>
              <a:ext uri="{FF2B5EF4-FFF2-40B4-BE49-F238E27FC236}">
                <a16:creationId xmlns:a16="http://schemas.microsoft.com/office/drawing/2014/main" id="{9BCEF50F-C7FD-11F1-23DF-685B5158534E}"/>
              </a:ext>
            </a:extLst>
          </p:cNvPr>
          <p:cNvSpPr txBox="1">
            <a:spLocks noChangeArrowheads="1"/>
          </p:cNvSpPr>
          <p:nvPr/>
        </p:nvSpPr>
        <p:spPr bwMode="auto">
          <a:xfrm>
            <a:off x="1530350" y="2898775"/>
            <a:ext cx="8921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b="1">
                <a:solidFill>
                  <a:srgbClr val="C00000"/>
                </a:solidFill>
                <a:latin typeface="Tahoma" panose="020B0604030504040204" pitchFamily="34" charset="0"/>
                <a:ea typeface="新細明體" panose="02020500000000000000" pitchFamily="18" charset="-120"/>
              </a:rPr>
              <a:t> </a:t>
            </a:r>
            <a:endParaRPr lang="zh-TW" altLang="en-US" sz="2000" b="1">
              <a:ea typeface="新細明體" panose="02020500000000000000" pitchFamily="18" charset="-120"/>
            </a:endParaRPr>
          </a:p>
        </p:txBody>
      </p:sp>
      <p:graphicFrame>
        <p:nvGraphicFramePr>
          <p:cNvPr id="3" name="表格 2">
            <a:extLst>
              <a:ext uri="{FF2B5EF4-FFF2-40B4-BE49-F238E27FC236}">
                <a16:creationId xmlns:a16="http://schemas.microsoft.com/office/drawing/2014/main" id="{C12B2DB5-11A7-3641-8FF8-AE7311012A59}"/>
              </a:ext>
            </a:extLst>
          </p:cNvPr>
          <p:cNvGraphicFramePr>
            <a:graphicFrameLocks noGrp="1"/>
          </p:cNvGraphicFramePr>
          <p:nvPr>
            <p:extLst>
              <p:ext uri="{D42A27DB-BD31-4B8C-83A1-F6EECF244321}">
                <p14:modId xmlns:p14="http://schemas.microsoft.com/office/powerpoint/2010/main" val="962179789"/>
              </p:ext>
            </p:extLst>
          </p:nvPr>
        </p:nvGraphicFramePr>
        <p:xfrm>
          <a:off x="425823" y="1028630"/>
          <a:ext cx="11232779" cy="5524933"/>
        </p:xfrm>
        <a:graphic>
          <a:graphicData uri="http://schemas.openxmlformats.org/drawingml/2006/table">
            <a:tbl>
              <a:tblPr firstRow="1" firstCol="1" bandRow="1">
                <a:tableStyleId>{5C22544A-7EE6-4342-B048-85BDC9FD1C3A}</a:tableStyleId>
              </a:tblPr>
              <a:tblGrid>
                <a:gridCol w="1843402">
                  <a:extLst>
                    <a:ext uri="{9D8B030D-6E8A-4147-A177-3AD203B41FA5}">
                      <a16:colId xmlns:a16="http://schemas.microsoft.com/office/drawing/2014/main" val="1368122114"/>
                    </a:ext>
                  </a:extLst>
                </a:gridCol>
                <a:gridCol w="3315258">
                  <a:extLst>
                    <a:ext uri="{9D8B030D-6E8A-4147-A177-3AD203B41FA5}">
                      <a16:colId xmlns:a16="http://schemas.microsoft.com/office/drawing/2014/main" val="1461960228"/>
                    </a:ext>
                  </a:extLst>
                </a:gridCol>
                <a:gridCol w="6074119">
                  <a:extLst>
                    <a:ext uri="{9D8B030D-6E8A-4147-A177-3AD203B41FA5}">
                      <a16:colId xmlns:a16="http://schemas.microsoft.com/office/drawing/2014/main" val="2497782019"/>
                    </a:ext>
                  </a:extLst>
                </a:gridCol>
              </a:tblGrid>
              <a:tr h="405723">
                <a:tc>
                  <a:txBody>
                    <a:bodyPr/>
                    <a:lstStyle/>
                    <a:p>
                      <a:pPr>
                        <a:lnSpc>
                          <a:spcPct val="115000"/>
                        </a:lnSpc>
                        <a:spcAft>
                          <a:spcPts val="800"/>
                        </a:spcAft>
                        <a:buNone/>
                      </a:pPr>
                      <a:r>
                        <a:rPr lang="zh-TW" sz="1500" kern="100" dirty="0">
                          <a:effectLst/>
                        </a:rPr>
                        <a:t>項目</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500" kern="100" dirty="0">
                          <a:effectLst/>
                        </a:rPr>
                        <a:t>QR Code</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500" kern="100">
                          <a:effectLst/>
                        </a:rPr>
                        <a:t>RFID</a:t>
                      </a:r>
                      <a:r>
                        <a:rPr lang="zh-TW" sz="1500" kern="100">
                          <a:effectLst/>
                        </a:rPr>
                        <a:t>（</a:t>
                      </a:r>
                      <a:r>
                        <a:rPr lang="en-US" sz="1500" kern="100">
                          <a:effectLst/>
                        </a:rPr>
                        <a:t>Radio Frequency ID</a:t>
                      </a:r>
                      <a:r>
                        <a:rPr lang="zh-TW" sz="1500" kern="100">
                          <a:effectLst/>
                        </a:rPr>
                        <a:t>）</a:t>
                      </a:r>
                      <a:endParaRPr lang="zh-TW" sz="15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798293407"/>
                  </a:ext>
                </a:extLst>
              </a:tr>
              <a:tr h="382232">
                <a:tc>
                  <a:txBody>
                    <a:bodyPr/>
                    <a:lstStyle/>
                    <a:p>
                      <a:pPr>
                        <a:lnSpc>
                          <a:spcPct val="115000"/>
                        </a:lnSpc>
                        <a:spcAft>
                          <a:spcPts val="800"/>
                        </a:spcAft>
                        <a:buNone/>
                      </a:pPr>
                      <a:r>
                        <a:rPr lang="zh-TW" sz="1500" kern="100" dirty="0">
                          <a:effectLst/>
                        </a:rPr>
                        <a:t>掃描方式</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dirty="0">
                          <a:effectLst/>
                          <a:highlight>
                            <a:srgbClr val="FFFF00"/>
                          </a:highlight>
                        </a:rPr>
                        <a:t>需要用攝像頭對準，逐一掃描</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a:effectLst/>
                        </a:rPr>
                        <a:t>不需目視，讀取器可自動批次感應</a:t>
                      </a:r>
                      <a:endParaRPr lang="zh-TW" sz="15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775501642"/>
                  </a:ext>
                </a:extLst>
              </a:tr>
              <a:tr h="394447">
                <a:tc>
                  <a:txBody>
                    <a:bodyPr/>
                    <a:lstStyle/>
                    <a:p>
                      <a:pPr>
                        <a:lnSpc>
                          <a:spcPct val="115000"/>
                        </a:lnSpc>
                        <a:spcAft>
                          <a:spcPts val="800"/>
                        </a:spcAft>
                        <a:buNone/>
                      </a:pPr>
                      <a:r>
                        <a:rPr lang="zh-TW" sz="1500" kern="100" dirty="0">
                          <a:effectLst/>
                        </a:rPr>
                        <a:t>速度</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dirty="0">
                          <a:effectLst/>
                        </a:rPr>
                        <a:t>一次掃一個，要對準位置</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a:effectLst/>
                          <a:highlight>
                            <a:srgbClr val="FFFF00"/>
                          </a:highlight>
                        </a:rPr>
                        <a:t>一次可讀取上百個標籤</a:t>
                      </a:r>
                      <a:endParaRPr lang="zh-TW" sz="15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38424229"/>
                  </a:ext>
                </a:extLst>
              </a:tr>
              <a:tr h="502024">
                <a:tc>
                  <a:txBody>
                    <a:bodyPr/>
                    <a:lstStyle/>
                    <a:p>
                      <a:pPr>
                        <a:lnSpc>
                          <a:spcPct val="115000"/>
                        </a:lnSpc>
                        <a:spcAft>
                          <a:spcPts val="800"/>
                        </a:spcAft>
                        <a:buNone/>
                      </a:pPr>
                      <a:r>
                        <a:rPr lang="zh-TW" sz="1500" kern="100">
                          <a:effectLst/>
                        </a:rPr>
                        <a:t>距離</a:t>
                      </a:r>
                      <a:endParaRPr lang="zh-TW" sz="15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dirty="0">
                          <a:effectLst/>
                        </a:rPr>
                        <a:t>非</a:t>
                      </a:r>
                      <a:r>
                        <a:rPr lang="zh-TW" sz="1500" kern="100" dirty="0">
                          <a:effectLst/>
                          <a:highlight>
                            <a:srgbClr val="FFFF00"/>
                          </a:highlight>
                        </a:rPr>
                        <a:t>常近（幾公分內）</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dirty="0">
                          <a:effectLst/>
                        </a:rPr>
                        <a:t>讀</a:t>
                      </a:r>
                      <a:r>
                        <a:rPr lang="zh-TW" sz="1500" kern="100" dirty="0">
                          <a:effectLst/>
                          <a:highlight>
                            <a:srgbClr val="FFFF00"/>
                          </a:highlight>
                        </a:rPr>
                        <a:t>取範圍可達數公尺（視晶片而定）</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08240893"/>
                  </a:ext>
                </a:extLst>
              </a:tr>
              <a:tr h="385482">
                <a:tc>
                  <a:txBody>
                    <a:bodyPr/>
                    <a:lstStyle/>
                    <a:p>
                      <a:pPr>
                        <a:lnSpc>
                          <a:spcPct val="115000"/>
                        </a:lnSpc>
                        <a:spcAft>
                          <a:spcPts val="800"/>
                        </a:spcAft>
                        <a:buNone/>
                      </a:pPr>
                      <a:r>
                        <a:rPr lang="zh-TW" sz="1500" kern="100">
                          <a:effectLst/>
                        </a:rPr>
                        <a:t>隱蔽性</a:t>
                      </a:r>
                      <a:endParaRPr lang="zh-TW" sz="15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dirty="0">
                          <a:effectLst/>
                        </a:rPr>
                        <a:t>一定</a:t>
                      </a:r>
                      <a:r>
                        <a:rPr lang="zh-TW" sz="1500" kern="100" dirty="0">
                          <a:effectLst/>
                          <a:highlight>
                            <a:srgbClr val="FFFF00"/>
                          </a:highlight>
                        </a:rPr>
                        <a:t>要印出並貼在外面</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a:effectLst/>
                        </a:rPr>
                        <a:t>可</a:t>
                      </a:r>
                      <a:r>
                        <a:rPr lang="zh-TW" sz="1500" kern="100">
                          <a:effectLst/>
                          <a:highlight>
                            <a:srgbClr val="FFFF00"/>
                          </a:highlight>
                        </a:rPr>
                        <a:t>縫在衣服內部，不影響外觀</a:t>
                      </a:r>
                      <a:endParaRPr lang="zh-TW" sz="15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98262929"/>
                  </a:ext>
                </a:extLst>
              </a:tr>
              <a:tr h="457200">
                <a:tc>
                  <a:txBody>
                    <a:bodyPr/>
                    <a:lstStyle/>
                    <a:p>
                      <a:pPr>
                        <a:lnSpc>
                          <a:spcPct val="115000"/>
                        </a:lnSpc>
                        <a:spcAft>
                          <a:spcPts val="800"/>
                        </a:spcAft>
                        <a:buNone/>
                      </a:pPr>
                      <a:r>
                        <a:rPr lang="zh-TW" sz="1500" kern="100">
                          <a:effectLst/>
                        </a:rPr>
                        <a:t>成本</a:t>
                      </a:r>
                      <a:endParaRPr lang="zh-TW" sz="15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dirty="0">
                          <a:effectLst/>
                        </a:rPr>
                        <a:t>非</a:t>
                      </a:r>
                      <a:r>
                        <a:rPr lang="zh-TW" sz="1500" kern="100" dirty="0">
                          <a:effectLst/>
                          <a:highlight>
                            <a:srgbClr val="FFFF00"/>
                          </a:highlight>
                        </a:rPr>
                        <a:t>常便宜（紙印）</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dirty="0">
                          <a:effectLst/>
                        </a:rPr>
                        <a:t>相</a:t>
                      </a:r>
                      <a:r>
                        <a:rPr lang="zh-TW" sz="1500" kern="100" dirty="0">
                          <a:effectLst/>
                          <a:highlight>
                            <a:srgbClr val="FFFF00"/>
                          </a:highlight>
                        </a:rPr>
                        <a:t>對較高，但已逐年下降</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101499860"/>
                  </a:ext>
                </a:extLst>
              </a:tr>
              <a:tr h="448236">
                <a:tc>
                  <a:txBody>
                    <a:bodyPr/>
                    <a:lstStyle/>
                    <a:p>
                      <a:pPr>
                        <a:lnSpc>
                          <a:spcPct val="115000"/>
                        </a:lnSpc>
                        <a:spcAft>
                          <a:spcPts val="800"/>
                        </a:spcAft>
                        <a:buNone/>
                      </a:pPr>
                      <a:r>
                        <a:rPr lang="zh-TW" sz="1500" kern="100" dirty="0">
                          <a:effectLst/>
                        </a:rPr>
                        <a:t>功能</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dirty="0">
                          <a:effectLst/>
                          <a:highlight>
                            <a:srgbClr val="FFFF00"/>
                          </a:highlight>
                        </a:rPr>
                        <a:t>儲存靜態資料（</a:t>
                      </a:r>
                      <a:r>
                        <a:rPr lang="en-US" sz="1500" kern="100" dirty="0">
                          <a:effectLst/>
                          <a:highlight>
                            <a:srgbClr val="FFFF00"/>
                          </a:highlight>
                        </a:rPr>
                        <a:t>URL, ID</a:t>
                      </a:r>
                      <a:r>
                        <a:rPr lang="zh-TW" sz="1500" kern="100" dirty="0">
                          <a:effectLst/>
                          <a:highlight>
                            <a:srgbClr val="FFFF00"/>
                          </a:highlight>
                        </a:rPr>
                        <a:t>）</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500" kern="100" dirty="0">
                          <a:effectLst/>
                          <a:highlight>
                            <a:srgbClr val="FFFF00"/>
                          </a:highlight>
                        </a:rPr>
                        <a:t>可讀寫、可儲存更多資訊（如物流狀態、使用紀錄）</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863159247"/>
                  </a:ext>
                </a:extLst>
              </a:tr>
              <a:tr h="651507">
                <a:tc>
                  <a:txBody>
                    <a:bodyPr/>
                    <a:lstStyle/>
                    <a:p>
                      <a:pPr>
                        <a:lnSpc>
                          <a:spcPct val="115000"/>
                        </a:lnSpc>
                        <a:spcAft>
                          <a:spcPts val="800"/>
                        </a:spcAft>
                        <a:buNone/>
                      </a:pPr>
                      <a:r>
                        <a:rPr lang="zh-TW" altLang="zh-TW" sz="1800" b="1" kern="1200" dirty="0">
                          <a:solidFill>
                            <a:schemeClr val="lt1"/>
                          </a:solidFill>
                          <a:effectLst/>
                          <a:latin typeface="+mn-lt"/>
                          <a:ea typeface="+mn-ea"/>
                          <a:cs typeface="+mn-cs"/>
                        </a:rPr>
                        <a:t>應用場景</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altLang="zh-TW" sz="1400" dirty="0"/>
                        <a:t>QR code</a:t>
                      </a:r>
                      <a:r>
                        <a:rPr lang="zh-TW" altLang="en-US" sz="1400" dirty="0"/>
                        <a:t>（</a:t>
                      </a:r>
                      <a:r>
                        <a:rPr lang="en-US" altLang="zh-TW" sz="1400" dirty="0"/>
                        <a:t>Quick Response Code</a:t>
                      </a:r>
                      <a:r>
                        <a:rPr lang="zh-TW" altLang="en-US" sz="1400" dirty="0"/>
                        <a:t>）是一種</a:t>
                      </a:r>
                      <a:r>
                        <a:rPr lang="zh-TW" altLang="en-US" sz="1400" b="1" dirty="0">
                          <a:highlight>
                            <a:srgbClr val="FFFF00"/>
                          </a:highlight>
                        </a:rPr>
                        <a:t>二維條碼</a:t>
                      </a:r>
                      <a:r>
                        <a:rPr lang="zh-TW" altLang="en-US" sz="1400" b="1" dirty="0"/>
                        <a:t>技術</a:t>
                      </a:r>
                      <a:r>
                        <a:rPr lang="zh-TW" altLang="en-US" sz="1400" dirty="0"/>
                        <a:t>，因其</a:t>
                      </a:r>
                      <a:r>
                        <a:rPr lang="zh-TW" altLang="en-US" sz="1400" dirty="0">
                          <a:highlight>
                            <a:srgbClr val="FFFF00"/>
                          </a:highlight>
                        </a:rPr>
                        <a:t>成本低</a:t>
                      </a:r>
                      <a:r>
                        <a:rPr lang="en-US" altLang="zh-TW" sz="1400" dirty="0">
                          <a:highlight>
                            <a:srgbClr val="FFFF00"/>
                          </a:highlight>
                        </a:rPr>
                        <a:t>(</a:t>
                      </a:r>
                      <a:r>
                        <a:rPr lang="zh-TW" altLang="en-US" sz="1400" dirty="0">
                          <a:highlight>
                            <a:srgbClr val="FFFF00"/>
                          </a:highlight>
                        </a:rPr>
                        <a:t>只需印刷，無需感應設備</a:t>
                      </a:r>
                      <a:r>
                        <a:rPr lang="en-US" altLang="zh-TW" sz="1400" dirty="0"/>
                        <a:t>)</a:t>
                      </a:r>
                      <a:r>
                        <a:rPr lang="zh-TW" altLang="en-US" sz="1400" dirty="0"/>
                        <a:t>、</a:t>
                      </a:r>
                      <a:r>
                        <a:rPr lang="zh-TW" altLang="en-US" sz="1400" dirty="0">
                          <a:effectLst/>
                          <a:highlight>
                            <a:srgbClr val="FFFF00"/>
                          </a:highlight>
                        </a:rPr>
                        <a:t>易於生成與使用</a:t>
                      </a:r>
                      <a:r>
                        <a:rPr lang="en-US" altLang="zh-TW" sz="1400" dirty="0">
                          <a:effectLst/>
                          <a:highlight>
                            <a:srgbClr val="FFFF00"/>
                          </a:highlight>
                        </a:rPr>
                        <a:t>(</a:t>
                      </a:r>
                      <a:r>
                        <a:rPr lang="zh-TW" altLang="en-US" sz="1400" dirty="0">
                          <a:highlight>
                            <a:srgbClr val="FFFF00"/>
                          </a:highlight>
                        </a:rPr>
                        <a:t>幾乎所有手機都內建掃描功能</a:t>
                      </a:r>
                      <a:r>
                        <a:rPr lang="en-US" altLang="zh-TW" sz="1400" dirty="0">
                          <a:highlight>
                            <a:srgbClr val="FFFF00"/>
                          </a:highlight>
                        </a:rPr>
                        <a:t>) </a:t>
                      </a:r>
                      <a:r>
                        <a:rPr lang="zh-TW" altLang="en-US" sz="1400" dirty="0">
                          <a:highlight>
                            <a:srgbClr val="FFFF00"/>
                          </a:highlight>
                        </a:rPr>
                        <a:t>、可透過手機即時掃描而迅速普及</a:t>
                      </a:r>
                      <a:r>
                        <a:rPr lang="zh-TW" altLang="en-US" sz="1400" dirty="0"/>
                        <a:t>。它幾乎無所不在，尤其在</a:t>
                      </a:r>
                      <a:r>
                        <a:rPr lang="zh-TW" altLang="en-US" sz="1400" b="1" dirty="0"/>
                        <a:t>實體與數位之間的橋接場景</a:t>
                      </a:r>
                      <a:r>
                        <a:rPr lang="zh-TW" altLang="en-US" sz="1400" dirty="0"/>
                        <a:t>中發揮巨大作用。</a:t>
                      </a:r>
                      <a:endParaRPr lang="en-US" altLang="zh-TW" sz="1400" dirty="0"/>
                    </a:p>
                    <a:p>
                      <a:pPr>
                        <a:lnSpc>
                          <a:spcPct val="115000"/>
                        </a:lnSpc>
                        <a:spcAft>
                          <a:spcPts val="800"/>
                        </a:spcAft>
                        <a:buNone/>
                      </a:pPr>
                      <a:r>
                        <a:rPr lang="zh-TW" altLang="en-US" sz="1400" dirty="0">
                          <a:effectLst/>
                        </a:rPr>
                        <a:t>行動</a:t>
                      </a:r>
                      <a:r>
                        <a:rPr lang="zh-TW" altLang="en-US" sz="1400" dirty="0">
                          <a:effectLst/>
                          <a:highlight>
                            <a:srgbClr val="FFFF00"/>
                          </a:highlight>
                        </a:rPr>
                        <a:t>支付（掃碼付款） 顧客用手機掃店家 </a:t>
                      </a:r>
                      <a:r>
                        <a:rPr lang="en-US" altLang="zh-TW" sz="1400" dirty="0">
                          <a:effectLst/>
                          <a:highlight>
                            <a:srgbClr val="FFFF00"/>
                          </a:highlight>
                        </a:rPr>
                        <a:t>QR code </a:t>
                      </a:r>
                      <a:r>
                        <a:rPr lang="zh-TW" altLang="en-US" sz="1400" dirty="0">
                          <a:effectLst/>
                        </a:rPr>
                        <a:t>或</a:t>
                      </a:r>
                      <a:r>
                        <a:rPr lang="zh-TW" altLang="en-US" sz="1400" dirty="0">
                          <a:effectLst/>
                          <a:highlight>
                            <a:srgbClr val="FFFF00"/>
                          </a:highlight>
                        </a:rPr>
                        <a:t>反向掃描用戶的付款碼</a:t>
                      </a:r>
                      <a:r>
                        <a:rPr lang="zh-TW" altLang="en-US" sz="1400" dirty="0">
                          <a:effectLst/>
                        </a:rPr>
                        <a:t>（如 </a:t>
                      </a:r>
                      <a:r>
                        <a:rPr lang="en-US" altLang="zh-TW" sz="1400" dirty="0">
                          <a:effectLst/>
                        </a:rPr>
                        <a:t>Line Pay</a:t>
                      </a:r>
                      <a:r>
                        <a:rPr lang="zh-TW" altLang="en-US" sz="1400" dirty="0">
                          <a:effectLst/>
                        </a:rPr>
                        <a:t>、微信支付、街口）</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marL="342900" indent="-342900">
                        <a:lnSpc>
                          <a:spcPct val="115000"/>
                        </a:lnSpc>
                        <a:spcAft>
                          <a:spcPts val="800"/>
                        </a:spcAft>
                        <a:buAutoNum type="arabicPeriod"/>
                      </a:pPr>
                      <a:r>
                        <a:rPr lang="en-US" altLang="zh-TW" sz="1400" kern="100" dirty="0">
                          <a:effectLst/>
                          <a:latin typeface="Calibri" panose="020F0502020204030204" pitchFamily="34" charset="0"/>
                          <a:ea typeface="新細明體" panose="02020500000000000000" pitchFamily="18" charset="-120"/>
                          <a:cs typeface="Times New Roman" panose="02020603050405020304" pitchFamily="18" charset="0"/>
                        </a:rPr>
                        <a:t>ZARA </a:t>
                      </a:r>
                      <a:r>
                        <a:rPr lang="zh-TW" altLang="zh-TW" sz="1600" kern="1200" dirty="0">
                          <a:solidFill>
                            <a:schemeClr val="dk1"/>
                          </a:solidFill>
                          <a:effectLst/>
                          <a:latin typeface="+mn-lt"/>
                          <a:ea typeface="+mn-ea"/>
                          <a:cs typeface="+mn-cs"/>
                        </a:rPr>
                        <a:t>每件服飾內縫</a:t>
                      </a:r>
                      <a:r>
                        <a:rPr lang="en-US" altLang="zh-TW" sz="1600" kern="1200" dirty="0">
                          <a:solidFill>
                            <a:schemeClr val="dk1"/>
                          </a:solidFill>
                          <a:effectLst/>
                          <a:latin typeface="+mn-lt"/>
                          <a:ea typeface="+mn-ea"/>
                          <a:cs typeface="+mn-cs"/>
                        </a:rPr>
                        <a:t> RFID </a:t>
                      </a:r>
                      <a:r>
                        <a:rPr lang="zh-TW" altLang="zh-TW" sz="1600" kern="1200" dirty="0">
                          <a:solidFill>
                            <a:schemeClr val="dk1"/>
                          </a:solidFill>
                          <a:effectLst/>
                          <a:latin typeface="+mn-lt"/>
                          <a:ea typeface="+mn-ea"/>
                          <a:cs typeface="+mn-cs"/>
                        </a:rPr>
                        <a:t>標籤，自動追蹤上架、試穿、銷售狀態；盤點只需「掃」一遍賣場即可完成。</a:t>
                      </a:r>
                      <a:endParaRPr lang="en-US" altLang="zh-TW" sz="1600" kern="1200" dirty="0">
                        <a:solidFill>
                          <a:schemeClr val="dk1"/>
                        </a:solidFill>
                        <a:effectLst/>
                        <a:latin typeface="+mn-lt"/>
                        <a:ea typeface="+mn-ea"/>
                        <a:cs typeface="+mn-cs"/>
                      </a:endParaRPr>
                    </a:p>
                    <a:p>
                      <a:pPr marL="342900" indent="-342900">
                        <a:lnSpc>
                          <a:spcPct val="115000"/>
                        </a:lnSpc>
                        <a:spcAft>
                          <a:spcPts val="800"/>
                        </a:spcAft>
                        <a:buAutoNum type="arabicPeriod"/>
                      </a:pPr>
                      <a:r>
                        <a:rPr lang="en-US" altLang="zh-TW" sz="1600" dirty="0">
                          <a:effectLst/>
                        </a:rPr>
                        <a:t>UNIQLO</a:t>
                      </a:r>
                      <a:r>
                        <a:rPr lang="zh-TW" altLang="en-US" sz="1600" dirty="0">
                          <a:effectLst/>
                        </a:rPr>
                        <a:t> 每個商品附有 </a:t>
                      </a:r>
                      <a:r>
                        <a:rPr lang="en-US" altLang="zh-TW" sz="1600" dirty="0">
                          <a:effectLst/>
                        </a:rPr>
                        <a:t>RFID</a:t>
                      </a:r>
                      <a:r>
                        <a:rPr lang="zh-TW" altLang="en-US" sz="1600" dirty="0">
                          <a:effectLst/>
                        </a:rPr>
                        <a:t>，結帳時商品放上感應區即可一鍵完成付款（自助結帳機）。</a:t>
                      </a:r>
                      <a:endParaRPr lang="en-US" altLang="zh-TW" sz="1600" dirty="0">
                        <a:effectLst/>
                      </a:endParaRPr>
                    </a:p>
                    <a:p>
                      <a:pPr marL="342900" indent="-342900">
                        <a:lnSpc>
                          <a:spcPct val="115000"/>
                        </a:lnSpc>
                        <a:spcAft>
                          <a:spcPts val="800"/>
                        </a:spcAft>
                        <a:buAutoNum type="arabicPeriod"/>
                      </a:pPr>
                      <a:r>
                        <a:rPr lang="zh-TW" altLang="zh-TW" sz="1600" b="1" kern="1200" dirty="0">
                          <a:solidFill>
                            <a:schemeClr val="dk1"/>
                          </a:solidFill>
                          <a:effectLst/>
                          <a:latin typeface="+mn-lt"/>
                          <a:ea typeface="+mn-ea"/>
                          <a:cs typeface="+mn-cs"/>
                        </a:rPr>
                        <a:t>悠遊卡</a:t>
                      </a:r>
                      <a:r>
                        <a:rPr lang="en-US" altLang="zh-TW" sz="1600" b="1" kern="1200" dirty="0">
                          <a:solidFill>
                            <a:schemeClr val="dk1"/>
                          </a:solidFill>
                          <a:effectLst/>
                          <a:latin typeface="+mn-lt"/>
                          <a:ea typeface="+mn-ea"/>
                          <a:cs typeface="+mn-cs"/>
                        </a:rPr>
                        <a:t> </a:t>
                      </a:r>
                      <a:r>
                        <a:rPr lang="zh-TW" altLang="zh-TW" sz="1600" kern="1200" dirty="0">
                          <a:solidFill>
                            <a:schemeClr val="dk1"/>
                          </a:solidFill>
                          <a:effectLst/>
                          <a:latin typeface="+mn-lt"/>
                          <a:ea typeface="+mn-ea"/>
                          <a:cs typeface="+mn-cs"/>
                        </a:rPr>
                        <a:t>屬於 </a:t>
                      </a:r>
                      <a:r>
                        <a:rPr lang="en-US" altLang="zh-TW" sz="1600" kern="1200" dirty="0">
                          <a:solidFill>
                            <a:schemeClr val="dk1"/>
                          </a:solidFill>
                          <a:effectLst/>
                          <a:latin typeface="+mn-lt"/>
                          <a:ea typeface="+mn-ea"/>
                          <a:cs typeface="+mn-cs"/>
                        </a:rPr>
                        <a:t>RFID </a:t>
                      </a:r>
                      <a:r>
                        <a:rPr lang="zh-TW" altLang="zh-TW" sz="1600" kern="1200" dirty="0">
                          <a:solidFill>
                            <a:schemeClr val="dk1"/>
                          </a:solidFill>
                          <a:effectLst/>
                          <a:latin typeface="+mn-lt"/>
                          <a:ea typeface="+mn-ea"/>
                          <a:cs typeface="+mn-cs"/>
                        </a:rPr>
                        <a:t>的一種應用，用於公共交通、自動販賣機、便利商店付款等。</a:t>
                      </a:r>
                      <a:endParaRPr lang="en-US" altLang="zh-TW" sz="1600" kern="1200" dirty="0">
                        <a:solidFill>
                          <a:schemeClr val="dk1"/>
                        </a:solidFill>
                        <a:effectLst/>
                        <a:latin typeface="+mn-lt"/>
                        <a:ea typeface="+mn-ea"/>
                        <a:cs typeface="+mn-cs"/>
                      </a:endParaRPr>
                    </a:p>
                    <a:p>
                      <a:pPr marL="342900" indent="-342900">
                        <a:lnSpc>
                          <a:spcPct val="115000"/>
                        </a:lnSpc>
                        <a:spcAft>
                          <a:spcPts val="800"/>
                        </a:spcAft>
                        <a:buAutoNum type="arabicPeriod"/>
                      </a:pPr>
                      <a:r>
                        <a:rPr lang="zh-TW" altLang="zh-TW" sz="1600" kern="1200" dirty="0">
                          <a:solidFill>
                            <a:schemeClr val="dk1"/>
                          </a:solidFill>
                          <a:effectLst/>
                          <a:latin typeface="+mn-lt"/>
                          <a:ea typeface="+mn-ea"/>
                          <a:cs typeface="+mn-cs"/>
                        </a:rPr>
                        <a:t>智慧病房管理系統為病人戴上</a:t>
                      </a:r>
                      <a:r>
                        <a:rPr lang="en-US" altLang="zh-TW" sz="1600" kern="1200" dirty="0">
                          <a:solidFill>
                            <a:schemeClr val="dk1"/>
                          </a:solidFill>
                          <a:effectLst/>
                          <a:latin typeface="+mn-lt"/>
                          <a:ea typeface="+mn-ea"/>
                          <a:cs typeface="+mn-cs"/>
                        </a:rPr>
                        <a:t> RFID </a:t>
                      </a:r>
                      <a:r>
                        <a:rPr lang="zh-TW" altLang="zh-TW" sz="1600" kern="1200" dirty="0">
                          <a:solidFill>
                            <a:schemeClr val="dk1"/>
                          </a:solidFill>
                          <a:effectLst/>
                          <a:latin typeface="+mn-lt"/>
                          <a:ea typeface="+mn-ea"/>
                          <a:cs typeface="+mn-cs"/>
                        </a:rPr>
                        <a:t>手環，追蹤位置、治療進度、防止錯誤配藥。</a:t>
                      </a:r>
                      <a:endParaRPr lang="zh-TW" altLang="en-US" sz="1600" kern="1200" dirty="0">
                        <a:solidFill>
                          <a:schemeClr val="dk1"/>
                        </a:solidFill>
                        <a:effectLst/>
                        <a:latin typeface="+mn-lt"/>
                        <a:ea typeface="+mn-ea"/>
                        <a:cs typeface="+mn-cs"/>
                      </a:endParaRPr>
                    </a:p>
                  </a:txBody>
                  <a:tcPr marL="9525" marR="9525" marT="9525" marB="9525" anchor="ctr"/>
                </a:tc>
                <a:extLst>
                  <a:ext uri="{0D108BD9-81ED-4DB2-BD59-A6C34878D82A}">
                    <a16:rowId xmlns:a16="http://schemas.microsoft.com/office/drawing/2014/main" val="1311894272"/>
                  </a:ext>
                </a:extLst>
              </a:tr>
            </a:tbl>
          </a:graphicData>
        </a:graphic>
      </p:graphicFrame>
      <p:sp>
        <p:nvSpPr>
          <p:cNvPr id="4" name="Rectangle 1">
            <a:extLst>
              <a:ext uri="{FF2B5EF4-FFF2-40B4-BE49-F238E27FC236}">
                <a16:creationId xmlns:a16="http://schemas.microsoft.com/office/drawing/2014/main" id="{A2BE3030-1DAE-ADBB-DD92-92466A9F27EB}"/>
              </a:ext>
            </a:extLst>
          </p:cNvPr>
          <p:cNvSpPr>
            <a:spLocks noChangeArrowheads="1"/>
          </p:cNvSpPr>
          <p:nvPr/>
        </p:nvSpPr>
        <p:spPr bwMode="auto">
          <a:xfrm>
            <a:off x="533399" y="659298"/>
            <a:ext cx="64590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0" u="none" strike="noStrike" cap="none" normalizeH="0" baseline="0" dirty="0">
                <a:ln>
                  <a:noFill/>
                </a:ln>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RFID vs QR code</a:t>
            </a:r>
            <a:r>
              <a:rPr kumimoji="0" lang="zh-TW" altLang="en-US" b="0" i="0" u="none" strike="noStrike" cap="none" normalizeH="0" baseline="0" dirty="0">
                <a:ln>
                  <a:noFill/>
                </a:ln>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：核心差異比較</a:t>
            </a:r>
            <a:endParaRPr kumimoji="0" lang="zh-TW"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7453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9E4CAB5-73EE-C735-D184-508CDDFA5E8D}"/>
              </a:ext>
            </a:extLst>
          </p:cNvPr>
          <p:cNvSpPr>
            <a:spLocks noGrp="1" noChangeArrowheads="1"/>
          </p:cNvSpPr>
          <p:nvPr>
            <p:ph type="title" idx="4294967295"/>
          </p:nvPr>
        </p:nvSpPr>
        <p:spPr>
          <a:xfrm>
            <a:off x="0" y="57150"/>
            <a:ext cx="12192000" cy="458729"/>
          </a:xfrm>
          <a:solidFill>
            <a:srgbClr val="08045C"/>
          </a:solidFill>
        </p:spPr>
        <p:txBody>
          <a:bodyPr>
            <a:normAutofit fontScale="90000"/>
          </a:bodyPr>
          <a:lstStyle/>
          <a:p>
            <a:pPr>
              <a:defRPr/>
            </a:pPr>
            <a:r>
              <a:rPr lang="en-US" altLang="zh-TW" sz="2000" dirty="0">
                <a:solidFill>
                  <a:schemeClr val="bg1"/>
                </a:solidFill>
                <a:ea typeface="新細明體" charset="-120"/>
              </a:rPr>
              <a:t> </a:t>
            </a:r>
            <a:r>
              <a:rPr lang="zh-TW" altLang="en-US" sz="2000" dirty="0">
                <a:solidFill>
                  <a:schemeClr val="bg1"/>
                </a:solidFill>
                <a:ea typeface="新細明體" charset="-120"/>
              </a:rPr>
              <a:t>        </a:t>
            </a:r>
            <a:br>
              <a:rPr lang="en-US" altLang="zh-TW" sz="2000" dirty="0">
                <a:solidFill>
                  <a:schemeClr val="bg1"/>
                </a:solidFill>
                <a:ea typeface="新細明體" charset="-120"/>
              </a:rPr>
            </a:br>
            <a:r>
              <a:rPr lang="zh-TW" altLang="en-US" sz="2000" dirty="0">
                <a:solidFill>
                  <a:schemeClr val="bg1"/>
                </a:solidFill>
                <a:ea typeface="新細明體" charset="-120"/>
              </a:rPr>
              <a:t>虛實的分進合擊 </a:t>
            </a:r>
            <a:r>
              <a:rPr lang="en-US" altLang="zh-TW" sz="2000" dirty="0">
                <a:solidFill>
                  <a:schemeClr val="bg1"/>
                </a:solidFill>
                <a:ea typeface="新細明體" charset="-120"/>
              </a:rPr>
              <a:t>: (220127)</a:t>
            </a:r>
            <a:r>
              <a:rPr lang="zh-TW" altLang="en-US" sz="2000" dirty="0">
                <a:solidFill>
                  <a:schemeClr val="bg1"/>
                </a:solidFill>
                <a:ea typeface="新細明體" charset="-120"/>
              </a:rPr>
              <a:t> </a:t>
            </a:r>
            <a:r>
              <a:rPr lang="zh-TW" altLang="zh-TW" sz="2000" dirty="0">
                <a:solidFill>
                  <a:schemeClr val="bg1"/>
                </a:solidFill>
                <a:ea typeface="新細明體" charset="-120"/>
              </a:rPr>
              <a:t>電商巨擘開實體店會成功嗎</a:t>
            </a:r>
            <a:r>
              <a:rPr lang="en-US" altLang="zh-TW" sz="2000" dirty="0">
                <a:solidFill>
                  <a:schemeClr val="bg1"/>
                </a:solidFill>
                <a:ea typeface="新細明體" charset="-120"/>
              </a:rPr>
              <a:t> ?</a:t>
            </a:r>
            <a:r>
              <a:rPr lang="zh-TW" altLang="en-US" sz="2000" dirty="0">
                <a:solidFill>
                  <a:schemeClr val="bg1"/>
                </a:solidFill>
                <a:ea typeface="新細明體" charset="-120"/>
              </a:rPr>
              <a:t> </a:t>
            </a:r>
            <a:r>
              <a:rPr lang="en-US" altLang="zh-TW" sz="2000" dirty="0">
                <a:solidFill>
                  <a:schemeClr val="bg1"/>
                </a:solidFill>
                <a:ea typeface="新細明體" charset="-120"/>
              </a:rPr>
              <a:t>Will e-commerce giants succeed in opening Brick-and-mortar stores?</a:t>
            </a:r>
            <a:br>
              <a:rPr lang="zh-TW" altLang="zh-TW" sz="2000" dirty="0">
                <a:solidFill>
                  <a:schemeClr val="bg1"/>
                </a:solidFill>
                <a:ea typeface="新細明體" charset="-120"/>
              </a:rPr>
            </a:br>
            <a:r>
              <a:rPr lang="en-US" altLang="zh-TW" sz="3200" dirty="0">
                <a:solidFill>
                  <a:schemeClr val="bg1"/>
                </a:solidFill>
                <a:ea typeface="新細明體" charset="-120"/>
              </a:rPr>
              <a:t>  </a:t>
            </a:r>
          </a:p>
        </p:txBody>
      </p:sp>
      <p:sp>
        <p:nvSpPr>
          <p:cNvPr id="27651" name="文字方塊 5">
            <a:extLst>
              <a:ext uri="{FF2B5EF4-FFF2-40B4-BE49-F238E27FC236}">
                <a16:creationId xmlns:a16="http://schemas.microsoft.com/office/drawing/2014/main" id="{60FD03FE-89D4-22CB-E1CD-89C40EAE2B10}"/>
              </a:ext>
            </a:extLst>
          </p:cNvPr>
          <p:cNvSpPr txBox="1">
            <a:spLocks noChangeArrowheads="1"/>
          </p:cNvSpPr>
          <p:nvPr/>
        </p:nvSpPr>
        <p:spPr bwMode="auto">
          <a:xfrm>
            <a:off x="1530350" y="2898775"/>
            <a:ext cx="8921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1600" b="1">
                <a:solidFill>
                  <a:srgbClr val="C00000"/>
                </a:solidFill>
                <a:latin typeface="Tahoma" panose="020B0604030504040204" pitchFamily="34" charset="0"/>
                <a:ea typeface="新細明體" panose="02020500000000000000" pitchFamily="18" charset="-120"/>
              </a:rPr>
              <a:t> </a:t>
            </a:r>
            <a:endParaRPr lang="zh-TW" altLang="en-US" sz="2000" b="1">
              <a:ea typeface="新細明體" panose="02020500000000000000" pitchFamily="18" charset="-120"/>
            </a:endParaRPr>
          </a:p>
        </p:txBody>
      </p:sp>
      <p:graphicFrame>
        <p:nvGraphicFramePr>
          <p:cNvPr id="5" name="表格 4">
            <a:extLst>
              <a:ext uri="{FF2B5EF4-FFF2-40B4-BE49-F238E27FC236}">
                <a16:creationId xmlns:a16="http://schemas.microsoft.com/office/drawing/2014/main" id="{69327829-6784-51C3-B164-49C5024C4CED}"/>
              </a:ext>
            </a:extLst>
          </p:cNvPr>
          <p:cNvGraphicFramePr>
            <a:graphicFrameLocks noGrp="1"/>
          </p:cNvGraphicFramePr>
          <p:nvPr>
            <p:extLst>
              <p:ext uri="{D42A27DB-BD31-4B8C-83A1-F6EECF244321}">
                <p14:modId xmlns:p14="http://schemas.microsoft.com/office/powerpoint/2010/main" val="2059761485"/>
              </p:ext>
            </p:extLst>
          </p:nvPr>
        </p:nvGraphicFramePr>
        <p:xfrm>
          <a:off x="84841" y="387574"/>
          <a:ext cx="11796107" cy="1950720"/>
        </p:xfrm>
        <a:graphic>
          <a:graphicData uri="http://schemas.openxmlformats.org/drawingml/2006/table">
            <a:tbl>
              <a:tblPr firstRow="1" bandRow="1">
                <a:tableStyleId>{5C22544A-7EE6-4342-B048-85BDC9FD1C3A}</a:tableStyleId>
              </a:tblPr>
              <a:tblGrid>
                <a:gridCol w="1688575">
                  <a:extLst>
                    <a:ext uri="{9D8B030D-6E8A-4147-A177-3AD203B41FA5}">
                      <a16:colId xmlns:a16="http://schemas.microsoft.com/office/drawing/2014/main" val="963374481"/>
                    </a:ext>
                  </a:extLst>
                </a:gridCol>
                <a:gridCol w="10107532">
                  <a:extLst>
                    <a:ext uri="{9D8B030D-6E8A-4147-A177-3AD203B41FA5}">
                      <a16:colId xmlns:a16="http://schemas.microsoft.com/office/drawing/2014/main" val="1456248658"/>
                    </a:ext>
                  </a:extLst>
                </a:gridCol>
              </a:tblGrid>
              <a:tr h="4519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lt1"/>
                          </a:solidFill>
                          <a:effectLst/>
                          <a:latin typeface="+mn-lt"/>
                          <a:ea typeface="+mn-ea"/>
                          <a:cs typeface="+mn-cs"/>
                        </a:rPr>
                        <a:t>OMO</a:t>
                      </a:r>
                      <a:r>
                        <a:rPr lang="zh-TW" altLang="zh-TW" sz="1600" b="1" kern="1200" dirty="0">
                          <a:solidFill>
                            <a:schemeClr val="lt1"/>
                          </a:solidFill>
                          <a:effectLst/>
                          <a:latin typeface="+mn-lt"/>
                          <a:ea typeface="+mn-ea"/>
                          <a:cs typeface="+mn-cs"/>
                        </a:rPr>
                        <a:t>（</a:t>
                      </a:r>
                      <a:r>
                        <a:rPr lang="en-US" altLang="zh-TW" sz="1600" b="1" kern="1200" dirty="0">
                          <a:solidFill>
                            <a:schemeClr val="lt1"/>
                          </a:solidFill>
                          <a:effectLst/>
                          <a:latin typeface="+mn-lt"/>
                          <a:ea typeface="+mn-ea"/>
                          <a:cs typeface="+mn-cs"/>
                        </a:rPr>
                        <a:t>Online Merge Offline</a:t>
                      </a:r>
                      <a:r>
                        <a:rPr lang="zh-TW" altLang="zh-TW" sz="1600" b="1" kern="1200" dirty="0">
                          <a:solidFill>
                            <a:schemeClr val="lt1"/>
                          </a:solidFill>
                          <a:effectLst/>
                          <a:latin typeface="+mn-lt"/>
                          <a:ea typeface="+mn-ea"/>
                          <a:cs typeface="+mn-cs"/>
                        </a:rPr>
                        <a:t>）虛實融合</a:t>
                      </a:r>
                    </a:p>
                    <a:p>
                      <a:endParaRPr lang="zh-TW" altLang="en-US" sz="1600" dirty="0"/>
                    </a:p>
                  </a:txBody>
                  <a:tcPr/>
                </a:tc>
                <a:tc>
                  <a:txBody>
                    <a:bodyPr/>
                    <a:lstStyle/>
                    <a:p>
                      <a:pPr lvl="0"/>
                      <a:r>
                        <a:rPr lang="zh-TW" altLang="en-US" sz="1600" b="1" kern="1200" dirty="0">
                          <a:solidFill>
                            <a:schemeClr val="lt1"/>
                          </a:solidFill>
                          <a:effectLst/>
                          <a:latin typeface="+mn-lt"/>
                          <a:ea typeface="+mn-ea"/>
                          <a:cs typeface="+mn-cs"/>
                        </a:rPr>
                        <a:t>        </a:t>
                      </a:r>
                      <a:r>
                        <a:rPr lang="zh-TW" altLang="zh-TW" sz="1600" b="1" kern="1200" dirty="0">
                          <a:solidFill>
                            <a:schemeClr val="lt1"/>
                          </a:solidFill>
                          <a:effectLst/>
                          <a:latin typeface="+mn-lt"/>
                          <a:ea typeface="+mn-ea"/>
                          <a:cs typeface="+mn-cs"/>
                        </a:rPr>
                        <a:t>是指線上與線下完全融合的一體化模式，消除線上與線下的邊界，使兩者深度整合。它強調線上和線下數據的無縫連接，提供一致的消費者體驗。應用場景：</a:t>
                      </a:r>
                      <a:r>
                        <a:rPr lang="zh-TW" altLang="en-US" sz="1600" b="1" kern="1200" dirty="0">
                          <a:solidFill>
                            <a:schemeClr val="lt1"/>
                          </a:solidFill>
                          <a:effectLst/>
                          <a:latin typeface="+mn-lt"/>
                          <a:ea typeface="+mn-ea"/>
                          <a:cs typeface="+mn-cs"/>
                        </a:rPr>
                        <a:t> </a:t>
                      </a:r>
                      <a:r>
                        <a:rPr lang="zh-TW" altLang="zh-TW" sz="1600" b="1" kern="1200" dirty="0">
                          <a:solidFill>
                            <a:schemeClr val="lt1"/>
                          </a:solidFill>
                          <a:effectLst/>
                          <a:latin typeface="+mn-lt"/>
                          <a:ea typeface="+mn-ea"/>
                          <a:cs typeface="+mn-cs"/>
                        </a:rPr>
                        <a:t>零售、健身、醫療等領域。比如，智慧商店可以根據消費者的線上購物行為和偏好來個性化推薦產品，並且當消費者走進實體店時，系統自動識別其需求，提供相應的服務。</a:t>
                      </a:r>
                      <a:endParaRPr lang="zh-TW" altLang="en-US" sz="1600" dirty="0"/>
                    </a:p>
                  </a:txBody>
                  <a:tcPr/>
                </a:tc>
                <a:extLst>
                  <a:ext uri="{0D108BD9-81ED-4DB2-BD59-A6C34878D82A}">
                    <a16:rowId xmlns:a16="http://schemas.microsoft.com/office/drawing/2014/main" val="3833375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tx1"/>
                          </a:solidFill>
                          <a:effectLst/>
                          <a:latin typeface="+mn-lt"/>
                          <a:ea typeface="+mn-ea"/>
                          <a:cs typeface="+mn-cs"/>
                        </a:rPr>
                        <a:t>O2O</a:t>
                      </a:r>
                      <a:r>
                        <a:rPr lang="zh-TW" altLang="zh-TW" sz="1600" b="1" kern="1200" dirty="0">
                          <a:solidFill>
                            <a:schemeClr val="tx1"/>
                          </a:solidFill>
                          <a:effectLst/>
                          <a:latin typeface="+mn-lt"/>
                          <a:ea typeface="+mn-ea"/>
                          <a:cs typeface="+mn-cs"/>
                        </a:rPr>
                        <a:t>（</a:t>
                      </a:r>
                      <a:r>
                        <a:rPr lang="en-US" altLang="zh-TW" sz="1600" b="1" kern="1200" dirty="0">
                          <a:solidFill>
                            <a:schemeClr val="tx1"/>
                          </a:solidFill>
                          <a:effectLst/>
                          <a:latin typeface="+mn-lt"/>
                          <a:ea typeface="+mn-ea"/>
                          <a:cs typeface="+mn-cs"/>
                        </a:rPr>
                        <a:t>Online to Offline</a:t>
                      </a:r>
                      <a:r>
                        <a:rPr lang="zh-TW" altLang="zh-TW" sz="1600" b="1" kern="1200" dirty="0">
                          <a:solidFill>
                            <a:schemeClr val="tx1"/>
                          </a:solidFill>
                          <a:effectLst/>
                          <a:latin typeface="+mn-lt"/>
                          <a:ea typeface="+mn-ea"/>
                          <a:cs typeface="+mn-cs"/>
                        </a:rPr>
                        <a:t>）</a:t>
                      </a:r>
                    </a:p>
                    <a:p>
                      <a:endParaRPr lang="zh-TW" alt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dk1"/>
                          </a:solidFill>
                          <a:effectLst/>
                          <a:latin typeface="+mn-lt"/>
                          <a:ea typeface="+mn-ea"/>
                          <a:cs typeface="+mn-cs"/>
                        </a:rPr>
                        <a:t>         </a:t>
                      </a:r>
                      <a:r>
                        <a:rPr lang="zh-TW" altLang="zh-TW" sz="1600" kern="1200" dirty="0">
                          <a:solidFill>
                            <a:schemeClr val="dk1"/>
                          </a:solidFill>
                          <a:effectLst/>
                          <a:latin typeface="+mn-lt"/>
                          <a:ea typeface="+mn-ea"/>
                          <a:cs typeface="+mn-cs"/>
                        </a:rPr>
                        <a:t>是指</a:t>
                      </a:r>
                      <a:r>
                        <a:rPr lang="zh-TW" altLang="zh-TW" sz="1600" kern="1200" dirty="0">
                          <a:solidFill>
                            <a:schemeClr val="dk1"/>
                          </a:solidFill>
                          <a:effectLst/>
                          <a:highlight>
                            <a:srgbClr val="FFFF00"/>
                          </a:highlight>
                          <a:latin typeface="+mn-lt"/>
                          <a:ea typeface="+mn-ea"/>
                          <a:cs typeface="+mn-cs"/>
                        </a:rPr>
                        <a:t>線上引流到線下的一種商業模式</a:t>
                      </a:r>
                      <a:r>
                        <a:rPr lang="zh-TW" altLang="zh-TW" sz="1600" kern="1200" dirty="0">
                          <a:solidFill>
                            <a:schemeClr val="dk1"/>
                          </a:solidFill>
                          <a:effectLst/>
                          <a:latin typeface="+mn-lt"/>
                          <a:ea typeface="+mn-ea"/>
                          <a:cs typeface="+mn-cs"/>
                        </a:rPr>
                        <a:t>，通常線上是引導流量或促成交易的工具，消費者最終的行為或服務消費是在線下完成。應用場景：餐飲、旅遊、線下娛樂等。比如，</a:t>
                      </a:r>
                      <a:r>
                        <a:rPr lang="zh-TW" altLang="en-US" sz="1600" kern="1200" dirty="0">
                          <a:solidFill>
                            <a:schemeClr val="dk1"/>
                          </a:solidFill>
                          <a:effectLst/>
                          <a:latin typeface="+mn-lt"/>
                          <a:ea typeface="+mn-ea"/>
                          <a:cs typeface="+mn-cs"/>
                        </a:rPr>
                        <a:t> </a:t>
                      </a:r>
                      <a:r>
                        <a:rPr lang="en-US" altLang="zh-TW" sz="1600" kern="1200" dirty="0" err="1">
                          <a:solidFill>
                            <a:schemeClr val="dk1"/>
                          </a:solidFill>
                          <a:effectLst/>
                          <a:latin typeface="+mn-lt"/>
                          <a:ea typeface="+mn-ea"/>
                          <a:cs typeface="+mn-cs"/>
                        </a:rPr>
                        <a:t>UberEats</a:t>
                      </a:r>
                      <a:r>
                        <a:rPr lang="zh-TW" altLang="zh-TW" sz="1600" kern="1200" dirty="0">
                          <a:solidFill>
                            <a:schemeClr val="dk1"/>
                          </a:solidFill>
                          <a:effectLst/>
                          <a:latin typeface="+mn-lt"/>
                          <a:ea typeface="+mn-ea"/>
                          <a:cs typeface="+mn-cs"/>
                        </a:rPr>
                        <a:t>、</a:t>
                      </a:r>
                      <a:r>
                        <a:rPr lang="en-US" altLang="zh-TW" sz="1600" kern="1200" dirty="0">
                          <a:solidFill>
                            <a:schemeClr val="dk1"/>
                          </a:solidFill>
                          <a:effectLst/>
                          <a:latin typeface="+mn-lt"/>
                          <a:ea typeface="+mn-ea"/>
                          <a:cs typeface="+mn-cs"/>
                        </a:rPr>
                        <a:t>Groupon </a:t>
                      </a:r>
                      <a:r>
                        <a:rPr lang="zh-TW" altLang="zh-TW" sz="1600" kern="1200" dirty="0">
                          <a:solidFill>
                            <a:schemeClr val="dk1"/>
                          </a:solidFill>
                          <a:effectLst/>
                          <a:latin typeface="+mn-lt"/>
                          <a:ea typeface="+mn-ea"/>
                          <a:cs typeface="+mn-cs"/>
                        </a:rPr>
                        <a:t>等服務可以讓消費者在平台上找到線下的服務或產品，然後到實體店兌換或使用。</a:t>
                      </a:r>
                      <a:endParaRPr lang="zh-TW" altLang="en-US" sz="1600" dirty="0"/>
                    </a:p>
                  </a:txBody>
                  <a:tcPr/>
                </a:tc>
                <a:extLst>
                  <a:ext uri="{0D108BD9-81ED-4DB2-BD59-A6C34878D82A}">
                    <a16:rowId xmlns:a16="http://schemas.microsoft.com/office/drawing/2014/main" val="649330350"/>
                  </a:ext>
                </a:extLst>
              </a:tr>
            </a:tbl>
          </a:graphicData>
        </a:graphic>
      </p:graphicFrame>
      <p:pic>
        <p:nvPicPr>
          <p:cNvPr id="6" name="圖片 5">
            <a:extLst>
              <a:ext uri="{FF2B5EF4-FFF2-40B4-BE49-F238E27FC236}">
                <a16:creationId xmlns:a16="http://schemas.microsoft.com/office/drawing/2014/main" id="{610C0FB3-6570-22BA-E6EF-9EFA8D120ACF}"/>
              </a:ext>
            </a:extLst>
          </p:cNvPr>
          <p:cNvPicPr>
            <a:picLocks noChangeAspect="1"/>
          </p:cNvPicPr>
          <p:nvPr/>
        </p:nvPicPr>
        <p:blipFill>
          <a:blip r:embed="rId3"/>
          <a:srcRect l="12500" t="25487" r="21748" b="11387"/>
          <a:stretch/>
        </p:blipFill>
        <p:spPr>
          <a:xfrm>
            <a:off x="411637" y="2417426"/>
            <a:ext cx="7805250" cy="4215150"/>
          </a:xfrm>
          <a:prstGeom prst="rect">
            <a:avLst/>
          </a:prstGeom>
        </p:spPr>
      </p:pic>
      <p:sp>
        <p:nvSpPr>
          <p:cNvPr id="9" name="文字方塊 8">
            <a:extLst>
              <a:ext uri="{FF2B5EF4-FFF2-40B4-BE49-F238E27FC236}">
                <a16:creationId xmlns:a16="http://schemas.microsoft.com/office/drawing/2014/main" id="{94076A17-CBE6-BA3B-30CB-A41F05A96D70}"/>
              </a:ext>
            </a:extLst>
          </p:cNvPr>
          <p:cNvSpPr txBox="1"/>
          <p:nvPr/>
        </p:nvSpPr>
        <p:spPr>
          <a:xfrm>
            <a:off x="3039035" y="3236913"/>
            <a:ext cx="8931559" cy="2554545"/>
          </a:xfrm>
          <a:prstGeom prst="rect">
            <a:avLst/>
          </a:prstGeom>
          <a:noFill/>
        </p:spPr>
        <p:txBody>
          <a:bodyPr wrap="square" rtlCol="0">
            <a:spAutoFit/>
          </a:bodyPr>
          <a:lstStyle/>
          <a:p>
            <a:r>
              <a:rPr lang="en-US" altLang="zh-TW" sz="1600" dirty="0">
                <a:highlight>
                  <a:srgbClr val="FFFF00"/>
                </a:highlight>
              </a:rPr>
              <a:t>O2O (Online to Offline) </a:t>
            </a:r>
            <a:r>
              <a:rPr lang="zh-TW" altLang="en-US" sz="1600" dirty="0">
                <a:highlight>
                  <a:srgbClr val="FFFF00"/>
                </a:highlight>
              </a:rPr>
              <a:t>實例</a:t>
            </a:r>
            <a:r>
              <a:rPr lang="en-US" altLang="zh-TW" sz="1600" dirty="0">
                <a:highlight>
                  <a:srgbClr val="FFFF00"/>
                </a:highlight>
              </a:rPr>
              <a:t>: </a:t>
            </a:r>
            <a:endParaRPr lang="en-US" altLang="zh-TW" sz="1600" b="1" dirty="0">
              <a:effectLst/>
              <a:highlight>
                <a:srgbClr val="FFFF00"/>
              </a:highlight>
            </a:endParaRPr>
          </a:p>
          <a:p>
            <a:endParaRPr lang="en-US" altLang="zh-TW" sz="1600" b="1" dirty="0">
              <a:highlight>
                <a:srgbClr val="FFFF00"/>
              </a:highlight>
            </a:endParaRPr>
          </a:p>
          <a:p>
            <a:r>
              <a:rPr lang="zh-TW" altLang="en-US" sz="1600" b="1" dirty="0">
                <a:effectLst/>
                <a:highlight>
                  <a:srgbClr val="FFFF00"/>
                </a:highlight>
              </a:rPr>
              <a:t>親愛的保戶您好：</a:t>
            </a:r>
          </a:p>
          <a:p>
            <a:r>
              <a:rPr lang="zh-TW" altLang="en-US" sz="1600" b="1" dirty="0">
                <a:effectLst/>
                <a:highlight>
                  <a:srgbClr val="FFFF00"/>
                </a:highlight>
              </a:rPr>
              <a:t>您的愛車 </a:t>
            </a:r>
            <a:r>
              <a:rPr lang="en-US" altLang="zh-TW" sz="1600" b="1" dirty="0">
                <a:effectLst/>
                <a:highlight>
                  <a:srgbClr val="FFFF00"/>
                </a:highlight>
              </a:rPr>
              <a:t>35***M </a:t>
            </a:r>
            <a:r>
              <a:rPr lang="zh-TW" altLang="en-US" sz="1600" b="1" dirty="0">
                <a:effectLst/>
                <a:highlight>
                  <a:srgbClr val="FFFF00"/>
                </a:highlight>
              </a:rPr>
              <a:t>任意險即將在 </a:t>
            </a:r>
            <a:r>
              <a:rPr lang="en-US" altLang="zh-TW" sz="1600" b="1" dirty="0">
                <a:effectLst/>
                <a:highlight>
                  <a:srgbClr val="FFFF00"/>
                </a:highlight>
              </a:rPr>
              <a:t>113/11/11 </a:t>
            </a:r>
            <a:r>
              <a:rPr lang="zh-TW" altLang="en-US" sz="1600" b="1" dirty="0">
                <a:effectLst/>
                <a:highlight>
                  <a:srgbClr val="FFFF00"/>
                </a:highlight>
              </a:rPr>
              <a:t>到期，保單號碼</a:t>
            </a:r>
            <a:r>
              <a:rPr lang="en-US" altLang="zh-TW" sz="1600" b="1" dirty="0">
                <a:effectLst/>
                <a:highlight>
                  <a:srgbClr val="FFFF00"/>
                </a:highlight>
              </a:rPr>
              <a:t>:01500M37829</a:t>
            </a:r>
            <a:r>
              <a:rPr lang="zh-TW" altLang="en-US" sz="1600" b="1" dirty="0">
                <a:effectLst/>
                <a:highlight>
                  <a:srgbClr val="FFFF00"/>
                </a:highlight>
              </a:rPr>
              <a:t>，為確保您的權益，請盡速完成投保。 您可至線上投保專區續保，享汽車強制險最高現折</a:t>
            </a:r>
            <a:r>
              <a:rPr lang="en-US" altLang="zh-TW" sz="1600" b="1" dirty="0">
                <a:effectLst/>
                <a:highlight>
                  <a:srgbClr val="FFFF00"/>
                </a:highlight>
              </a:rPr>
              <a:t>$330</a:t>
            </a:r>
            <a:r>
              <a:rPr lang="zh-TW" altLang="en-US" sz="1600" b="1" dirty="0">
                <a:effectLst/>
                <a:highlight>
                  <a:srgbClr val="FFFF00"/>
                </a:highlight>
              </a:rPr>
              <a:t>、機車強制險最高現折</a:t>
            </a:r>
            <a:r>
              <a:rPr lang="en-US" altLang="zh-TW" sz="1600" b="1" dirty="0">
                <a:effectLst/>
                <a:highlight>
                  <a:srgbClr val="FFFF00"/>
                </a:highlight>
              </a:rPr>
              <a:t>$210</a:t>
            </a:r>
            <a:r>
              <a:rPr lang="zh-TW" altLang="en-US" sz="1600" b="1" dirty="0">
                <a:effectLst/>
                <a:highlight>
                  <a:srgbClr val="FFFF00"/>
                </a:highlight>
              </a:rPr>
              <a:t>、任意險</a:t>
            </a:r>
            <a:r>
              <a:rPr lang="en-US" altLang="zh-TW" sz="1600" b="1" dirty="0">
                <a:effectLst/>
                <a:highlight>
                  <a:srgbClr val="FFFF00"/>
                </a:highlight>
              </a:rPr>
              <a:t>82</a:t>
            </a:r>
            <a:r>
              <a:rPr lang="zh-TW" altLang="en-US" sz="1600" b="1" dirty="0">
                <a:effectLst/>
                <a:highlight>
                  <a:srgbClr val="FFFF00"/>
                </a:highlight>
              </a:rPr>
              <a:t>折的優惠！</a:t>
            </a:r>
            <a:endParaRPr lang="en-US" altLang="zh-TW" sz="1600" b="1" dirty="0">
              <a:effectLst/>
              <a:highlight>
                <a:srgbClr val="FFFF00"/>
              </a:highlight>
            </a:endParaRPr>
          </a:p>
          <a:p>
            <a:endParaRPr lang="en-US" altLang="zh-TW" sz="1600" b="1" dirty="0">
              <a:highlight>
                <a:srgbClr val="FFFF00"/>
              </a:highlight>
            </a:endParaRPr>
          </a:p>
          <a:p>
            <a:r>
              <a:rPr lang="zh-TW" altLang="en-US" sz="1600" dirty="0"/>
              <a:t>這個情境中，其實是屬於：</a:t>
            </a:r>
          </a:p>
          <a:p>
            <a:r>
              <a:rPr lang="zh-TW" altLang="en-US" sz="1600" b="1" dirty="0"/>
              <a:t>線下顧客資料（你是保戶）</a:t>
            </a:r>
            <a:r>
              <a:rPr lang="zh-TW" altLang="en-US" sz="1600" dirty="0"/>
              <a:t> ➜ </a:t>
            </a:r>
            <a:r>
              <a:rPr lang="zh-TW" altLang="en-US" sz="1600" b="1" dirty="0"/>
              <a:t>線上通知與續保平台</a:t>
            </a:r>
            <a:endParaRPr lang="zh-TW" altLang="en-US" sz="1600" dirty="0"/>
          </a:p>
          <a:p>
            <a:r>
              <a:rPr lang="zh-TW" altLang="en-US" sz="1600" dirty="0"/>
              <a:t>如果你在線上完成續保、付款，那麼整個流程就是「</a:t>
            </a:r>
            <a:r>
              <a:rPr lang="en-US" altLang="zh-TW" sz="1600" b="1" dirty="0"/>
              <a:t>O2O </a:t>
            </a:r>
            <a:r>
              <a:rPr lang="zh-TW" altLang="en-US" sz="1600" b="1" dirty="0"/>
              <a:t>的一部分數位轉型</a:t>
            </a:r>
            <a:r>
              <a:rPr lang="zh-TW" altLang="en-US" sz="1600" dirty="0"/>
              <a:t>」。</a:t>
            </a:r>
            <a:endParaRPr lang="zh-TW" altLang="en-US" sz="1600" b="1" dirty="0">
              <a:highlight>
                <a:srgbClr val="FFFF00"/>
              </a:highlight>
            </a:endParaRPr>
          </a:p>
        </p:txBody>
      </p:sp>
    </p:spTree>
    <p:extLst>
      <p:ext uri="{BB962C8B-B14F-4D97-AF65-F5344CB8AC3E}">
        <p14:creationId xmlns:p14="http://schemas.microsoft.com/office/powerpoint/2010/main" val="698914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A826E530-3878-38A9-DDF3-C0FCB90F8A88}"/>
              </a:ext>
            </a:extLst>
          </p:cNvPr>
          <p:cNvSpPr>
            <a:spLocks noGrp="1" noChangeArrowheads="1"/>
          </p:cNvSpPr>
          <p:nvPr>
            <p:ph type="title" idx="4294967295"/>
          </p:nvPr>
        </p:nvSpPr>
        <p:spPr>
          <a:xfrm>
            <a:off x="154004" y="0"/>
            <a:ext cx="12037996" cy="856849"/>
          </a:xfrm>
          <a:solidFill>
            <a:srgbClr val="08045C"/>
          </a:solidFill>
        </p:spPr>
        <p:txBody>
          <a:bodyPr>
            <a:normAutofit/>
          </a:bodyPr>
          <a:lstStyle/>
          <a:p>
            <a:pPr eaLnBrk="1" hangingPunct="1"/>
            <a:r>
              <a:rPr lang="zh-TW" altLang="en-US" sz="1800" dirty="0">
                <a:solidFill>
                  <a:schemeClr val="bg1"/>
                </a:solidFill>
                <a:latin typeface="Tahoma" panose="020B0604030504040204" pitchFamily="34" charset="0"/>
                <a:ea typeface="新細明體" panose="02020500000000000000" pitchFamily="18" charset="-120"/>
              </a:rPr>
              <a:t>以實體帶動虛擬 </a:t>
            </a:r>
            <a:r>
              <a:rPr lang="en-US" altLang="zh-TW" sz="1800" dirty="0">
                <a:solidFill>
                  <a:schemeClr val="bg1"/>
                </a:solidFill>
                <a:latin typeface="Tahoma" panose="020B0604030504040204" pitchFamily="34" charset="0"/>
                <a:ea typeface="新細明體" panose="02020500000000000000" pitchFamily="18" charset="-120"/>
              </a:rPr>
              <a:t>?  (12.01.2020) </a:t>
            </a:r>
            <a:r>
              <a:rPr lang="zh-TW" altLang="zh-TW" sz="1800" dirty="0">
                <a:solidFill>
                  <a:schemeClr val="bg1"/>
                </a:solidFill>
                <a:latin typeface="Tahoma" panose="020B0604030504040204" pitchFamily="34" charset="0"/>
                <a:ea typeface="新細明體" panose="02020500000000000000" pitchFamily="18" charset="-120"/>
              </a:rPr>
              <a:t>書之呼吸！鬼滅之刃拯救日本實體書店 連</a:t>
            </a:r>
            <a:r>
              <a:rPr lang="en-US" altLang="zh-TW" sz="1800" dirty="0">
                <a:solidFill>
                  <a:schemeClr val="bg1"/>
                </a:solidFill>
                <a:latin typeface="Tahoma" panose="020B0604030504040204" pitchFamily="34" charset="0"/>
                <a:ea typeface="新細明體" panose="02020500000000000000" pitchFamily="18" charset="-120"/>
              </a:rPr>
              <a:t>13</a:t>
            </a:r>
            <a:r>
              <a:rPr lang="zh-TW" altLang="zh-TW" sz="1800" dirty="0">
                <a:solidFill>
                  <a:schemeClr val="bg1"/>
                </a:solidFill>
                <a:latin typeface="Tahoma" panose="020B0604030504040204" pitchFamily="34" charset="0"/>
                <a:ea typeface="新細明體" panose="02020500000000000000" pitchFamily="18" charset="-120"/>
              </a:rPr>
              <a:t>個月大賣發爐</a:t>
            </a:r>
            <a:r>
              <a:rPr lang="en-US" altLang="zh-TW" sz="1800" dirty="0">
                <a:solidFill>
                  <a:schemeClr val="bg1"/>
                </a:solidFill>
                <a:latin typeface="Tahoma" panose="020B0604030504040204" pitchFamily="34" charset="0"/>
                <a:ea typeface="新細明體" panose="02020500000000000000" pitchFamily="18" charset="-120"/>
              </a:rPr>
              <a:t>  Best Selling Manga Right Now in Japan</a:t>
            </a:r>
            <a:endParaRPr lang="en-US" altLang="zh-TW" sz="2000" dirty="0">
              <a:solidFill>
                <a:schemeClr val="bg1"/>
              </a:solidFill>
              <a:latin typeface="Tahoma" panose="020B0604030504040204" pitchFamily="34" charset="0"/>
              <a:ea typeface="新細明體" panose="02020500000000000000" pitchFamily="18" charset="-120"/>
            </a:endParaRPr>
          </a:p>
        </p:txBody>
      </p:sp>
      <p:pic>
        <p:nvPicPr>
          <p:cNvPr id="163843" name="圖片 2">
            <a:extLst>
              <a:ext uri="{FF2B5EF4-FFF2-40B4-BE49-F238E27FC236}">
                <a16:creationId xmlns:a16="http://schemas.microsoft.com/office/drawing/2014/main" id="{0AC70C06-F2AC-6C54-9FF8-9C9E0EFEF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833" t="17407" r="25835" b="15926"/>
          <a:stretch>
            <a:fillRect/>
          </a:stretch>
        </p:blipFill>
        <p:spPr bwMode="auto">
          <a:xfrm>
            <a:off x="552196" y="1001589"/>
            <a:ext cx="2298833" cy="178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3">
            <a:extLst>
              <a:ext uri="{FF2B5EF4-FFF2-40B4-BE49-F238E27FC236}">
                <a16:creationId xmlns:a16="http://schemas.microsoft.com/office/drawing/2014/main" id="{EC61B188-B0EB-FFAF-B81D-3F414A9D9BF9}"/>
              </a:ext>
            </a:extLst>
          </p:cNvPr>
          <p:cNvSpPr txBox="1"/>
          <p:nvPr/>
        </p:nvSpPr>
        <p:spPr>
          <a:xfrm>
            <a:off x="3463768" y="1067501"/>
            <a:ext cx="8398280" cy="5293757"/>
          </a:xfrm>
          <a:prstGeom prst="rect">
            <a:avLst/>
          </a:prstGeom>
          <a:noFill/>
        </p:spPr>
        <p:txBody>
          <a:bodyPr wrap="square">
            <a:spAutoFit/>
          </a:bodyPr>
          <a:lstStyle/>
          <a:p>
            <a:pPr>
              <a:defRPr/>
            </a:pPr>
            <a:r>
              <a:rPr lang="zh-TW" altLang="en-US" b="1" kern="100" spc="75" dirty="0">
                <a:solidFill>
                  <a:srgbClr val="003399"/>
                </a:solidFill>
                <a:latin typeface="微軟正黑體" panose="020B0604030504040204" pitchFamily="34" charset="-120"/>
                <a:ea typeface="新細明體" panose="02020500000000000000" pitchFamily="18" charset="-120"/>
                <a:cs typeface="Times New Roman" panose="02020603050405020304" pitchFamily="18" charset="0"/>
              </a:rPr>
              <a:t>      </a:t>
            </a:r>
            <a:r>
              <a:rPr lang="en-US" altLang="zh-TW" sz="1600" b="1" kern="100" spc="75" dirty="0">
                <a:solidFill>
                  <a:srgbClr val="003399"/>
                </a:solidFill>
                <a:latin typeface="微軟正黑體" panose="020B0604030504040204" pitchFamily="34" charset="-120"/>
                <a:ea typeface="新細明體" panose="02020500000000000000" pitchFamily="18" charset="-120"/>
                <a:cs typeface="Times New Roman" panose="02020603050405020304" pitchFamily="18" charset="0"/>
              </a:rPr>
              <a:t>2020</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年</a:t>
            </a:r>
            <a:r>
              <a:rPr lang="zh-TW" altLang="zh-TW"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日本實體書店沉浸在久違的業績長紅</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，鍵詞是：</a:t>
            </a:r>
            <a:r>
              <a:rPr lang="zh-TW" altLang="zh-TW"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漫畫</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。正確說是，「鬼滅之刃」</a:t>
            </a:r>
            <a:r>
              <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a:t>
            </a:r>
            <a:r>
              <a:rPr lang="ja-JP"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鬼滅の刃</a:t>
            </a:r>
            <a:r>
              <a:rPr lang="en-US" altLang="ja-JP"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a:t>
            </a:r>
            <a:r>
              <a:rPr lang="ja-JP" altLang="en-US"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きめつのやいば</a:t>
            </a:r>
            <a:r>
              <a:rPr lang="en-US" altLang="ja-JP"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a:t>
            </a:r>
            <a:r>
              <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Demon Slayer</a:t>
            </a:r>
            <a:r>
              <a:rPr lang="ja-JP"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。統計至本周一（</a:t>
            </a:r>
            <a:r>
              <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11/30 2020</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）劇場版「鬼滅之刃」</a:t>
            </a:r>
            <a:r>
              <a:rPr lang="zh-TW" altLang="zh-TW"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無限列車篇</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在日本上映</a:t>
            </a:r>
            <a:r>
              <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45</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天，票房</a:t>
            </a:r>
            <a:r>
              <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275</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億日圓，擠下</a:t>
            </a:r>
            <a:r>
              <a:rPr lang="zh-TW" altLang="zh-TW"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鐵達尼號、冰雪奇緣、你的名字</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，為日本電影史票房第二高的電影，動員</a:t>
            </a:r>
            <a:r>
              <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2053</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萬人次進戲院觀看，許多人不只一刷。</a:t>
            </a:r>
            <a:endPar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endParaRPr>
          </a:p>
          <a:p>
            <a:pPr>
              <a:defRPr/>
            </a:pPr>
            <a:endPar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endParaRPr>
          </a:p>
          <a:p>
            <a:pPr>
              <a:defRPr/>
            </a:pPr>
            <a:endPar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endParaRPr>
          </a:p>
          <a:p>
            <a:pPr>
              <a:defRPr/>
            </a:pPr>
            <a:r>
              <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( 1102.20)</a:t>
            </a:r>
            <a:r>
              <a:rPr lang="zh-TW"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鬼滅之刃太紅！日相</a:t>
            </a:r>
            <a:r>
              <a:rPr lang="zh-TW" altLang="en-US"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菅義偉</a:t>
            </a:r>
            <a:r>
              <a:rPr lang="zh-TW"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答詢：請讓我「全集中呼吸」</a:t>
            </a:r>
            <a:r>
              <a:rPr lang="ja-JP"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菅首相「全集中の呼吸で答弁」 鬼滅の刃、ついに国会へ</a:t>
            </a:r>
            <a:endPar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endParaRPr>
          </a:p>
          <a:p>
            <a:pPr>
              <a:defRPr/>
            </a:pPr>
            <a:endPar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endParaRPr>
          </a:p>
          <a:p>
            <a:pPr>
              <a:defRPr/>
            </a:pPr>
            <a:r>
              <a:rPr lang="zh-TW"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菅義偉</a:t>
            </a:r>
            <a:r>
              <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2</a:t>
            </a:r>
            <a:r>
              <a:rPr lang="zh-TW"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日出席</a:t>
            </a:r>
            <a:r>
              <a:rPr lang="zh-TW" altLang="en-US"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眾議院預算委員會</a:t>
            </a:r>
            <a:r>
              <a:rPr lang="zh-TW"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，面對</a:t>
            </a:r>
            <a:r>
              <a:rPr lang="zh-TW" altLang="en-US"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舊識</a:t>
            </a:r>
            <a:r>
              <a:rPr lang="zh-TW"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立憲民主黨議員</a:t>
            </a:r>
            <a:r>
              <a:rPr lang="zh-TW" altLang="en-US"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江田</a:t>
            </a:r>
            <a:r>
              <a:rPr lang="zh-TW"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憲司質詢，他引用「鬼滅之刃」的台詞說：「因為質詢的是</a:t>
            </a:r>
            <a:r>
              <a:rPr lang="zh-TW" altLang="en-US"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江田</a:t>
            </a:r>
            <a:r>
              <a:rPr lang="zh-TW" altLang="en-US"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，請讓我使用</a:t>
            </a:r>
            <a:r>
              <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a:t>
            </a:r>
            <a:r>
              <a:rPr lang="zh-TW" altLang="en-US"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全集中呼吸</a:t>
            </a:r>
            <a:r>
              <a:rPr lang="en-US" altLang="zh-TW"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a:t>
            </a:r>
            <a:r>
              <a:rPr lang="zh-TW" altLang="en-US"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答詢。」</a:t>
            </a:r>
            <a:r>
              <a:rPr lang="en-US" altLang="zh-TW"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a:t>
            </a:r>
            <a:r>
              <a:rPr lang="ja-JP" altLang="en-US"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集中して呼吸してください」</a:t>
            </a:r>
            <a:r>
              <a:rPr lang="zh-TW" altLang="zh-TW" sz="1600" b="1" kern="100" spc="75" dirty="0">
                <a:solidFill>
                  <a:srgbClr val="003399"/>
                </a:solidFill>
                <a:highlight>
                  <a:srgbClr val="FFFF00"/>
                </a:highlight>
                <a:latin typeface="Calibri" panose="020F0502020204030204" pitchFamily="34" charset="0"/>
                <a:ea typeface="微軟正黑體" panose="020B0604030504040204" pitchFamily="34" charset="-120"/>
                <a:cs typeface="Times New Roman" panose="02020603050405020304" pitchFamily="18" charset="0"/>
              </a:rPr>
              <a:t> </a:t>
            </a:r>
            <a:r>
              <a:rPr lang="zh-TW"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rPr>
              <a:t>。</a:t>
            </a:r>
            <a:endPar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endParaRPr>
          </a:p>
          <a:p>
            <a:pPr>
              <a:defRPr/>
            </a:pPr>
            <a:endParaRPr lang="en-US" altLang="zh-TW" sz="1600" b="1" kern="100" spc="75" dirty="0">
              <a:solidFill>
                <a:srgbClr val="003399"/>
              </a:solidFill>
              <a:latin typeface="Calibri" panose="020F0502020204030204" pitchFamily="34" charset="0"/>
              <a:ea typeface="微軟正黑體" panose="020B0604030504040204" pitchFamily="34" charset="-120"/>
              <a:cs typeface="Times New Roman" panose="02020603050405020304" pitchFamily="18" charset="0"/>
            </a:endParaRPr>
          </a:p>
          <a:p>
            <a:r>
              <a:rPr lang="zh-TW" altLang="en-US" sz="1600" dirty="0"/>
              <a:t>        情感敘事：不只是戰鬥，還講「人性與愛」</a:t>
            </a:r>
            <a:r>
              <a:rPr lang="en-US" altLang="zh-TW" sz="1600" dirty="0"/>
              <a:t>《</a:t>
            </a:r>
            <a:r>
              <a:rPr lang="zh-TW" altLang="en-US" sz="1600" dirty="0"/>
              <a:t>鬼滅之刃</a:t>
            </a:r>
            <a:r>
              <a:rPr lang="en-US" altLang="zh-TW" sz="1600" dirty="0"/>
              <a:t>》</a:t>
            </a:r>
            <a:r>
              <a:rPr lang="zh-TW" altLang="en-US" sz="1600" dirty="0"/>
              <a:t>雖然是戰鬥漫畫，但它的主軸是：「家人」、「痛苦」、「選擇」、「溫柔」與「堅強」。</a:t>
            </a:r>
          </a:p>
          <a:p>
            <a:endParaRPr lang="zh-TW" altLang="en-US" sz="1600" dirty="0"/>
          </a:p>
          <a:p>
            <a:r>
              <a:rPr lang="zh-TW" altLang="en-US" sz="1600" dirty="0"/>
              <a:t>        主角炭治郎並非為了變強而戰，而是為了救妹妹（變成鬼的禰豆子）和讓家人冤魂得以安息。動畫</a:t>
            </a:r>
            <a:r>
              <a:rPr lang="zh-TW" altLang="en-US" sz="1600" b="1" dirty="0"/>
              <a:t>火了之後，帶動漫畫銷售</a:t>
            </a:r>
            <a:r>
              <a:rPr lang="zh-TW" altLang="en-US" sz="1600" dirty="0"/>
              <a:t>，進而讓</a:t>
            </a:r>
            <a:r>
              <a:rPr lang="zh-TW" altLang="en-US" sz="1600" b="1" dirty="0"/>
              <a:t>原作書籍在 </a:t>
            </a:r>
            <a:r>
              <a:rPr lang="en-US" altLang="zh-TW" sz="1600" b="1" dirty="0"/>
              <a:t>2020 </a:t>
            </a:r>
            <a:r>
              <a:rPr lang="zh-TW" altLang="en-US" sz="1600" b="1" dirty="0"/>
              <a:t>年大爆發</a:t>
            </a:r>
            <a:r>
              <a:rPr lang="zh-TW" altLang="en-US" sz="1600" dirty="0"/>
              <a:t>。</a:t>
            </a:r>
            <a:r>
              <a:rPr lang="en-US" altLang="zh-TW" sz="1600" dirty="0"/>
              <a:t>《</a:t>
            </a:r>
            <a:r>
              <a:rPr lang="zh-TW" altLang="en-US" sz="1600" dirty="0"/>
              <a:t>鬼滅之刃</a:t>
            </a:r>
            <a:r>
              <a:rPr lang="en-US" altLang="zh-TW" sz="1600" dirty="0"/>
              <a:t>》</a:t>
            </a:r>
            <a:r>
              <a:rPr lang="zh-TW" altLang="en-US" sz="1600" dirty="0"/>
              <a:t>不是只有「粉絲看」，是</a:t>
            </a:r>
            <a:r>
              <a:rPr lang="zh-TW" altLang="en-US" sz="1600" b="1" dirty="0"/>
              <a:t>全民現象。學生、媽媽、上班族、爺爺奶奶，大家都來書店找這本書。再加上封鎖期間許多娛樂形式中止</a:t>
            </a:r>
            <a:r>
              <a:rPr lang="zh-TW" altLang="en-US" sz="1600" dirty="0"/>
              <a:t>，閱讀與觀看動畫成為共同的心靈出口。</a:t>
            </a:r>
            <a:endParaRPr lang="zh-TW" altLang="en-US" sz="1600" dirty="0">
              <a:solidFill>
                <a:srgbClr val="003399"/>
              </a:solidFill>
            </a:endParaRPr>
          </a:p>
        </p:txBody>
      </p:sp>
      <p:pic>
        <p:nvPicPr>
          <p:cNvPr id="2" name="圖片 1">
            <a:extLst>
              <a:ext uri="{FF2B5EF4-FFF2-40B4-BE49-F238E27FC236}">
                <a16:creationId xmlns:a16="http://schemas.microsoft.com/office/drawing/2014/main" id="{2B0B066F-5830-ECAD-DDEA-06FBBB6BEADD}"/>
              </a:ext>
            </a:extLst>
          </p:cNvPr>
          <p:cNvPicPr>
            <a:picLocks noChangeAspect="1"/>
          </p:cNvPicPr>
          <p:nvPr/>
        </p:nvPicPr>
        <p:blipFill rotWithShape="1">
          <a:blip r:embed="rId4"/>
          <a:srcRect l="24131" t="53449" r="60413" b="31246"/>
          <a:stretch/>
        </p:blipFill>
        <p:spPr>
          <a:xfrm>
            <a:off x="624912" y="2890275"/>
            <a:ext cx="1884460" cy="1049573"/>
          </a:xfrm>
          <a:prstGeom prst="rect">
            <a:avLst/>
          </a:prstGeom>
        </p:spPr>
      </p:pic>
      <p:sp>
        <p:nvSpPr>
          <p:cNvPr id="3" name="文字方塊 2">
            <a:extLst>
              <a:ext uri="{FF2B5EF4-FFF2-40B4-BE49-F238E27FC236}">
                <a16:creationId xmlns:a16="http://schemas.microsoft.com/office/drawing/2014/main" id="{98F296E3-5D55-5F3C-6712-202EA53D6A2B}"/>
              </a:ext>
            </a:extLst>
          </p:cNvPr>
          <p:cNvSpPr txBox="1"/>
          <p:nvPr/>
        </p:nvSpPr>
        <p:spPr>
          <a:xfrm>
            <a:off x="329952" y="4150500"/>
            <a:ext cx="3133817" cy="1600438"/>
          </a:xfrm>
          <a:prstGeom prst="rect">
            <a:avLst/>
          </a:prstGeom>
          <a:noFill/>
        </p:spPr>
        <p:txBody>
          <a:bodyPr wrap="square" rtlCol="0">
            <a:spAutoFit/>
          </a:bodyPr>
          <a:lstStyle/>
          <a:p>
            <a:r>
              <a:rPr lang="ja-JP" altLang="en-US" sz="1600" dirty="0">
                <a:solidFill>
                  <a:srgbClr val="003399"/>
                </a:solidFill>
              </a:rPr>
              <a:t>衆院予算委で、自民党の下村博文氏の質問に答える菅義偉首相</a:t>
            </a:r>
            <a:r>
              <a:rPr lang="en-US" altLang="ja-JP" sz="1600" dirty="0">
                <a:solidFill>
                  <a:srgbClr val="003399"/>
                </a:solidFill>
              </a:rPr>
              <a:t>=2020</a:t>
            </a:r>
            <a:r>
              <a:rPr lang="ja-JP" altLang="en-US" sz="1600" dirty="0">
                <a:solidFill>
                  <a:srgbClr val="003399"/>
                </a:solidFill>
              </a:rPr>
              <a:t>年</a:t>
            </a:r>
            <a:r>
              <a:rPr lang="en-US" altLang="ja-JP" sz="1600" dirty="0">
                <a:solidFill>
                  <a:srgbClr val="003399"/>
                </a:solidFill>
              </a:rPr>
              <a:t>11</a:t>
            </a:r>
            <a:r>
              <a:rPr lang="ja-JP" altLang="en-US" sz="1600" dirty="0">
                <a:solidFill>
                  <a:srgbClr val="003399"/>
                </a:solidFill>
              </a:rPr>
              <a:t>月</a:t>
            </a:r>
            <a:r>
              <a:rPr lang="en-US" altLang="ja-JP" sz="1600" dirty="0">
                <a:solidFill>
                  <a:srgbClr val="003399"/>
                </a:solidFill>
              </a:rPr>
              <a:t>2</a:t>
            </a:r>
            <a:r>
              <a:rPr lang="ja-JP" altLang="en-US" sz="1600" dirty="0">
                <a:solidFill>
                  <a:srgbClr val="003399"/>
                </a:solidFill>
              </a:rPr>
              <a:t>日午前</a:t>
            </a:r>
            <a:r>
              <a:rPr lang="en-US" altLang="ja-JP" sz="1600" dirty="0">
                <a:solidFill>
                  <a:srgbClr val="003399"/>
                </a:solidFill>
              </a:rPr>
              <a:t>9</a:t>
            </a:r>
            <a:r>
              <a:rPr lang="ja-JP" altLang="en-US" sz="1600" dirty="0">
                <a:solidFill>
                  <a:srgbClr val="003399"/>
                </a:solidFill>
              </a:rPr>
              <a:t>時</a:t>
            </a:r>
            <a:r>
              <a:rPr lang="en-US" altLang="ja-JP" sz="1600" dirty="0">
                <a:solidFill>
                  <a:srgbClr val="003399"/>
                </a:solidFill>
              </a:rPr>
              <a:t>5</a:t>
            </a:r>
            <a:r>
              <a:rPr lang="ja-JP" altLang="en-US" sz="1600" dirty="0">
                <a:solidFill>
                  <a:srgbClr val="003399"/>
                </a:solidFill>
              </a:rPr>
              <a:t>分</a:t>
            </a:r>
            <a:r>
              <a:rPr lang="zh-TW" altLang="en-US" sz="1600" dirty="0">
                <a:solidFill>
                  <a:srgbClr val="003399"/>
                </a:solidFill>
              </a:rPr>
              <a:t>     </a:t>
            </a:r>
            <a:endParaRPr lang="en-US" altLang="zh-TW" sz="1600" dirty="0">
              <a:solidFill>
                <a:srgbClr val="003399"/>
              </a:solidFill>
            </a:endParaRPr>
          </a:p>
          <a:p>
            <a:r>
              <a:rPr lang="zh-TW" altLang="en-US" dirty="0">
                <a:solidFill>
                  <a:srgbClr val="003399"/>
                </a:solidFill>
              </a:rPr>
              <a:t>                                                    </a:t>
            </a:r>
            <a:r>
              <a:rPr lang="zh-TW" altLang="en-US" sz="1600" dirty="0">
                <a:solidFill>
                  <a:srgbClr val="003399"/>
                </a:solidFill>
                <a:highlight>
                  <a:srgbClr val="FFFF00"/>
                </a:highlight>
              </a:rPr>
              <a:t>日本首相菅義偉在</a:t>
            </a:r>
            <a:r>
              <a:rPr lang="zh-TW" altLang="en-US" sz="1600" b="1" dirty="0">
                <a:solidFill>
                  <a:srgbClr val="003399"/>
                </a:solidFill>
                <a:highlight>
                  <a:srgbClr val="FFFF00"/>
                </a:highlight>
              </a:rPr>
              <a:t>眾議院預算委員會</a:t>
            </a:r>
            <a:r>
              <a:rPr lang="zh-TW" altLang="en-US" sz="1600" dirty="0">
                <a:solidFill>
                  <a:srgbClr val="003399"/>
                </a:solidFill>
                <a:highlight>
                  <a:srgbClr val="FFFF00"/>
                </a:highlight>
              </a:rPr>
              <a:t>回答</a:t>
            </a:r>
            <a:r>
              <a:rPr lang="zh-TW" altLang="en-US" sz="1600" b="1" dirty="0">
                <a:solidFill>
                  <a:srgbClr val="003399"/>
                </a:solidFill>
                <a:highlight>
                  <a:srgbClr val="FFFF00"/>
                </a:highlight>
              </a:rPr>
              <a:t>自民黨</a:t>
            </a:r>
            <a:r>
              <a:rPr lang="zh-TW" altLang="en-US" sz="1600" dirty="0">
                <a:solidFill>
                  <a:srgbClr val="003399"/>
                </a:solidFill>
                <a:highlight>
                  <a:srgbClr val="FFFF00"/>
                </a:highlight>
              </a:rPr>
              <a:t>下村博文提問</a:t>
            </a:r>
            <a:r>
              <a:rPr lang="en-US" altLang="zh-TW" sz="1600" dirty="0">
                <a:solidFill>
                  <a:srgbClr val="003399"/>
                </a:solidFill>
                <a:highlight>
                  <a:srgbClr val="FFFF00"/>
                </a:highlight>
              </a:rPr>
              <a:t> </a:t>
            </a:r>
            <a:endParaRPr lang="zh-TW" altLang="en-US" dirty="0">
              <a:solidFill>
                <a:srgbClr val="003399"/>
              </a:solidFill>
              <a:highlight>
                <a:srgbClr val="FFFF00"/>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5">
            <a:extLst>
              <a:ext uri="{FF2B5EF4-FFF2-40B4-BE49-F238E27FC236}">
                <a16:creationId xmlns:a16="http://schemas.microsoft.com/office/drawing/2014/main" id="{A7702653-B0BB-45F1-8186-ADF87DF28DA3}"/>
              </a:ext>
            </a:extLst>
          </p:cNvPr>
          <p:cNvSpPr>
            <a:spLocks noGrp="1" noChangeArrowheads="1"/>
          </p:cNvSpPr>
          <p:nvPr>
            <p:ph type="body" idx="1"/>
          </p:nvPr>
        </p:nvSpPr>
        <p:spPr>
          <a:xfrm>
            <a:off x="259090" y="976313"/>
            <a:ext cx="11835499" cy="4435235"/>
          </a:xfrm>
        </p:spPr>
        <p:txBody>
          <a:bodyPr/>
          <a:lstStyle/>
          <a:p>
            <a:pPr lvl="1" indent="0">
              <a:buNone/>
            </a:pPr>
            <a:r>
              <a:rPr lang="en-US" altLang="zh-TW" dirty="0">
                <a:ea typeface="新細明體" panose="02020500000000000000" pitchFamily="18" charset="-120"/>
              </a:rPr>
              <a:t> </a:t>
            </a:r>
            <a:endParaRPr lang="en-US" altLang="zh-TW" sz="2000" b="1" dirty="0">
              <a:ea typeface="新細明體" panose="02020500000000000000" pitchFamily="18" charset="-120"/>
            </a:endParaRPr>
          </a:p>
          <a:p>
            <a:pPr lvl="1" indent="0">
              <a:buNone/>
            </a:pPr>
            <a:endParaRPr lang="zh-TW" altLang="en-US" sz="1800" b="1" dirty="0">
              <a:ea typeface="新細明體" panose="02020500000000000000" pitchFamily="18" charset="-120"/>
            </a:endParaRPr>
          </a:p>
        </p:txBody>
      </p:sp>
      <p:sp>
        <p:nvSpPr>
          <p:cNvPr id="143363" name="Rectangle 2">
            <a:extLst>
              <a:ext uri="{FF2B5EF4-FFF2-40B4-BE49-F238E27FC236}">
                <a16:creationId xmlns:a16="http://schemas.microsoft.com/office/drawing/2014/main" id="{D33C2221-41D3-4BA3-9AD6-181E5EF4765A}"/>
              </a:ext>
            </a:extLst>
          </p:cNvPr>
          <p:cNvSpPr txBox="1">
            <a:spLocks noChangeArrowheads="1"/>
          </p:cNvSpPr>
          <p:nvPr/>
        </p:nvSpPr>
        <p:spPr bwMode="auto">
          <a:xfrm>
            <a:off x="27263" y="45215"/>
            <a:ext cx="12320337" cy="64697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marL="0" lvl="2">
              <a:spcBef>
                <a:spcPct val="0"/>
              </a:spcBef>
              <a:buClrTx/>
              <a:buSzTx/>
              <a:buFontTx/>
              <a:buNone/>
            </a:pPr>
            <a:r>
              <a:rPr lang="zh-TW" altLang="en-US" sz="1800" b="1" dirty="0">
                <a:solidFill>
                  <a:schemeClr val="bg1"/>
                </a:solidFill>
                <a:latin typeface="Tahoma" panose="020B0604030504040204" pitchFamily="34" charset="0"/>
                <a:ea typeface="新細明體" panose="02020500000000000000" pitchFamily="18" charset="-120"/>
              </a:rPr>
              <a:t>強化實體商店可接近性</a:t>
            </a:r>
            <a:r>
              <a:rPr lang="zh-TW" altLang="en-US" sz="18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 </a:t>
            </a:r>
            <a:r>
              <a:rPr lang="zh-TW" altLang="en-US" sz="1800" b="1" dirty="0">
                <a:solidFill>
                  <a:schemeClr val="bg1"/>
                </a:solidFill>
                <a:latin typeface="Tahoma" panose="020B0604030504040204" pitchFamily="34" charset="0"/>
                <a:ea typeface="新細明體" panose="02020500000000000000" pitchFamily="18" charset="-120"/>
              </a:rPr>
              <a:t>感測客戶的設備技術 </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例如</a:t>
            </a:r>
            <a:r>
              <a:rPr lang="en-US" altLang="zh-TW" sz="1800" b="1" dirty="0">
                <a:solidFill>
                  <a:schemeClr val="bg1"/>
                </a:solidFill>
                <a:latin typeface="Tahoma" panose="020B0604030504040204" pitchFamily="34" charset="0"/>
                <a:ea typeface="新細明體" panose="02020500000000000000" pitchFamily="18" charset="-120"/>
              </a:rPr>
              <a:t>: iBeacon)</a:t>
            </a:r>
            <a:r>
              <a:rPr lang="zh-TW" altLang="en-US" sz="1800" b="1" dirty="0">
                <a:solidFill>
                  <a:schemeClr val="bg1"/>
                </a:solidFill>
                <a:latin typeface="Tahoma" panose="020B0604030504040204" pitchFamily="34" charset="0"/>
                <a:ea typeface="新細明體" panose="02020500000000000000" pitchFamily="18" charset="-120"/>
              </a:rPr>
              <a:t> ，主動與客戶互動                                                 </a:t>
            </a:r>
            <a:r>
              <a:rPr lang="en-US" altLang="zh-TW" sz="1800" b="1" dirty="0">
                <a:solidFill>
                  <a:schemeClr val="bg1"/>
                </a:solidFill>
                <a:latin typeface="Tahoma" panose="020B0604030504040204" pitchFamily="34" charset="0"/>
              </a:rPr>
              <a:t>Sense customer’s device technology (for example: iBeacon) and proactively interact with customers.</a:t>
            </a:r>
            <a:r>
              <a:rPr lang="zh-TW" altLang="en-US" sz="1800" b="1" dirty="0">
                <a:solidFill>
                  <a:schemeClr val="bg1"/>
                </a:solidFill>
                <a:latin typeface="Tahoma" panose="020B0604030504040204" pitchFamily="34" charset="0"/>
                <a:ea typeface="新細明體" panose="02020500000000000000" pitchFamily="18" charset="-120"/>
              </a:rPr>
              <a:t>  </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6" name="文字方塊 5">
            <a:extLst>
              <a:ext uri="{FF2B5EF4-FFF2-40B4-BE49-F238E27FC236}">
                <a16:creationId xmlns:a16="http://schemas.microsoft.com/office/drawing/2014/main" id="{7A3D8DB6-5AA4-471F-8F17-642527849A1C}"/>
              </a:ext>
            </a:extLst>
          </p:cNvPr>
          <p:cNvSpPr txBox="1"/>
          <p:nvPr/>
        </p:nvSpPr>
        <p:spPr>
          <a:xfrm>
            <a:off x="441952" y="2971706"/>
            <a:ext cx="11310777" cy="2369880"/>
          </a:xfrm>
          <a:prstGeom prst="rect">
            <a:avLst/>
          </a:prstGeom>
          <a:noFill/>
        </p:spPr>
        <p:txBody>
          <a:bodyPr wrap="square">
            <a:spAutoFit/>
          </a:bodyPr>
          <a:lstStyle/>
          <a:p>
            <a:pPr>
              <a:defRPr/>
            </a:pPr>
            <a:r>
              <a:rPr lang="zh-TW" altLang="en-US" b="1" dirty="0">
                <a:solidFill>
                  <a:srgbClr val="003399"/>
                </a:solidFill>
                <a:latin typeface="Roboto Condensed"/>
              </a:rPr>
              <a:t>        </a:t>
            </a:r>
            <a:r>
              <a:rPr lang="zh-TW" altLang="en-US" sz="1600" b="1" dirty="0">
                <a:solidFill>
                  <a:srgbClr val="003399"/>
                </a:solidFill>
                <a:latin typeface="Roboto Condensed"/>
              </a:rPr>
              <a:t>英國超市巨頭</a:t>
            </a:r>
            <a:r>
              <a:rPr lang="zh-TW" altLang="en-US" sz="1600" b="1" dirty="0">
                <a:solidFill>
                  <a:srgbClr val="003399"/>
                </a:solidFill>
                <a:highlight>
                  <a:srgbClr val="FFFF00"/>
                </a:highlight>
                <a:latin typeface="Roboto Condensed"/>
              </a:rPr>
              <a:t>樂購 </a:t>
            </a:r>
            <a:r>
              <a:rPr lang="en-US" altLang="zh-TW" sz="1600" b="1" dirty="0">
                <a:solidFill>
                  <a:srgbClr val="003399"/>
                </a:solidFill>
                <a:highlight>
                  <a:srgbClr val="FFFF00"/>
                </a:highlight>
                <a:latin typeface="Roboto Condensed"/>
              </a:rPr>
              <a:t>(Tesco</a:t>
            </a:r>
            <a:r>
              <a:rPr lang="en-US" altLang="zh-TW" sz="1600" b="1" dirty="0">
                <a:solidFill>
                  <a:srgbClr val="003399"/>
                </a:solidFill>
                <a:latin typeface="Roboto Condensed"/>
              </a:rPr>
              <a:t>) </a:t>
            </a:r>
            <a:r>
              <a:rPr lang="zh-TW" altLang="en-US" sz="1600" b="1" dirty="0">
                <a:solidFill>
                  <a:srgbClr val="003399"/>
                </a:solidFill>
                <a:latin typeface="Roboto Condensed"/>
              </a:rPr>
              <a:t>與消費品公司聯合利華 </a:t>
            </a:r>
            <a:r>
              <a:rPr lang="en-US" altLang="zh-TW" sz="1600" b="1" dirty="0">
                <a:solidFill>
                  <a:srgbClr val="003399"/>
                </a:solidFill>
                <a:latin typeface="Roboto Condensed"/>
              </a:rPr>
              <a:t>(Unilever) </a:t>
            </a:r>
            <a:r>
              <a:rPr lang="zh-TW" altLang="en-US" sz="1600" b="1" dirty="0">
                <a:solidFill>
                  <a:srgbClr val="003399"/>
                </a:solidFill>
                <a:latin typeface="Roboto Condensed"/>
              </a:rPr>
              <a:t>合作推出了迄今為止「</a:t>
            </a:r>
            <a:r>
              <a:rPr lang="zh-TW" altLang="en-US" sz="1600" b="1" dirty="0">
                <a:solidFill>
                  <a:srgbClr val="003399"/>
                </a:solidFill>
                <a:highlight>
                  <a:srgbClr val="FFFF00"/>
                </a:highlight>
                <a:latin typeface="Roboto Condensed"/>
              </a:rPr>
              <a:t>最大規模的藍牙信標 </a:t>
            </a:r>
            <a:r>
              <a:rPr lang="en-US" altLang="zh-TW" sz="1600" b="0" i="0" dirty="0">
                <a:solidFill>
                  <a:srgbClr val="404040"/>
                </a:solidFill>
                <a:effectLst/>
                <a:latin typeface="Georgia" panose="02040502050405020303" pitchFamily="18" charset="0"/>
              </a:rPr>
              <a:t>Bluetooth beacon</a:t>
            </a:r>
            <a:r>
              <a:rPr lang="zh-TW" altLang="en-US" sz="1600" b="1" dirty="0">
                <a:solidFill>
                  <a:srgbClr val="003399"/>
                </a:solidFill>
                <a:highlight>
                  <a:srgbClr val="FFFF00"/>
                </a:highlight>
                <a:latin typeface="Roboto Condensed"/>
              </a:rPr>
              <a:t>技術試驗</a:t>
            </a:r>
            <a:r>
              <a:rPr lang="zh-TW" altLang="en-US" sz="1600" b="1" dirty="0">
                <a:solidFill>
                  <a:srgbClr val="003399"/>
                </a:solidFill>
                <a:latin typeface="Roboto Condensed"/>
              </a:rPr>
              <a:t>」。</a:t>
            </a:r>
            <a:r>
              <a:rPr lang="en-US" altLang="zh-TW" sz="1600" b="1" dirty="0">
                <a:solidFill>
                  <a:srgbClr val="003399"/>
                </a:solidFill>
                <a:highlight>
                  <a:srgbClr val="FFFF00"/>
                </a:highlight>
                <a:latin typeface="Roboto Condensed"/>
              </a:rPr>
              <a:t>BLE </a:t>
            </a:r>
            <a:r>
              <a:rPr lang="zh-TW" altLang="en-US" sz="1600" b="1" dirty="0">
                <a:solidFill>
                  <a:srgbClr val="003399"/>
                </a:solidFill>
                <a:highlight>
                  <a:srgbClr val="FFFF00"/>
                </a:highlight>
                <a:latin typeface="Roboto Condensed"/>
              </a:rPr>
              <a:t>信標</a:t>
            </a:r>
            <a:r>
              <a:rPr lang="zh-TW" altLang="en-US" sz="1600" b="1" dirty="0">
                <a:solidFill>
                  <a:srgbClr val="003399"/>
                </a:solidFill>
                <a:latin typeface="Roboto Condensed"/>
              </a:rPr>
              <a:t>已安裝在</a:t>
            </a:r>
            <a:r>
              <a:rPr lang="zh-TW" altLang="en-US" sz="1600" b="1" dirty="0">
                <a:solidFill>
                  <a:srgbClr val="003399"/>
                </a:solidFill>
                <a:highlight>
                  <a:srgbClr val="FFFF00"/>
                </a:highlight>
                <a:latin typeface="Roboto Condensed"/>
              </a:rPr>
              <a:t>倫敦 </a:t>
            </a:r>
            <a:r>
              <a:rPr lang="en-US" altLang="zh-TW" sz="1600" b="1" dirty="0">
                <a:solidFill>
                  <a:srgbClr val="003399"/>
                </a:solidFill>
                <a:highlight>
                  <a:srgbClr val="FFFF00"/>
                </a:highlight>
                <a:latin typeface="Roboto Condensed"/>
              </a:rPr>
              <a:t>270 </a:t>
            </a:r>
            <a:r>
              <a:rPr lang="zh-TW" altLang="en-US" sz="1600" b="1" dirty="0">
                <a:solidFill>
                  <a:srgbClr val="003399"/>
                </a:solidFill>
                <a:highlight>
                  <a:srgbClr val="FFFF00"/>
                </a:highlight>
                <a:latin typeface="Roboto Condensed"/>
              </a:rPr>
              <a:t>家商店進行試點，並將用於發送特別優惠</a:t>
            </a:r>
            <a:r>
              <a:rPr lang="zh-TW" altLang="en-US" sz="1600" b="1" dirty="0">
                <a:solidFill>
                  <a:srgbClr val="003399"/>
                </a:solidFill>
                <a:latin typeface="Roboto Condensed"/>
              </a:rPr>
              <a:t>，以</a:t>
            </a:r>
            <a:r>
              <a:rPr lang="zh-TW" altLang="en-US" sz="1600" b="1" dirty="0">
                <a:solidFill>
                  <a:srgbClr val="003399"/>
                </a:solidFill>
                <a:highlight>
                  <a:srgbClr val="FFFF00"/>
                </a:highlight>
                <a:latin typeface="Roboto Condensed"/>
              </a:rPr>
              <a:t>推廣 </a:t>
            </a:r>
            <a:r>
              <a:rPr lang="en-US" altLang="zh-TW" sz="1600" b="1" dirty="0">
                <a:solidFill>
                  <a:srgbClr val="003399"/>
                </a:solidFill>
                <a:highlight>
                  <a:srgbClr val="FFFF00"/>
                </a:highlight>
                <a:latin typeface="Roboto Condensed"/>
              </a:rPr>
              <a:t>Magnum </a:t>
            </a:r>
            <a:r>
              <a:rPr lang="zh-TW" altLang="en-US" sz="1600" b="1" dirty="0">
                <a:solidFill>
                  <a:srgbClr val="003399"/>
                </a:solidFill>
                <a:highlight>
                  <a:srgbClr val="FFFF00"/>
                </a:highlight>
                <a:latin typeface="Roboto Condensed"/>
              </a:rPr>
              <a:t>冰淇淋的粉紅色</a:t>
            </a:r>
            <a:r>
              <a:rPr lang="zh-TW" altLang="en-US" sz="1600" b="1" dirty="0">
                <a:solidFill>
                  <a:srgbClr val="003399"/>
                </a:solidFill>
                <a:latin typeface="Roboto Condensed"/>
              </a:rPr>
              <a:t>和黑色行銷活動。</a:t>
            </a:r>
            <a:endParaRPr lang="en-US" altLang="zh-TW" sz="1600" b="1" dirty="0">
              <a:solidFill>
                <a:srgbClr val="003399"/>
              </a:solidFill>
              <a:latin typeface="Roboto Condensed"/>
            </a:endParaRPr>
          </a:p>
          <a:p>
            <a:pPr>
              <a:defRPr/>
            </a:pPr>
            <a:endParaRPr lang="en-US" altLang="zh-TW" sz="1600" b="1" dirty="0">
              <a:solidFill>
                <a:srgbClr val="003399"/>
              </a:solidFill>
              <a:latin typeface="Roboto Condensed"/>
            </a:endParaRPr>
          </a:p>
          <a:p>
            <a:pPr>
              <a:defRPr/>
            </a:pPr>
            <a:r>
              <a:rPr lang="zh-TW" altLang="en-US" sz="1600" b="1" dirty="0">
                <a:solidFill>
                  <a:srgbClr val="003399"/>
                </a:solidFill>
                <a:latin typeface="Roboto Condensed"/>
              </a:rPr>
              <a:t>        開發該應用程式的倫敦廣告公司 </a:t>
            </a:r>
            <a:r>
              <a:rPr lang="en-US" altLang="zh-TW" sz="1600" b="1" dirty="0" err="1">
                <a:solidFill>
                  <a:srgbClr val="003399"/>
                </a:solidFill>
                <a:latin typeface="Roboto Condensed"/>
              </a:rPr>
              <a:t>Karmarama</a:t>
            </a:r>
            <a:r>
              <a:rPr lang="en-US" altLang="zh-TW" sz="1600" b="1" dirty="0">
                <a:solidFill>
                  <a:srgbClr val="003399"/>
                </a:solidFill>
                <a:latin typeface="Roboto Condensed"/>
              </a:rPr>
              <a:t> </a:t>
            </a:r>
            <a:r>
              <a:rPr lang="zh-TW" altLang="en-US" sz="1600" b="1" dirty="0">
                <a:solidFill>
                  <a:srgbClr val="003399"/>
                </a:solidFill>
                <a:latin typeface="Roboto Condensed"/>
              </a:rPr>
              <a:t>表示：「</a:t>
            </a:r>
            <a:r>
              <a:rPr lang="zh-TW" altLang="en-US" sz="1600" b="1" dirty="0">
                <a:solidFill>
                  <a:srgbClr val="003399"/>
                </a:solidFill>
                <a:highlight>
                  <a:srgbClr val="FFFF00"/>
                </a:highlight>
                <a:latin typeface="Roboto Condensed"/>
              </a:rPr>
              <a:t>下載 </a:t>
            </a:r>
            <a:r>
              <a:rPr lang="en-US" altLang="zh-TW" sz="1600" b="1" dirty="0" err="1">
                <a:solidFill>
                  <a:srgbClr val="003399"/>
                </a:solidFill>
                <a:highlight>
                  <a:srgbClr val="FFFF00"/>
                </a:highlight>
                <a:latin typeface="Roboto Condensed"/>
              </a:rPr>
              <a:t>Mpulse</a:t>
            </a:r>
            <a:r>
              <a:rPr lang="en-US" altLang="zh-TW" sz="1600" b="1" dirty="0">
                <a:solidFill>
                  <a:srgbClr val="003399"/>
                </a:solidFill>
                <a:highlight>
                  <a:srgbClr val="FFFF00"/>
                </a:highlight>
                <a:latin typeface="Roboto Condensed"/>
              </a:rPr>
              <a:t> App </a:t>
            </a:r>
            <a:r>
              <a:rPr lang="zh-TW" altLang="en-US" sz="1600" b="1" dirty="0">
                <a:solidFill>
                  <a:srgbClr val="003399"/>
                </a:solidFill>
                <a:highlight>
                  <a:srgbClr val="FFFF00"/>
                </a:highlight>
                <a:latin typeface="Roboto Condensed"/>
              </a:rPr>
              <a:t>的顧客</a:t>
            </a:r>
            <a:r>
              <a:rPr lang="zh-TW" altLang="en-US" sz="1600" b="1" dirty="0">
                <a:solidFill>
                  <a:srgbClr val="003399"/>
                </a:solidFill>
                <a:latin typeface="Roboto Condensed"/>
              </a:rPr>
              <a:t>，當他們經過位於倫敦</a:t>
            </a:r>
            <a:r>
              <a:rPr lang="en-US" altLang="zh-TW" sz="1600" b="1" dirty="0">
                <a:solidFill>
                  <a:srgbClr val="FF0000"/>
                </a:solidFill>
                <a:latin typeface="Roboto Condensed"/>
              </a:rPr>
              <a:t>270 </a:t>
            </a:r>
            <a:r>
              <a:rPr lang="zh-TW" altLang="en-US" sz="1600" b="1" dirty="0">
                <a:solidFill>
                  <a:srgbClr val="FF0000"/>
                </a:solidFill>
                <a:latin typeface="Roboto Condensed"/>
              </a:rPr>
              <a:t>家</a:t>
            </a:r>
            <a:r>
              <a:rPr lang="en-US" altLang="zh-TW" sz="1600" b="1" dirty="0">
                <a:solidFill>
                  <a:srgbClr val="FF0000"/>
                </a:solidFill>
                <a:latin typeface="Roboto Condensed"/>
              </a:rPr>
              <a:t>Tesco Express </a:t>
            </a:r>
            <a:r>
              <a:rPr lang="zh-TW" altLang="en-US" sz="1600" b="1" dirty="0">
                <a:solidFill>
                  <a:srgbClr val="003399"/>
                </a:solidFill>
                <a:latin typeface="Roboto Condensed"/>
              </a:rPr>
              <a:t>商店</a:t>
            </a:r>
            <a:r>
              <a:rPr lang="zh-TW" altLang="en-US" sz="1600" b="1" dirty="0">
                <a:solidFill>
                  <a:srgbClr val="003399"/>
                </a:solidFill>
                <a:highlight>
                  <a:srgbClr val="FFFF00"/>
                </a:highlight>
                <a:latin typeface="Roboto Condensed"/>
              </a:rPr>
              <a:t>的 </a:t>
            </a:r>
            <a:r>
              <a:rPr lang="en-US" altLang="zh-TW" sz="1600" b="1" dirty="0" err="1">
                <a:solidFill>
                  <a:srgbClr val="003399"/>
                </a:solidFill>
                <a:highlight>
                  <a:srgbClr val="FFFF00"/>
                </a:highlight>
                <a:latin typeface="Roboto Condensed"/>
              </a:rPr>
              <a:t>iBeacons</a:t>
            </a:r>
            <a:r>
              <a:rPr lang="en-US" altLang="zh-TW" sz="1600" b="1" dirty="0">
                <a:solidFill>
                  <a:srgbClr val="003399"/>
                </a:solidFill>
                <a:highlight>
                  <a:srgbClr val="FFFF00"/>
                </a:highlight>
                <a:latin typeface="Roboto Condensed"/>
              </a:rPr>
              <a:t> </a:t>
            </a:r>
            <a:r>
              <a:rPr lang="zh-TW" altLang="en-US" sz="1600" b="1" dirty="0">
                <a:solidFill>
                  <a:srgbClr val="003399"/>
                </a:solidFill>
                <a:highlight>
                  <a:srgbClr val="FFFF00"/>
                </a:highlight>
                <a:latin typeface="Roboto Condensed"/>
              </a:rPr>
              <a:t>時</a:t>
            </a:r>
            <a:r>
              <a:rPr lang="zh-TW" altLang="en-US" sz="1600" b="1" dirty="0">
                <a:solidFill>
                  <a:srgbClr val="003399"/>
                </a:solidFill>
                <a:latin typeface="Roboto Condensed"/>
              </a:rPr>
              <a:t>，將透過由 </a:t>
            </a:r>
            <a:r>
              <a:rPr lang="en-US" altLang="zh-TW" sz="1600" b="1" dirty="0">
                <a:solidFill>
                  <a:srgbClr val="003399"/>
                </a:solidFill>
                <a:latin typeface="Roboto Condensed"/>
              </a:rPr>
              <a:t>Urban Airship </a:t>
            </a:r>
            <a:r>
              <a:rPr lang="zh-TW" altLang="en-US" sz="1600" b="1" dirty="0">
                <a:solidFill>
                  <a:srgbClr val="003399"/>
                </a:solidFill>
                <a:latin typeface="Roboto Condensed"/>
              </a:rPr>
              <a:t>提供支援的</a:t>
            </a:r>
            <a:r>
              <a:rPr lang="zh-TW" altLang="en-US" sz="1600" b="1" dirty="0">
                <a:solidFill>
                  <a:srgbClr val="003399"/>
                </a:solidFill>
                <a:highlight>
                  <a:srgbClr val="FFFF00"/>
                </a:highlight>
                <a:latin typeface="Roboto Condensed"/>
              </a:rPr>
              <a:t>推播通知</a:t>
            </a:r>
            <a:r>
              <a:rPr lang="en-US" altLang="zh-TW" sz="1600" b="1" dirty="0">
                <a:solidFill>
                  <a:srgbClr val="003399"/>
                </a:solidFill>
                <a:highlight>
                  <a:srgbClr val="FFFF00"/>
                </a:highlight>
                <a:latin typeface="Roboto Condensed"/>
              </a:rPr>
              <a:t>(</a:t>
            </a:r>
            <a:r>
              <a:rPr lang="en-US" altLang="zh-TW" sz="1600" dirty="0">
                <a:highlight>
                  <a:srgbClr val="FFFF00"/>
                </a:highlight>
              </a:rPr>
              <a:t>Push Notification</a:t>
            </a:r>
            <a:r>
              <a:rPr lang="zh-TW" altLang="en-US" sz="1600" dirty="0">
                <a:highlight>
                  <a:srgbClr val="FFFF00"/>
                </a:highlight>
              </a:rPr>
              <a:t>）</a:t>
            </a:r>
            <a:r>
              <a:rPr lang="zh-TW" altLang="en-US" sz="1600" b="1" dirty="0">
                <a:solidFill>
                  <a:srgbClr val="003399"/>
                </a:solidFill>
                <a:latin typeface="Roboto Condensed"/>
              </a:rPr>
              <a:t>，</a:t>
            </a:r>
            <a:r>
              <a:rPr lang="zh-TW" altLang="en-US" sz="1600" b="1" dirty="0">
                <a:solidFill>
                  <a:srgbClr val="003399"/>
                </a:solidFill>
                <a:highlight>
                  <a:srgbClr val="FFFF00"/>
                </a:highlight>
                <a:latin typeface="Roboto Condensed"/>
              </a:rPr>
              <a:t>收到粉紅色和黑色 </a:t>
            </a:r>
            <a:r>
              <a:rPr lang="en-US" altLang="zh-TW" sz="1600" b="1" dirty="0">
                <a:solidFill>
                  <a:srgbClr val="003399"/>
                </a:solidFill>
                <a:highlight>
                  <a:srgbClr val="FFFF00"/>
                </a:highlight>
                <a:latin typeface="Roboto Condensed"/>
              </a:rPr>
              <a:t>Magnum </a:t>
            </a:r>
            <a:r>
              <a:rPr lang="zh-TW" altLang="en-US" sz="1600" b="1" dirty="0">
                <a:solidFill>
                  <a:srgbClr val="003399"/>
                </a:solidFill>
                <a:highlight>
                  <a:srgbClr val="FFFF00"/>
                </a:highlight>
                <a:latin typeface="Roboto Condensed"/>
              </a:rPr>
              <a:t>折扣的獨家優惠券</a:t>
            </a:r>
            <a:r>
              <a:rPr lang="zh-TW" altLang="en-US" sz="1600" b="1" dirty="0">
                <a:solidFill>
                  <a:srgbClr val="003399"/>
                </a:solidFill>
                <a:latin typeface="Roboto Condensed"/>
              </a:rPr>
              <a:t>。」 </a:t>
            </a:r>
            <a:endParaRPr lang="en-US" altLang="zh-TW" sz="1600" b="1" dirty="0">
              <a:solidFill>
                <a:srgbClr val="003399"/>
              </a:solidFill>
              <a:latin typeface="Roboto Condensed"/>
            </a:endParaRPr>
          </a:p>
          <a:p>
            <a:pPr>
              <a:defRPr/>
            </a:pPr>
            <a:endParaRPr lang="en-US" altLang="zh-TW" sz="1600" b="1" dirty="0">
              <a:solidFill>
                <a:srgbClr val="003399"/>
              </a:solidFill>
              <a:latin typeface="Roboto Condensed"/>
            </a:endParaRPr>
          </a:p>
          <a:p>
            <a:pPr>
              <a:defRPr/>
            </a:pPr>
            <a:r>
              <a:rPr lang="zh-TW" altLang="en-US" sz="1600" dirty="0"/>
              <a:t>       這是 </a:t>
            </a:r>
            <a:r>
              <a:rPr lang="en-US" altLang="zh-TW" sz="1600" dirty="0"/>
              <a:t>2015 </a:t>
            </a:r>
            <a:r>
              <a:rPr lang="zh-TW" altLang="en-US" sz="1600" dirty="0"/>
              <a:t>年的案例</a:t>
            </a:r>
            <a:r>
              <a:rPr lang="zh-TW" altLang="en-US" sz="1600" b="1" dirty="0">
                <a:solidFill>
                  <a:srgbClr val="003399"/>
                </a:solidFill>
                <a:latin typeface="Roboto Condensed"/>
              </a:rPr>
              <a:t>，</a:t>
            </a:r>
            <a:r>
              <a:rPr lang="zh-TW" altLang="en-US" sz="1600" dirty="0"/>
              <a:t> 試驗期間大約是三週。 </a:t>
            </a:r>
            <a:r>
              <a:rPr lang="zh-TW" altLang="en-US" sz="1600" b="1" dirty="0">
                <a:solidFill>
                  <a:srgbClr val="003399"/>
                </a:solidFill>
                <a:latin typeface="Roboto Condensed"/>
              </a:rPr>
              <a:t>   </a:t>
            </a:r>
            <a:r>
              <a:rPr lang="en-US" altLang="zh-TW" sz="1600" b="1" dirty="0">
                <a:solidFill>
                  <a:srgbClr val="003399"/>
                </a:solidFill>
                <a:latin typeface="Roboto Condensed"/>
              </a:rPr>
              <a:t> </a:t>
            </a:r>
            <a:endParaRPr lang="en-US" altLang="zh-TW" b="1" dirty="0">
              <a:solidFill>
                <a:srgbClr val="003399"/>
              </a:solidFill>
              <a:latin typeface="Roboto Condensed"/>
            </a:endParaRPr>
          </a:p>
        </p:txBody>
      </p:sp>
      <p:sp>
        <p:nvSpPr>
          <p:cNvPr id="2" name="文字方塊 1">
            <a:extLst>
              <a:ext uri="{FF2B5EF4-FFF2-40B4-BE49-F238E27FC236}">
                <a16:creationId xmlns:a16="http://schemas.microsoft.com/office/drawing/2014/main" id="{B805CBFF-9B34-9BA7-5963-8739AE7D0A15}"/>
              </a:ext>
            </a:extLst>
          </p:cNvPr>
          <p:cNvSpPr txBox="1"/>
          <p:nvPr/>
        </p:nvSpPr>
        <p:spPr>
          <a:xfrm>
            <a:off x="678730" y="1446451"/>
            <a:ext cx="5230697" cy="369332"/>
          </a:xfrm>
          <a:prstGeom prst="rect">
            <a:avLst/>
          </a:prstGeom>
          <a:noFill/>
        </p:spPr>
        <p:txBody>
          <a:bodyPr wrap="square" rtlCol="0">
            <a:spAutoFit/>
          </a:bodyPr>
          <a:lstStyle/>
          <a:p>
            <a:r>
              <a:rPr lang="en-US" altLang="zh-TW" b="1" dirty="0">
                <a:solidFill>
                  <a:srgbClr val="003399"/>
                </a:solidFill>
                <a:latin typeface="Roboto Condensed"/>
              </a:rPr>
              <a:t>(0615.15) </a:t>
            </a:r>
            <a:r>
              <a:rPr lang="en-US" altLang="zh-TW" b="1" dirty="0">
                <a:solidFill>
                  <a:srgbClr val="003399"/>
                </a:solidFill>
                <a:highlight>
                  <a:srgbClr val="FFFF00"/>
                </a:highlight>
                <a:latin typeface="Roboto Condensed"/>
              </a:rPr>
              <a:t>Tesco puts beacons </a:t>
            </a:r>
            <a:r>
              <a:rPr lang="en-US" altLang="zh-TW" b="1" dirty="0">
                <a:solidFill>
                  <a:srgbClr val="003399"/>
                </a:solidFill>
                <a:latin typeface="Roboto Condensed"/>
              </a:rPr>
              <a:t>in 270 London stores</a:t>
            </a:r>
            <a:endParaRPr lang="zh-TW" altLang="en-US" b="1" dirty="0">
              <a:solidFill>
                <a:srgbClr val="003399"/>
              </a:solidFill>
              <a:latin typeface="Roboto Condensed"/>
            </a:endParaRPr>
          </a:p>
        </p:txBody>
      </p:sp>
      <p:pic>
        <p:nvPicPr>
          <p:cNvPr id="3" name="圖片 2">
            <a:extLst>
              <a:ext uri="{FF2B5EF4-FFF2-40B4-BE49-F238E27FC236}">
                <a16:creationId xmlns:a16="http://schemas.microsoft.com/office/drawing/2014/main" id="{A4C9F247-665B-A575-1831-61EED18726B5}"/>
              </a:ext>
            </a:extLst>
          </p:cNvPr>
          <p:cNvPicPr>
            <a:picLocks noChangeAspect="1"/>
          </p:cNvPicPr>
          <p:nvPr/>
        </p:nvPicPr>
        <p:blipFill rotWithShape="1">
          <a:blip r:embed="rId3"/>
          <a:srcRect l="25761" t="27246" r="50630" b="31130"/>
          <a:stretch/>
        </p:blipFill>
        <p:spPr>
          <a:xfrm>
            <a:off x="7400041" y="806124"/>
            <a:ext cx="2036190" cy="2019317"/>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5">
            <a:extLst>
              <a:ext uri="{FF2B5EF4-FFF2-40B4-BE49-F238E27FC236}">
                <a16:creationId xmlns:a16="http://schemas.microsoft.com/office/drawing/2014/main" id="{A7702653-B0BB-45F1-8186-ADF87DF28DA3}"/>
              </a:ext>
            </a:extLst>
          </p:cNvPr>
          <p:cNvSpPr>
            <a:spLocks noGrp="1" noChangeArrowheads="1"/>
          </p:cNvSpPr>
          <p:nvPr>
            <p:ph type="body" idx="1"/>
          </p:nvPr>
        </p:nvSpPr>
        <p:spPr>
          <a:xfrm>
            <a:off x="1550988" y="976313"/>
            <a:ext cx="8763000" cy="4572000"/>
          </a:xfrm>
        </p:spPr>
        <p:txBody>
          <a:bodyPr/>
          <a:lstStyle/>
          <a:p>
            <a:pPr lvl="1" indent="0">
              <a:buNone/>
            </a:pPr>
            <a:r>
              <a:rPr lang="en-US" altLang="zh-TW" dirty="0">
                <a:ea typeface="新細明體" panose="02020500000000000000" pitchFamily="18" charset="-120"/>
              </a:rPr>
              <a:t> </a:t>
            </a:r>
            <a:endParaRPr lang="en-US" altLang="zh-TW" sz="2000" b="1" dirty="0">
              <a:ea typeface="新細明體" panose="02020500000000000000" pitchFamily="18" charset="-120"/>
            </a:endParaRPr>
          </a:p>
          <a:p>
            <a:pPr lvl="1" indent="0">
              <a:buNone/>
            </a:pPr>
            <a:endParaRPr lang="zh-TW" altLang="en-US" sz="1800" b="1" dirty="0">
              <a:ea typeface="新細明體" panose="02020500000000000000" pitchFamily="18" charset="-120"/>
            </a:endParaRPr>
          </a:p>
        </p:txBody>
      </p:sp>
      <p:sp>
        <p:nvSpPr>
          <p:cNvPr id="143363" name="Rectangle 2">
            <a:extLst>
              <a:ext uri="{FF2B5EF4-FFF2-40B4-BE49-F238E27FC236}">
                <a16:creationId xmlns:a16="http://schemas.microsoft.com/office/drawing/2014/main" id="{D33C2221-41D3-4BA3-9AD6-181E5EF4765A}"/>
              </a:ext>
            </a:extLst>
          </p:cNvPr>
          <p:cNvSpPr txBox="1">
            <a:spLocks noChangeArrowheads="1"/>
          </p:cNvSpPr>
          <p:nvPr/>
        </p:nvSpPr>
        <p:spPr bwMode="auto">
          <a:xfrm>
            <a:off x="27263" y="45215"/>
            <a:ext cx="12320337" cy="5854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marL="0" lvl="2">
              <a:spcBef>
                <a:spcPct val="0"/>
              </a:spcBef>
              <a:buClrTx/>
              <a:buSzTx/>
              <a:buFontTx/>
              <a:buNone/>
            </a:pPr>
            <a:r>
              <a:rPr lang="zh-TW" altLang="en-US" sz="1600" b="1" dirty="0">
                <a:solidFill>
                  <a:schemeClr val="bg1"/>
                </a:solidFill>
                <a:latin typeface="Tahoma" panose="020B0604030504040204" pitchFamily="34" charset="0"/>
                <a:ea typeface="新細明體" panose="02020500000000000000" pitchFamily="18" charset="-120"/>
              </a:rPr>
              <a:t>強化實體商店可接近性</a:t>
            </a:r>
            <a:r>
              <a:rPr lang="zh-TW" altLang="en-US" sz="1600" dirty="0">
                <a:solidFill>
                  <a:schemeClr val="bg1"/>
                </a:solidFill>
                <a:latin typeface="Tahoma" panose="020B0604030504040204" pitchFamily="34" charset="0"/>
                <a:ea typeface="新細明體" panose="02020500000000000000" pitchFamily="18" charset="-120"/>
              </a:rPr>
              <a:t> </a:t>
            </a:r>
            <a:r>
              <a:rPr lang="en-US" altLang="zh-TW" sz="1600" dirty="0">
                <a:solidFill>
                  <a:schemeClr val="bg1"/>
                </a:solidFill>
                <a:latin typeface="Tahoma" panose="020B0604030504040204" pitchFamily="34" charset="0"/>
                <a:ea typeface="新細明體" panose="02020500000000000000" pitchFamily="18" charset="-120"/>
              </a:rPr>
              <a:t>:</a:t>
            </a:r>
            <a:r>
              <a:rPr lang="zh-TW" altLang="en-US" sz="1600" b="1" dirty="0">
                <a:solidFill>
                  <a:schemeClr val="bg1"/>
                </a:solidFill>
                <a:latin typeface="Tahoma" panose="020B0604030504040204" pitchFamily="34" charset="0"/>
                <a:ea typeface="新細明體" panose="02020500000000000000" pitchFamily="18" charset="-120"/>
              </a:rPr>
              <a:t>感測客戶的設備技術 </a:t>
            </a:r>
            <a:r>
              <a:rPr lang="en-US" altLang="zh-TW" sz="1600" b="1" dirty="0">
                <a:solidFill>
                  <a:schemeClr val="bg1"/>
                </a:solidFill>
                <a:latin typeface="Tahoma" panose="020B0604030504040204" pitchFamily="34" charset="0"/>
                <a:ea typeface="新細明體" panose="02020500000000000000" pitchFamily="18" charset="-120"/>
              </a:rPr>
              <a:t>(</a:t>
            </a:r>
            <a:r>
              <a:rPr lang="zh-TW" altLang="en-US" sz="1600" b="1" dirty="0">
                <a:solidFill>
                  <a:schemeClr val="bg1"/>
                </a:solidFill>
                <a:latin typeface="Tahoma" panose="020B0604030504040204" pitchFamily="34" charset="0"/>
                <a:ea typeface="新細明體" panose="02020500000000000000" pitchFamily="18" charset="-120"/>
              </a:rPr>
              <a:t>例如</a:t>
            </a:r>
            <a:r>
              <a:rPr lang="en-US" altLang="zh-TW" sz="1600" b="1" dirty="0">
                <a:solidFill>
                  <a:schemeClr val="bg1"/>
                </a:solidFill>
                <a:latin typeface="Tahoma" panose="020B0604030504040204" pitchFamily="34" charset="0"/>
                <a:ea typeface="新細明體" panose="02020500000000000000" pitchFamily="18" charset="-120"/>
              </a:rPr>
              <a:t>: iBeacon)</a:t>
            </a:r>
            <a:r>
              <a:rPr lang="zh-TW" altLang="en-US" sz="1600" b="1" dirty="0">
                <a:solidFill>
                  <a:schemeClr val="bg1"/>
                </a:solidFill>
                <a:latin typeface="Tahoma" panose="020B0604030504040204" pitchFamily="34" charset="0"/>
                <a:ea typeface="新細明體" panose="02020500000000000000" pitchFamily="18" charset="-120"/>
              </a:rPr>
              <a:t> ，主動與客戶互動                                                                              </a:t>
            </a:r>
            <a:r>
              <a:rPr lang="en-US" altLang="zh-TW" sz="1600" b="1" dirty="0">
                <a:solidFill>
                  <a:schemeClr val="bg1"/>
                </a:solidFill>
                <a:latin typeface="Tahoma" panose="020B0604030504040204" pitchFamily="34" charset="0"/>
              </a:rPr>
              <a:t>Sense customer’s device technology (for example: iBeacon) and proactively interact with customers.</a:t>
            </a:r>
            <a:r>
              <a:rPr lang="zh-TW" altLang="en-US" sz="1600" b="1" dirty="0">
                <a:solidFill>
                  <a:schemeClr val="bg1"/>
                </a:solidFill>
                <a:latin typeface="Tahoma" panose="020B0604030504040204" pitchFamily="34" charset="0"/>
                <a:ea typeface="新細明體" panose="02020500000000000000" pitchFamily="18" charset="-120"/>
              </a:rPr>
              <a:t>  </a:t>
            </a:r>
            <a:endParaRPr lang="zh-TW" altLang="en-US" sz="1800" b="1" dirty="0">
              <a:solidFill>
                <a:schemeClr val="bg1"/>
              </a:solidFill>
              <a:latin typeface="Tahoma" panose="020B0604030504040204" pitchFamily="34" charset="0"/>
              <a:ea typeface="新細明體" panose="02020500000000000000" pitchFamily="18" charset="-120"/>
            </a:endParaRPr>
          </a:p>
        </p:txBody>
      </p:sp>
      <p:sp>
        <p:nvSpPr>
          <p:cNvPr id="6" name="文字方塊 5">
            <a:extLst>
              <a:ext uri="{FF2B5EF4-FFF2-40B4-BE49-F238E27FC236}">
                <a16:creationId xmlns:a16="http://schemas.microsoft.com/office/drawing/2014/main" id="{7A3D8DB6-5AA4-471F-8F17-642527849A1C}"/>
              </a:ext>
            </a:extLst>
          </p:cNvPr>
          <p:cNvSpPr txBox="1"/>
          <p:nvPr/>
        </p:nvSpPr>
        <p:spPr>
          <a:xfrm>
            <a:off x="250088" y="1192306"/>
            <a:ext cx="11248627" cy="5016758"/>
          </a:xfrm>
          <a:prstGeom prst="rect">
            <a:avLst/>
          </a:prstGeom>
          <a:noFill/>
        </p:spPr>
        <p:txBody>
          <a:bodyPr wrap="square">
            <a:spAutoFit/>
          </a:bodyPr>
          <a:lstStyle/>
          <a:p>
            <a:pPr>
              <a:defRPr/>
            </a:pPr>
            <a:r>
              <a:rPr lang="zh-TW" altLang="en-US" sz="1600" b="1" dirty="0">
                <a:solidFill>
                  <a:srgbClr val="003399"/>
                </a:solidFill>
                <a:latin typeface="Roboto Condensed"/>
              </a:rPr>
              <a:t>例如</a:t>
            </a:r>
            <a:r>
              <a:rPr lang="zh-TW" altLang="en-US" sz="1600" b="1" dirty="0">
                <a:solidFill>
                  <a:srgbClr val="003399"/>
                </a:solidFill>
                <a:highlight>
                  <a:srgbClr val="FFFF00"/>
                </a:highlight>
                <a:latin typeface="Roboto Condensed"/>
              </a:rPr>
              <a:t>特易購 </a:t>
            </a:r>
            <a:r>
              <a:rPr lang="en-US" altLang="zh-TW" sz="1600" b="1" dirty="0">
                <a:solidFill>
                  <a:srgbClr val="003399"/>
                </a:solidFill>
                <a:highlight>
                  <a:srgbClr val="FFFF00"/>
                </a:highlight>
                <a:latin typeface="Roboto Condensed"/>
              </a:rPr>
              <a:t>(Tesco)</a:t>
            </a:r>
            <a:r>
              <a:rPr lang="zh-TW" altLang="en-US" sz="1600" dirty="0">
                <a:highlight>
                  <a:srgbClr val="FFFF00"/>
                </a:highlight>
              </a:rPr>
              <a:t>部分分店</a:t>
            </a:r>
            <a:r>
              <a:rPr lang="zh-TW" altLang="en-US" sz="1600" b="1" dirty="0">
                <a:solidFill>
                  <a:srgbClr val="003399"/>
                </a:solidFill>
                <a:highlight>
                  <a:srgbClr val="FFFF00"/>
                </a:highlight>
                <a:latin typeface="Roboto Condensed"/>
              </a:rPr>
              <a:t>藉 </a:t>
            </a:r>
            <a:r>
              <a:rPr lang="en-US" altLang="zh-TW" sz="1600" b="1" dirty="0">
                <a:solidFill>
                  <a:srgbClr val="003399"/>
                </a:solidFill>
                <a:highlight>
                  <a:srgbClr val="FFFF00"/>
                </a:highlight>
                <a:latin typeface="Roboto Condensed"/>
              </a:rPr>
              <a:t>Beacon</a:t>
            </a:r>
            <a:r>
              <a:rPr lang="zh-TW" altLang="en-US" sz="1600" b="1" dirty="0">
                <a:solidFill>
                  <a:srgbClr val="003399"/>
                </a:solidFill>
                <a:highlight>
                  <a:srgbClr val="FFFF00"/>
                </a:highlight>
                <a:latin typeface="Roboto Condensed"/>
              </a:rPr>
              <a:t>強化服務</a:t>
            </a:r>
            <a:r>
              <a:rPr lang="zh-TW" altLang="en-US" sz="1600" b="1" dirty="0">
                <a:solidFill>
                  <a:srgbClr val="003399"/>
                </a:solidFill>
                <a:latin typeface="Roboto Condensed"/>
              </a:rPr>
              <a:t>，讓</a:t>
            </a:r>
            <a:r>
              <a:rPr lang="zh-TW" altLang="en-US" sz="1600" b="1" dirty="0">
                <a:solidFill>
                  <a:srgbClr val="003399"/>
                </a:solidFill>
                <a:highlight>
                  <a:srgbClr val="FFFF00"/>
                </a:highlight>
                <a:latin typeface="Roboto Condensed"/>
              </a:rPr>
              <a:t>使用者在 </a:t>
            </a:r>
            <a:r>
              <a:rPr lang="en-US" altLang="zh-TW" sz="1600" b="1" dirty="0">
                <a:solidFill>
                  <a:srgbClr val="003399"/>
                </a:solidFill>
                <a:highlight>
                  <a:srgbClr val="FFFF00"/>
                </a:highlight>
                <a:latin typeface="Roboto Condensed"/>
              </a:rPr>
              <a:t>App</a:t>
            </a:r>
            <a:r>
              <a:rPr lang="zh-TW" altLang="en-US" sz="1600" b="1" dirty="0">
                <a:solidFill>
                  <a:srgbClr val="003399"/>
                </a:solidFill>
                <a:highlight>
                  <a:srgbClr val="FFFF00"/>
                </a:highlight>
                <a:latin typeface="Roboto Condensed"/>
              </a:rPr>
              <a:t>建立待買清單</a:t>
            </a:r>
            <a:r>
              <a:rPr lang="zh-TW" altLang="en-US" sz="1600" b="1" dirty="0">
                <a:solidFill>
                  <a:srgbClr val="003399"/>
                </a:solidFill>
                <a:latin typeface="Roboto Condensed"/>
              </a:rPr>
              <a:t>，當使用者一進入</a:t>
            </a:r>
            <a:r>
              <a:rPr lang="zh-TW" altLang="en-US" sz="1600" b="1" dirty="0">
                <a:solidFill>
                  <a:srgbClr val="003399"/>
                </a:solidFill>
                <a:highlight>
                  <a:srgbClr val="FFFF00"/>
                </a:highlight>
                <a:latin typeface="Roboto Condensed"/>
              </a:rPr>
              <a:t>到賣場內，手機就會告知每項商品的位置</a:t>
            </a:r>
            <a:r>
              <a:rPr lang="zh-TW" altLang="en-US" sz="1600" b="1" dirty="0">
                <a:solidFill>
                  <a:srgbClr val="003399"/>
                </a:solidFill>
                <a:latin typeface="Roboto Condensed"/>
              </a:rPr>
              <a:t>，節省購物時間。</a:t>
            </a:r>
            <a:endParaRPr lang="en-US" altLang="zh-TW" sz="1600" b="1" dirty="0">
              <a:solidFill>
                <a:srgbClr val="003399"/>
              </a:solidFill>
              <a:latin typeface="Roboto Condensed"/>
            </a:endParaRPr>
          </a:p>
          <a:p>
            <a:pPr>
              <a:defRPr/>
            </a:pPr>
            <a:endParaRPr lang="en-US" altLang="zh-TW" sz="1600" b="1" dirty="0">
              <a:solidFill>
                <a:srgbClr val="003399"/>
              </a:solidFill>
              <a:latin typeface="Roboto Condensed"/>
            </a:endParaRPr>
          </a:p>
          <a:p>
            <a:pPr>
              <a:defRPr/>
            </a:pPr>
            <a:r>
              <a:rPr lang="zh-TW" altLang="en-US" sz="1600" dirty="0"/>
              <a:t>        用戶可以在 </a:t>
            </a:r>
            <a:r>
              <a:rPr lang="en-US" altLang="zh-TW" sz="1600" dirty="0">
                <a:highlight>
                  <a:srgbClr val="FFFF00"/>
                </a:highlight>
              </a:rPr>
              <a:t>App </a:t>
            </a:r>
            <a:r>
              <a:rPr lang="zh-TW" altLang="en-US" sz="1600" dirty="0">
                <a:highlight>
                  <a:srgbClr val="FFFF00"/>
                </a:highlight>
              </a:rPr>
              <a:t>中建立購物清單，某些版本能按照 “</a:t>
            </a:r>
            <a:r>
              <a:rPr lang="en-US" altLang="zh-TW" sz="1600" dirty="0">
                <a:highlight>
                  <a:srgbClr val="FFFF00"/>
                </a:highlight>
              </a:rPr>
              <a:t>aisle order”</a:t>
            </a:r>
            <a:r>
              <a:rPr lang="zh-TW" altLang="en-US" sz="1600" dirty="0">
                <a:highlight>
                  <a:srgbClr val="FFFF00"/>
                </a:highlight>
              </a:rPr>
              <a:t>（通道順序）</a:t>
            </a:r>
            <a:r>
              <a:rPr lang="zh-TW" altLang="en-US" sz="1600" dirty="0"/>
              <a:t>或按</a:t>
            </a:r>
            <a:r>
              <a:rPr lang="zh-TW" altLang="en-US" sz="1600" dirty="0">
                <a:highlight>
                  <a:srgbClr val="FFFF00"/>
                </a:highlight>
              </a:rPr>
              <a:t>通道</a:t>
            </a:r>
            <a:r>
              <a:rPr lang="zh-TW" altLang="en-US" sz="1600" dirty="0"/>
              <a:t>幫你排列清單項目，以降低在店內來回尋找的時間。用地圖標出商品位置，引導你在超市內部</a:t>
            </a:r>
            <a:r>
              <a:rPr lang="zh-TW" altLang="en-US" sz="1600" dirty="0">
                <a:highlight>
                  <a:srgbClr val="FFFF00"/>
                </a:highlight>
              </a:rPr>
              <a:t>走最短路徑拿貨</a:t>
            </a:r>
            <a:r>
              <a:rPr lang="zh-TW" altLang="en-US" sz="1600" dirty="0"/>
              <a:t>。</a:t>
            </a:r>
            <a:r>
              <a:rPr lang="zh-TW" altLang="en-US" sz="1600" dirty="0">
                <a:highlight>
                  <a:srgbClr val="FFFF00"/>
                </a:highlight>
              </a:rPr>
              <a:t>這些功能屬於測試階段，不是普遍部署</a:t>
            </a:r>
            <a:r>
              <a:rPr lang="zh-TW" altLang="en-US" sz="1600" dirty="0"/>
              <a:t>。</a:t>
            </a:r>
            <a:endParaRPr lang="en-US" altLang="zh-TW" sz="1600" dirty="0"/>
          </a:p>
          <a:p>
            <a:pPr>
              <a:defRPr/>
            </a:pPr>
            <a:endParaRPr lang="en-US" altLang="zh-TW" sz="1600" dirty="0"/>
          </a:p>
          <a:p>
            <a:pPr>
              <a:defRPr/>
            </a:pPr>
            <a:r>
              <a:rPr lang="en-US" altLang="zh-TW" sz="1600" dirty="0"/>
              <a:t>Steps : </a:t>
            </a:r>
          </a:p>
          <a:p>
            <a:pPr>
              <a:defRPr/>
            </a:pPr>
            <a:endParaRPr lang="en-US" altLang="zh-TW" sz="1600" b="1" dirty="0">
              <a:solidFill>
                <a:srgbClr val="003399"/>
              </a:solidFill>
              <a:latin typeface="Roboto Condensed"/>
            </a:endParaRPr>
          </a:p>
          <a:p>
            <a:pPr>
              <a:defRPr/>
            </a:pPr>
            <a:r>
              <a:rPr lang="en-US" altLang="zh-TW" sz="1600" dirty="0"/>
              <a:t>1. </a:t>
            </a:r>
            <a:r>
              <a:rPr lang="zh-TW" altLang="en-US" sz="1600" b="1" dirty="0">
                <a:highlight>
                  <a:srgbClr val="FFFF00"/>
                </a:highlight>
              </a:rPr>
              <a:t>商品與賣場佈局資料（</a:t>
            </a:r>
            <a:r>
              <a:rPr lang="en-US" altLang="zh-TW" sz="1600" b="1" dirty="0">
                <a:highlight>
                  <a:srgbClr val="FFFF00"/>
                </a:highlight>
              </a:rPr>
              <a:t>Store Planogram</a:t>
            </a:r>
            <a:r>
              <a:rPr lang="zh-TW" altLang="en-US" sz="1600" b="1" dirty="0">
                <a:highlight>
                  <a:srgbClr val="FFFF00"/>
                </a:highlight>
              </a:rPr>
              <a:t>）結合</a:t>
            </a:r>
            <a:endParaRPr lang="en-US" altLang="zh-TW" sz="1600" b="1" dirty="0">
              <a:solidFill>
                <a:srgbClr val="003399"/>
              </a:solidFill>
              <a:highlight>
                <a:srgbClr val="FFFF00"/>
              </a:highlight>
              <a:latin typeface="Roboto Condensed"/>
            </a:endParaRPr>
          </a:p>
          <a:p>
            <a:pPr>
              <a:defRPr/>
            </a:pPr>
            <a:r>
              <a:rPr lang="zh-TW" altLang="en-US" sz="1600" dirty="0"/>
              <a:t>系統中把商品編號（</a:t>
            </a:r>
            <a:r>
              <a:rPr lang="en-US" altLang="zh-TW" sz="1600" dirty="0"/>
              <a:t>SKU</a:t>
            </a:r>
            <a:r>
              <a:rPr lang="zh-TW" altLang="en-US" sz="1600" dirty="0"/>
              <a:t>）和「位置代碼」做關聯，例如：</a:t>
            </a:r>
          </a:p>
          <a:p>
            <a:pPr>
              <a:defRPr/>
            </a:pPr>
            <a:endParaRPr lang="en-US" altLang="zh-TW" b="1" dirty="0">
              <a:solidFill>
                <a:schemeClr val="tx2"/>
              </a:solidFill>
              <a:latin typeface="Roboto Condensed"/>
            </a:endParaRPr>
          </a:p>
          <a:p>
            <a:pPr>
              <a:defRPr/>
            </a:pPr>
            <a:r>
              <a:rPr lang="zh-TW" altLang="en-US" sz="1600" b="1" dirty="0">
                <a:solidFill>
                  <a:srgbClr val="003399"/>
                </a:solidFill>
                <a:latin typeface="Roboto Condensed"/>
              </a:rPr>
              <a:t>         </a:t>
            </a:r>
            <a:r>
              <a:rPr lang="en-US" altLang="zh-TW" sz="1600" b="1" dirty="0">
                <a:solidFill>
                  <a:srgbClr val="003399"/>
                </a:solidFill>
                <a:latin typeface="Roboto Condensed"/>
              </a:rPr>
              <a:t> </a:t>
            </a:r>
          </a:p>
          <a:p>
            <a:pPr>
              <a:defRPr/>
            </a:pPr>
            <a:endParaRPr lang="en-US" altLang="zh-TW" sz="1600" b="1" dirty="0">
              <a:solidFill>
                <a:srgbClr val="003399"/>
              </a:solidFill>
              <a:latin typeface="Roboto Condensed"/>
            </a:endParaRPr>
          </a:p>
          <a:p>
            <a:pPr>
              <a:defRPr/>
            </a:pPr>
            <a:r>
              <a:rPr lang="en-US" altLang="zh-TW" dirty="0"/>
              <a:t>2. </a:t>
            </a:r>
            <a:r>
              <a:rPr lang="en-US" altLang="zh-TW" sz="1600" b="1" dirty="0">
                <a:highlight>
                  <a:srgbClr val="FFFF00"/>
                </a:highlight>
              </a:rPr>
              <a:t>App </a:t>
            </a:r>
            <a:r>
              <a:rPr lang="zh-TW" altLang="en-US" sz="1600" b="1" dirty="0">
                <a:highlight>
                  <a:srgbClr val="FFFF00"/>
                </a:highlight>
              </a:rPr>
              <a:t>與分店資料庫連線</a:t>
            </a:r>
            <a:endParaRPr lang="en-US" altLang="zh-TW" b="1" dirty="0">
              <a:highlight>
                <a:srgbClr val="FFFF00"/>
              </a:highlight>
            </a:endParaRPr>
          </a:p>
          <a:p>
            <a:pPr>
              <a:defRPr/>
            </a:pPr>
            <a:r>
              <a:rPr lang="zh-TW" altLang="en-US" sz="1600" dirty="0"/>
              <a:t>當你打開 </a:t>
            </a:r>
            <a:r>
              <a:rPr lang="en-US" altLang="zh-TW" sz="1600" dirty="0"/>
              <a:t>Tesco Clubcard App</a:t>
            </a:r>
            <a:r>
              <a:rPr lang="zh-TW" altLang="en-US" sz="1600" dirty="0"/>
              <a:t>，選擇了某一家分店，</a:t>
            </a:r>
            <a:r>
              <a:rPr lang="en-US" altLang="zh-TW" sz="1600" dirty="0"/>
              <a:t>App </a:t>
            </a:r>
            <a:r>
              <a:rPr lang="zh-TW" altLang="en-US" sz="1600" dirty="0"/>
              <a:t>就會連接</a:t>
            </a:r>
            <a:r>
              <a:rPr lang="zh-TW" altLang="en-US" sz="1600" dirty="0">
                <a:highlight>
                  <a:srgbClr val="FFFF00"/>
                </a:highlight>
              </a:rPr>
              <a:t>該店的商品與貨架資料</a:t>
            </a:r>
            <a:r>
              <a:rPr lang="zh-TW" altLang="en-US" sz="1600" dirty="0"/>
              <a:t>。</a:t>
            </a:r>
            <a:endParaRPr lang="en-US" altLang="zh-TW" sz="1600" dirty="0"/>
          </a:p>
          <a:p>
            <a:pPr>
              <a:defRPr/>
            </a:pPr>
            <a:endParaRPr lang="en-US" altLang="zh-TW" dirty="0"/>
          </a:p>
          <a:p>
            <a:r>
              <a:rPr lang="en-US" altLang="zh-TW" b="1" dirty="0"/>
              <a:t>3. </a:t>
            </a:r>
            <a:r>
              <a:rPr lang="zh-TW" altLang="en-US" sz="1600" b="1" dirty="0">
                <a:highlight>
                  <a:srgbClr val="FFFF00"/>
                </a:highlight>
              </a:rPr>
              <a:t>個人化購物清單排序</a:t>
            </a:r>
          </a:p>
          <a:p>
            <a:r>
              <a:rPr lang="zh-TW" altLang="en-US" sz="1600" dirty="0"/>
              <a:t>如果你在 </a:t>
            </a:r>
            <a:r>
              <a:rPr lang="en-US" altLang="zh-TW" sz="1600" dirty="0"/>
              <a:t>App </a:t>
            </a:r>
            <a:r>
              <a:rPr lang="zh-TW" altLang="en-US" sz="1600" dirty="0"/>
              <a:t>中建立</a:t>
            </a:r>
            <a:r>
              <a:rPr lang="zh-TW" altLang="en-US" sz="1600" dirty="0">
                <a:highlight>
                  <a:srgbClr val="FFFF00"/>
                </a:highlight>
              </a:rPr>
              <a:t>「購物清單」，</a:t>
            </a:r>
            <a:r>
              <a:rPr lang="en-US" altLang="zh-TW" sz="1600" dirty="0"/>
              <a:t>Tesco </a:t>
            </a:r>
            <a:r>
              <a:rPr lang="zh-TW" altLang="en-US" sz="1600" dirty="0"/>
              <a:t>的系統會把你</a:t>
            </a:r>
            <a:r>
              <a:rPr lang="zh-TW" altLang="en-US" sz="1600" dirty="0">
                <a:highlight>
                  <a:srgbClr val="FFFF00"/>
                </a:highlight>
              </a:rPr>
              <a:t>清單上的商品，根據該分店的通道排序</a:t>
            </a:r>
            <a:r>
              <a:rPr lang="zh-TW" altLang="en-US" sz="1600" dirty="0"/>
              <a:t>，例如：</a:t>
            </a:r>
          </a:p>
          <a:p>
            <a:pPr>
              <a:defRPr/>
            </a:pPr>
            <a:endParaRPr lang="en-US" altLang="zh-TW" b="1" dirty="0">
              <a:solidFill>
                <a:srgbClr val="003399"/>
              </a:solidFill>
              <a:latin typeface="Roboto Condensed"/>
            </a:endParaRPr>
          </a:p>
        </p:txBody>
      </p:sp>
      <p:sp>
        <p:nvSpPr>
          <p:cNvPr id="4" name="文字方塊 3">
            <a:extLst>
              <a:ext uri="{FF2B5EF4-FFF2-40B4-BE49-F238E27FC236}">
                <a16:creationId xmlns:a16="http://schemas.microsoft.com/office/drawing/2014/main" id="{0B7AF34B-8D84-9DD7-ACA1-20C745792DB2}"/>
              </a:ext>
            </a:extLst>
          </p:cNvPr>
          <p:cNvSpPr txBox="1"/>
          <p:nvPr/>
        </p:nvSpPr>
        <p:spPr>
          <a:xfrm>
            <a:off x="207390" y="742460"/>
            <a:ext cx="7841377" cy="615553"/>
          </a:xfrm>
          <a:prstGeom prst="rect">
            <a:avLst/>
          </a:prstGeom>
          <a:noFill/>
        </p:spPr>
        <p:txBody>
          <a:bodyPr wrap="none" rtlCol="0">
            <a:spAutoFit/>
          </a:bodyPr>
          <a:lstStyle/>
          <a:p>
            <a:r>
              <a:rPr lang="en-US" altLang="zh-TW" sz="1600" dirty="0"/>
              <a:t>(0910.25) TESCO availability app guides shoppers around store in smart shopping list rollout </a:t>
            </a:r>
            <a:endParaRPr lang="zh-TW" altLang="zh-TW" sz="1600" dirty="0"/>
          </a:p>
          <a:p>
            <a:endParaRPr lang="zh-TW" altLang="en-US" dirty="0"/>
          </a:p>
        </p:txBody>
      </p:sp>
      <p:pic>
        <p:nvPicPr>
          <p:cNvPr id="7" name="圖片 6">
            <a:extLst>
              <a:ext uri="{FF2B5EF4-FFF2-40B4-BE49-F238E27FC236}">
                <a16:creationId xmlns:a16="http://schemas.microsoft.com/office/drawing/2014/main" id="{5219ED53-807A-1534-AE8D-CE9F5ED18A93}"/>
              </a:ext>
            </a:extLst>
          </p:cNvPr>
          <p:cNvPicPr>
            <a:picLocks noChangeAspect="1"/>
          </p:cNvPicPr>
          <p:nvPr/>
        </p:nvPicPr>
        <p:blipFill>
          <a:blip r:embed="rId3"/>
          <a:stretch>
            <a:fillRect/>
          </a:stretch>
        </p:blipFill>
        <p:spPr>
          <a:xfrm>
            <a:off x="10641012" y="67690"/>
            <a:ext cx="1481437" cy="982546"/>
          </a:xfrm>
          <a:prstGeom prst="rect">
            <a:avLst/>
          </a:prstGeom>
        </p:spPr>
      </p:pic>
      <p:pic>
        <p:nvPicPr>
          <p:cNvPr id="9" name="圖片 8">
            <a:extLst>
              <a:ext uri="{FF2B5EF4-FFF2-40B4-BE49-F238E27FC236}">
                <a16:creationId xmlns:a16="http://schemas.microsoft.com/office/drawing/2014/main" id="{69A3C421-9565-D179-3AFA-90A3E5A7E9F4}"/>
              </a:ext>
            </a:extLst>
          </p:cNvPr>
          <p:cNvPicPr>
            <a:picLocks noChangeAspect="1"/>
          </p:cNvPicPr>
          <p:nvPr/>
        </p:nvPicPr>
        <p:blipFill>
          <a:blip r:embed="rId4"/>
          <a:stretch>
            <a:fillRect/>
          </a:stretch>
        </p:blipFill>
        <p:spPr>
          <a:xfrm>
            <a:off x="478899" y="3774059"/>
            <a:ext cx="5395503" cy="606436"/>
          </a:xfrm>
          <a:prstGeom prst="rect">
            <a:avLst/>
          </a:prstGeom>
        </p:spPr>
      </p:pic>
      <p:pic>
        <p:nvPicPr>
          <p:cNvPr id="11" name="圖片 10">
            <a:extLst>
              <a:ext uri="{FF2B5EF4-FFF2-40B4-BE49-F238E27FC236}">
                <a16:creationId xmlns:a16="http://schemas.microsoft.com/office/drawing/2014/main" id="{0A656AD5-4C4A-C262-0E6E-F8DCCED548B0}"/>
              </a:ext>
            </a:extLst>
          </p:cNvPr>
          <p:cNvPicPr>
            <a:picLocks noChangeAspect="1"/>
          </p:cNvPicPr>
          <p:nvPr/>
        </p:nvPicPr>
        <p:blipFill>
          <a:blip r:embed="rId5"/>
          <a:stretch>
            <a:fillRect/>
          </a:stretch>
        </p:blipFill>
        <p:spPr>
          <a:xfrm>
            <a:off x="478899" y="5960791"/>
            <a:ext cx="4322840" cy="676542"/>
          </a:xfrm>
          <a:prstGeom prst="rect">
            <a:avLst/>
          </a:prstGeom>
        </p:spPr>
      </p:pic>
    </p:spTree>
    <p:extLst>
      <p:ext uri="{BB962C8B-B14F-4D97-AF65-F5344CB8AC3E}">
        <p14:creationId xmlns:p14="http://schemas.microsoft.com/office/powerpoint/2010/main" val="155235698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D61EB-96FF-EFD5-5543-FB14E29BEE31}"/>
            </a:ext>
          </a:extLst>
        </p:cNvPr>
        <p:cNvGrpSpPr/>
        <p:nvPr/>
      </p:nvGrpSpPr>
      <p:grpSpPr>
        <a:xfrm>
          <a:off x="0" y="0"/>
          <a:ext cx="0" cy="0"/>
          <a:chOff x="0" y="0"/>
          <a:chExt cx="0" cy="0"/>
        </a:xfrm>
      </p:grpSpPr>
      <p:sp>
        <p:nvSpPr>
          <p:cNvPr id="143362" name="Rectangle 5">
            <a:extLst>
              <a:ext uri="{FF2B5EF4-FFF2-40B4-BE49-F238E27FC236}">
                <a16:creationId xmlns:a16="http://schemas.microsoft.com/office/drawing/2014/main" id="{6FC6A272-48B8-F7AE-8AE6-600421FF0CFE}"/>
              </a:ext>
            </a:extLst>
          </p:cNvPr>
          <p:cNvSpPr>
            <a:spLocks noGrp="1" noChangeArrowheads="1"/>
          </p:cNvSpPr>
          <p:nvPr>
            <p:ph type="body" idx="1"/>
          </p:nvPr>
        </p:nvSpPr>
        <p:spPr>
          <a:xfrm>
            <a:off x="1550988" y="976313"/>
            <a:ext cx="8763000" cy="4572000"/>
          </a:xfrm>
        </p:spPr>
        <p:txBody>
          <a:bodyPr/>
          <a:lstStyle/>
          <a:p>
            <a:pPr lvl="1" indent="0">
              <a:buNone/>
            </a:pPr>
            <a:r>
              <a:rPr lang="en-US" altLang="zh-TW" dirty="0">
                <a:ea typeface="新細明體" panose="02020500000000000000" pitchFamily="18" charset="-120"/>
              </a:rPr>
              <a:t> </a:t>
            </a:r>
            <a:endParaRPr lang="en-US" altLang="zh-TW" sz="2000" b="1" dirty="0">
              <a:ea typeface="新細明體" panose="02020500000000000000" pitchFamily="18" charset="-120"/>
            </a:endParaRPr>
          </a:p>
          <a:p>
            <a:pPr lvl="1" indent="0">
              <a:buNone/>
            </a:pPr>
            <a:endParaRPr lang="zh-TW" altLang="en-US" sz="1800" b="1" dirty="0">
              <a:ea typeface="新細明體" panose="02020500000000000000" pitchFamily="18" charset="-120"/>
            </a:endParaRPr>
          </a:p>
        </p:txBody>
      </p:sp>
      <p:sp>
        <p:nvSpPr>
          <p:cNvPr id="143363" name="Rectangle 2">
            <a:extLst>
              <a:ext uri="{FF2B5EF4-FFF2-40B4-BE49-F238E27FC236}">
                <a16:creationId xmlns:a16="http://schemas.microsoft.com/office/drawing/2014/main" id="{7218F89C-98D5-2D47-D00E-B8E531B52228}"/>
              </a:ext>
            </a:extLst>
          </p:cNvPr>
          <p:cNvSpPr txBox="1">
            <a:spLocks noChangeArrowheads="1"/>
          </p:cNvSpPr>
          <p:nvPr/>
        </p:nvSpPr>
        <p:spPr bwMode="auto">
          <a:xfrm>
            <a:off x="27263" y="45215"/>
            <a:ext cx="12320337" cy="64697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marL="0" lvl="2">
              <a:spcBef>
                <a:spcPct val="0"/>
              </a:spcBef>
              <a:buClrTx/>
              <a:buSzTx/>
              <a:buFontTx/>
              <a:buNone/>
            </a:pPr>
            <a:r>
              <a:rPr lang="zh-TW" altLang="en-US" sz="1800" b="1" dirty="0">
                <a:solidFill>
                  <a:schemeClr val="bg1"/>
                </a:solidFill>
                <a:latin typeface="Tahoma" panose="020B0604030504040204" pitchFamily="34" charset="0"/>
                <a:ea typeface="新細明體" panose="02020500000000000000" pitchFamily="18" charset="-120"/>
              </a:rPr>
              <a:t>強化實體商店可接近性</a:t>
            </a:r>
            <a:r>
              <a:rPr lang="zh-TW" altLang="en-US" sz="18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感測客戶的設備技術 </a:t>
            </a:r>
            <a:r>
              <a:rPr lang="en-US" altLang="zh-TW" sz="1800" b="1" dirty="0">
                <a:solidFill>
                  <a:schemeClr val="bg1"/>
                </a:solidFill>
                <a:latin typeface="Tahoma" panose="020B0604030504040204" pitchFamily="34" charset="0"/>
                <a:ea typeface="新細明體" panose="02020500000000000000" pitchFamily="18" charset="-120"/>
              </a:rPr>
              <a:t>(</a:t>
            </a:r>
            <a:r>
              <a:rPr lang="zh-TW" altLang="en-US" sz="1800" b="1" dirty="0">
                <a:solidFill>
                  <a:schemeClr val="bg1"/>
                </a:solidFill>
                <a:latin typeface="Tahoma" panose="020B0604030504040204" pitchFamily="34" charset="0"/>
                <a:ea typeface="新細明體" panose="02020500000000000000" pitchFamily="18" charset="-120"/>
              </a:rPr>
              <a:t>例如</a:t>
            </a:r>
            <a:r>
              <a:rPr lang="en-US" altLang="zh-TW" sz="1800" b="1" dirty="0">
                <a:solidFill>
                  <a:schemeClr val="bg1"/>
                </a:solidFill>
                <a:latin typeface="Tahoma" panose="020B0604030504040204" pitchFamily="34" charset="0"/>
                <a:ea typeface="新細明體" panose="02020500000000000000" pitchFamily="18" charset="-120"/>
              </a:rPr>
              <a:t>: iBeacon)</a:t>
            </a:r>
            <a:r>
              <a:rPr lang="zh-TW" altLang="en-US" sz="1800" b="1" dirty="0">
                <a:solidFill>
                  <a:schemeClr val="bg1"/>
                </a:solidFill>
                <a:latin typeface="Tahoma" panose="020B0604030504040204" pitchFamily="34" charset="0"/>
                <a:ea typeface="新細明體" panose="02020500000000000000" pitchFamily="18" charset="-120"/>
              </a:rPr>
              <a:t> ，主動與客戶互動                                                             </a:t>
            </a:r>
            <a:r>
              <a:rPr lang="en-US" altLang="zh-TW" sz="1800" b="1" dirty="0">
                <a:solidFill>
                  <a:schemeClr val="bg1"/>
                </a:solidFill>
                <a:latin typeface="Tahoma" panose="020B0604030504040204" pitchFamily="34" charset="0"/>
              </a:rPr>
              <a:t>Sense customer’s device technology (for example: iBeacon) and proactively interact with customers.</a:t>
            </a:r>
            <a:r>
              <a:rPr lang="zh-TW" altLang="en-US" sz="1800" b="1" dirty="0">
                <a:solidFill>
                  <a:schemeClr val="bg1"/>
                </a:solidFill>
                <a:latin typeface="Tahoma" panose="020B0604030504040204" pitchFamily="34" charset="0"/>
                <a:ea typeface="新細明體" panose="02020500000000000000" pitchFamily="18" charset="-120"/>
              </a:rPr>
              <a:t>  </a:t>
            </a:r>
            <a:endParaRPr lang="zh-TW" altLang="en-US" sz="2000" b="1" dirty="0">
              <a:solidFill>
                <a:schemeClr val="bg1"/>
              </a:solidFill>
              <a:latin typeface="Tahoma" panose="020B0604030504040204" pitchFamily="34" charset="0"/>
              <a:ea typeface="新細明體" panose="02020500000000000000" pitchFamily="18" charset="-120"/>
            </a:endParaRPr>
          </a:p>
        </p:txBody>
      </p:sp>
      <p:sp>
        <p:nvSpPr>
          <p:cNvPr id="6" name="文字方塊 5">
            <a:extLst>
              <a:ext uri="{FF2B5EF4-FFF2-40B4-BE49-F238E27FC236}">
                <a16:creationId xmlns:a16="http://schemas.microsoft.com/office/drawing/2014/main" id="{EE8E26B7-44AD-F676-A2FD-2057CEFBF160}"/>
              </a:ext>
            </a:extLst>
          </p:cNvPr>
          <p:cNvSpPr txBox="1"/>
          <p:nvPr/>
        </p:nvSpPr>
        <p:spPr>
          <a:xfrm>
            <a:off x="207390" y="3013091"/>
            <a:ext cx="11624777" cy="3385542"/>
          </a:xfrm>
          <a:prstGeom prst="rect">
            <a:avLst/>
          </a:prstGeom>
          <a:noFill/>
        </p:spPr>
        <p:txBody>
          <a:bodyPr wrap="square">
            <a:spAutoFit/>
          </a:bodyPr>
          <a:lstStyle/>
          <a:p>
            <a:pPr>
              <a:defRPr/>
            </a:pPr>
            <a:r>
              <a:rPr lang="zh-TW" altLang="en-US" sz="1600" b="1" dirty="0">
                <a:solidFill>
                  <a:srgbClr val="003399"/>
                </a:solidFill>
                <a:latin typeface="Roboto Condensed"/>
              </a:rPr>
              <a:t>         然而任何採用</a:t>
            </a:r>
            <a:r>
              <a:rPr lang="zh-TW" altLang="en-US" sz="1600" b="1" dirty="0">
                <a:solidFill>
                  <a:srgbClr val="003399"/>
                </a:solidFill>
                <a:highlight>
                  <a:srgbClr val="FFFF00"/>
                </a:highlight>
                <a:latin typeface="Roboto Condensed"/>
              </a:rPr>
              <a:t>低功耗藍牙</a:t>
            </a:r>
            <a:r>
              <a:rPr lang="zh-TW" altLang="en-US" sz="1600" b="1" dirty="0">
                <a:solidFill>
                  <a:srgbClr val="003399"/>
                </a:solidFill>
                <a:latin typeface="Roboto Condensed"/>
              </a:rPr>
              <a:t>（</a:t>
            </a:r>
            <a:r>
              <a:rPr lang="en-US" altLang="zh-TW" sz="1600" b="1" dirty="0">
                <a:solidFill>
                  <a:srgbClr val="003399"/>
                </a:solidFill>
                <a:latin typeface="Roboto Condensed"/>
              </a:rPr>
              <a:t>BLE</a:t>
            </a:r>
            <a:r>
              <a:rPr lang="zh-TW" altLang="en-US" sz="1600" b="1" dirty="0">
                <a:solidFill>
                  <a:srgbClr val="003399"/>
                </a:solidFill>
                <a:latin typeface="Roboto Condensed"/>
              </a:rPr>
              <a:t>或藍牙</a:t>
            </a:r>
            <a:r>
              <a:rPr lang="en-US" altLang="zh-TW" sz="1600" b="1" dirty="0">
                <a:solidFill>
                  <a:srgbClr val="003399"/>
                </a:solidFill>
                <a:latin typeface="Roboto Condensed"/>
              </a:rPr>
              <a:t>4.0</a:t>
            </a:r>
            <a:r>
              <a:rPr lang="zh-TW" altLang="en-US" sz="1600" b="1" dirty="0">
                <a:solidFill>
                  <a:srgbClr val="003399"/>
                </a:solidFill>
                <a:latin typeface="Roboto Condensed"/>
              </a:rPr>
              <a:t>）的</a:t>
            </a:r>
            <a:r>
              <a:rPr lang="zh-TW" altLang="en-US" sz="1600" b="1" dirty="0">
                <a:solidFill>
                  <a:srgbClr val="003399"/>
                </a:solidFill>
                <a:highlight>
                  <a:srgbClr val="FFFF00"/>
                </a:highlight>
                <a:latin typeface="Roboto Condensed"/>
              </a:rPr>
              <a:t>微定位訊號發射器</a:t>
            </a:r>
            <a:r>
              <a:rPr lang="zh-TW" altLang="en-US" sz="1600" b="1" dirty="0">
                <a:solidFill>
                  <a:srgbClr val="003399"/>
                </a:solidFill>
                <a:latin typeface="Roboto Condensed"/>
              </a:rPr>
              <a:t>皆能稱之為</a:t>
            </a:r>
            <a:r>
              <a:rPr lang="en-US" altLang="zh-TW" sz="1600" b="1" dirty="0">
                <a:solidFill>
                  <a:srgbClr val="003399"/>
                </a:solidFill>
                <a:latin typeface="Roboto Condensed"/>
              </a:rPr>
              <a:t>Beacon</a:t>
            </a:r>
            <a:r>
              <a:rPr lang="zh-TW" altLang="en-US" sz="1600" b="1" dirty="0">
                <a:solidFill>
                  <a:srgbClr val="003399"/>
                </a:solidFill>
                <a:latin typeface="Roboto Condensed"/>
              </a:rPr>
              <a:t>，</a:t>
            </a:r>
            <a:r>
              <a:rPr lang="en-US" altLang="zh-TW" sz="1600" b="1" dirty="0">
                <a:solidFill>
                  <a:srgbClr val="003399"/>
                </a:solidFill>
                <a:latin typeface="Roboto Condensed"/>
              </a:rPr>
              <a:t>Beacon</a:t>
            </a:r>
            <a:r>
              <a:rPr lang="zh-TW" altLang="en-US" sz="1600" b="1" dirty="0">
                <a:solidFill>
                  <a:srgbClr val="003399"/>
                </a:solidFill>
                <a:latin typeface="Roboto Condensed"/>
              </a:rPr>
              <a:t>與 </a:t>
            </a:r>
            <a:r>
              <a:rPr lang="en-US" altLang="zh-TW" sz="1600" b="1" dirty="0">
                <a:solidFill>
                  <a:srgbClr val="003399"/>
                </a:solidFill>
                <a:latin typeface="Roboto Condensed"/>
              </a:rPr>
              <a:t>iBeacon</a:t>
            </a:r>
            <a:r>
              <a:rPr lang="zh-TW" altLang="en-US" sz="1600" dirty="0"/>
              <a:t>（</a:t>
            </a:r>
            <a:r>
              <a:rPr lang="en-US" altLang="zh-TW" sz="1600" dirty="0"/>
              <a:t>Apple </a:t>
            </a:r>
            <a:r>
              <a:rPr lang="zh-TW" altLang="en-US" sz="1600" dirty="0"/>
              <a:t>提出的專有協定）</a:t>
            </a:r>
            <a:r>
              <a:rPr lang="zh-TW" altLang="en-US" sz="1600" b="1" dirty="0">
                <a:solidFill>
                  <a:srgbClr val="003399"/>
                </a:solidFill>
                <a:latin typeface="Roboto Condensed"/>
              </a:rPr>
              <a:t>的差別</a:t>
            </a:r>
            <a:r>
              <a:rPr lang="zh-TW" altLang="en-US" sz="1600" b="1" dirty="0"/>
              <a:t>不只是</a:t>
            </a:r>
            <a:r>
              <a:rPr lang="zh-TW" altLang="en-US" sz="1600" b="1" dirty="0">
                <a:highlight>
                  <a:srgbClr val="FFFF00"/>
                </a:highlight>
              </a:rPr>
              <a:t>廣播訊號</a:t>
            </a:r>
            <a:r>
              <a:rPr lang="zh-TW" altLang="en-US" sz="1600" b="1" dirty="0"/>
              <a:t>頻率的不同</a:t>
            </a:r>
            <a:r>
              <a:rPr lang="zh-TW" altLang="en-US" sz="1600" dirty="0"/>
              <a:t>，而是牽涉到</a:t>
            </a:r>
            <a:r>
              <a:rPr lang="zh-TW" altLang="en-US" sz="1600" b="1" dirty="0"/>
              <a:t>標準、協定、平台相容性</a:t>
            </a:r>
            <a:r>
              <a:rPr lang="zh-TW" altLang="en-US" sz="1600" dirty="0"/>
              <a:t>等層面。</a:t>
            </a:r>
            <a:r>
              <a:rPr lang="zh-TW" altLang="en-US" sz="1600" b="1" dirty="0">
                <a:solidFill>
                  <a:srgbClr val="003399"/>
                </a:solidFill>
                <a:latin typeface="Roboto Condensed"/>
              </a:rPr>
              <a:t>簡而言之，</a:t>
            </a:r>
            <a:r>
              <a:rPr lang="en-US" altLang="zh-TW" sz="1600" b="1" dirty="0">
                <a:solidFill>
                  <a:srgbClr val="003399"/>
                </a:solidFill>
                <a:latin typeface="Roboto Condensed"/>
              </a:rPr>
              <a:t>Beacon</a:t>
            </a:r>
            <a:r>
              <a:rPr lang="zh-TW" altLang="en-US" sz="1600" b="1" dirty="0">
                <a:solidFill>
                  <a:srgbClr val="003399"/>
                </a:solidFill>
                <a:highlight>
                  <a:srgbClr val="FFFF00"/>
                </a:highlight>
                <a:latin typeface="Roboto Condensed"/>
              </a:rPr>
              <a:t>就像是一個不停地在廣播訊號的燈塔，當手機進入到燈塔照射的範圍內，</a:t>
            </a:r>
            <a:r>
              <a:rPr lang="en-US" altLang="zh-TW" sz="1600" b="1" dirty="0">
                <a:solidFill>
                  <a:srgbClr val="003399"/>
                </a:solidFill>
                <a:highlight>
                  <a:srgbClr val="FFFF00"/>
                </a:highlight>
                <a:latin typeface="Roboto Condensed"/>
              </a:rPr>
              <a:t>Beacon</a:t>
            </a:r>
            <a:r>
              <a:rPr lang="zh-TW" altLang="en-US" sz="1600" b="1" dirty="0">
                <a:solidFill>
                  <a:srgbClr val="003399"/>
                </a:solidFill>
                <a:highlight>
                  <a:srgbClr val="FFFF00"/>
                </a:highlight>
                <a:latin typeface="Roboto Condensed"/>
              </a:rPr>
              <a:t>就會發送一串代碼給手機</a:t>
            </a:r>
            <a:r>
              <a:rPr lang="zh-TW" altLang="en-US" sz="1600" b="1" dirty="0">
                <a:solidFill>
                  <a:srgbClr val="003399"/>
                </a:solidFill>
                <a:latin typeface="Roboto Condensed"/>
              </a:rPr>
              <a:t>，手機的 </a:t>
            </a:r>
            <a:r>
              <a:rPr lang="en-US" altLang="zh-TW" sz="1600" b="1" dirty="0">
                <a:solidFill>
                  <a:srgbClr val="003399"/>
                </a:solidFill>
                <a:latin typeface="Roboto Condensed"/>
              </a:rPr>
              <a:t>App</a:t>
            </a:r>
            <a:r>
              <a:rPr lang="zh-TW" altLang="en-US" sz="1600" b="1" dirty="0">
                <a:solidFill>
                  <a:srgbClr val="003399"/>
                </a:solidFill>
                <a:latin typeface="Roboto Condensed"/>
              </a:rPr>
              <a:t>偵測到代碼後便會觸發一連串的動作。 </a:t>
            </a:r>
            <a:endParaRPr lang="en-US" altLang="zh-TW" sz="1600" b="1" dirty="0">
              <a:solidFill>
                <a:srgbClr val="003399"/>
              </a:solidFill>
              <a:latin typeface="Roboto Condensed"/>
            </a:endParaRPr>
          </a:p>
          <a:p>
            <a:pPr>
              <a:defRPr/>
            </a:pPr>
            <a:r>
              <a:rPr lang="zh-TW" altLang="en-US" sz="1600" dirty="0"/>
              <a:t>         例如</a:t>
            </a:r>
            <a:r>
              <a:rPr lang="en-US" altLang="zh-TW" sz="1600" dirty="0"/>
              <a:t>:</a:t>
            </a:r>
            <a:r>
              <a:rPr lang="zh-TW" altLang="en-US" sz="1600" dirty="0"/>
              <a:t> </a:t>
            </a:r>
            <a:r>
              <a:rPr lang="zh-TW" altLang="zh-TW" sz="1600" dirty="0"/>
              <a:t>用戶靠近星巴克門市（比對</a:t>
            </a:r>
            <a:r>
              <a:rPr lang="en-US" altLang="zh-TW" sz="1600" dirty="0"/>
              <a:t> GPS</a:t>
            </a:r>
            <a:r>
              <a:rPr lang="zh-TW" altLang="zh-TW" sz="1600" dirty="0"/>
              <a:t>）</a:t>
            </a:r>
            <a:r>
              <a:rPr lang="en-US" altLang="zh-TW" sz="1600" dirty="0"/>
              <a:t>→ </a:t>
            </a:r>
            <a:r>
              <a:rPr lang="zh-TW" altLang="zh-TW" sz="1600" dirty="0"/>
              <a:t>系統觸發事件</a:t>
            </a:r>
            <a:r>
              <a:rPr lang="en-US" altLang="zh-TW" sz="1600" dirty="0"/>
              <a:t> → </a:t>
            </a:r>
            <a:r>
              <a:rPr lang="zh-TW" altLang="zh-TW" sz="1600" dirty="0"/>
              <a:t>推播：「你附近的星巴克正在買一送一！</a:t>
            </a:r>
            <a:r>
              <a:rPr lang="zh-TW" altLang="en-US" sz="1600" dirty="0"/>
              <a:t> 」</a:t>
            </a:r>
            <a:endParaRPr lang="en-US" altLang="zh-TW" sz="1600" dirty="0"/>
          </a:p>
          <a:p>
            <a:pPr>
              <a:defRPr/>
            </a:pPr>
            <a:endParaRPr lang="en-US" altLang="zh-TW" sz="1600" b="1" dirty="0">
              <a:solidFill>
                <a:srgbClr val="003399"/>
              </a:solidFill>
              <a:latin typeface="Roboto Condensed"/>
            </a:endParaRPr>
          </a:p>
          <a:p>
            <a:pPr>
              <a:defRPr/>
            </a:pPr>
            <a:r>
              <a:rPr lang="zh-TW" altLang="en-US" dirty="0"/>
              <a:t>        </a:t>
            </a:r>
            <a:r>
              <a:rPr lang="zh-TW" altLang="en-US" sz="1600" b="1" dirty="0">
                <a:solidFill>
                  <a:srgbClr val="003399"/>
                </a:solidFill>
                <a:latin typeface="Roboto Condensed"/>
              </a:rPr>
              <a:t>在 </a:t>
            </a:r>
            <a:r>
              <a:rPr lang="en-US" altLang="zh-TW" sz="1600" b="1" dirty="0">
                <a:solidFill>
                  <a:srgbClr val="003399"/>
                </a:solidFill>
                <a:latin typeface="Roboto Condensed"/>
              </a:rPr>
              <a:t>2013~2016 </a:t>
            </a:r>
            <a:r>
              <a:rPr lang="zh-TW" altLang="en-US" sz="1600" b="1" dirty="0">
                <a:solidFill>
                  <a:srgbClr val="003399"/>
                </a:solidFill>
                <a:latin typeface="Roboto Condensed"/>
              </a:rPr>
              <a:t>年 </a:t>
            </a:r>
            <a:r>
              <a:rPr lang="en-US" altLang="zh-TW" sz="1600" b="1" dirty="0">
                <a:solidFill>
                  <a:srgbClr val="003399"/>
                </a:solidFill>
                <a:latin typeface="Roboto Condensed"/>
              </a:rPr>
              <a:t>Beacon</a:t>
            </a:r>
            <a:r>
              <a:rPr lang="zh-TW" altLang="en-US" sz="1600" b="1" dirty="0">
                <a:solidFill>
                  <a:srgbClr val="003399"/>
                </a:solidFill>
                <a:latin typeface="Roboto Condensed"/>
              </a:rPr>
              <a:t> 被稱為「</a:t>
            </a:r>
            <a:r>
              <a:rPr lang="en-US" altLang="zh-TW" sz="1600" b="1" dirty="0">
                <a:solidFill>
                  <a:srgbClr val="003399"/>
                </a:solidFill>
                <a:highlight>
                  <a:srgbClr val="FFFF00"/>
                </a:highlight>
                <a:latin typeface="Roboto Condensed"/>
              </a:rPr>
              <a:t>NFC(Near-field communication, </a:t>
            </a:r>
            <a:r>
              <a:rPr lang="zh-TW" altLang="en-US" sz="1600" b="1" dirty="0">
                <a:solidFill>
                  <a:srgbClr val="003399"/>
                </a:solidFill>
                <a:highlight>
                  <a:srgbClr val="FFFF00"/>
                </a:highlight>
                <a:latin typeface="Roboto Condensed"/>
              </a:rPr>
              <a:t>無線近場通訊）</a:t>
            </a:r>
            <a:r>
              <a:rPr lang="zh-TW" altLang="en-US" sz="1600" b="1" dirty="0">
                <a:solidFill>
                  <a:srgbClr val="003399"/>
                </a:solidFill>
                <a:highlight>
                  <a:srgbClr val="00FF00"/>
                </a:highlight>
                <a:latin typeface="Roboto Condensed"/>
              </a:rPr>
              <a:t>殺手</a:t>
            </a:r>
            <a:r>
              <a:rPr lang="zh-TW" altLang="en-US" sz="1600" b="1" dirty="0">
                <a:solidFill>
                  <a:srgbClr val="003399"/>
                </a:solidFill>
                <a:latin typeface="Roboto Condensed"/>
              </a:rPr>
              <a:t>」。</a:t>
            </a:r>
            <a:r>
              <a:rPr lang="en-US" altLang="zh-TW" sz="1600" b="1" dirty="0">
                <a:solidFill>
                  <a:srgbClr val="003399"/>
                </a:solidFill>
                <a:latin typeface="Roboto Condensed"/>
              </a:rPr>
              <a:t>? Beacon</a:t>
            </a:r>
            <a:r>
              <a:rPr lang="zh-TW" altLang="en-US" sz="1600" b="1" dirty="0">
                <a:solidFill>
                  <a:srgbClr val="003399"/>
                </a:solidFill>
                <a:latin typeface="Roboto Condensed"/>
              </a:rPr>
              <a:t>同時兼具</a:t>
            </a:r>
            <a:r>
              <a:rPr lang="zh-TW" altLang="en-US" sz="1600" b="1" dirty="0">
                <a:solidFill>
                  <a:srgbClr val="003399"/>
                </a:solidFill>
                <a:highlight>
                  <a:srgbClr val="FFFF00"/>
                </a:highlight>
                <a:latin typeface="Roboto Condensed"/>
              </a:rPr>
              <a:t>定位與支付</a:t>
            </a:r>
            <a:r>
              <a:rPr lang="zh-TW" altLang="en-US" sz="1600" b="1" dirty="0">
                <a:solidFill>
                  <a:srgbClr val="003399"/>
                </a:solidFill>
                <a:latin typeface="Roboto Condensed"/>
              </a:rPr>
              <a:t>的優勢，讓 </a:t>
            </a:r>
            <a:r>
              <a:rPr lang="en-US" altLang="zh-TW" sz="1600" b="1" dirty="0">
                <a:solidFill>
                  <a:srgbClr val="003399"/>
                </a:solidFill>
                <a:highlight>
                  <a:srgbClr val="FFFF00"/>
                </a:highlight>
                <a:latin typeface="Roboto Condensed"/>
              </a:rPr>
              <a:t>Wi-Fi</a:t>
            </a:r>
            <a:r>
              <a:rPr lang="zh-TW" altLang="en-US" sz="1600" b="1" dirty="0">
                <a:solidFill>
                  <a:srgbClr val="003399"/>
                </a:solidFill>
                <a:highlight>
                  <a:srgbClr val="FFFF00"/>
                </a:highlight>
                <a:latin typeface="Roboto Condensed"/>
              </a:rPr>
              <a:t>與 </a:t>
            </a:r>
            <a:r>
              <a:rPr lang="en-US" altLang="zh-TW" sz="1600" b="1" dirty="0">
                <a:solidFill>
                  <a:srgbClr val="003399"/>
                </a:solidFill>
                <a:highlight>
                  <a:srgbClr val="FFFF00"/>
                </a:highlight>
                <a:latin typeface="Roboto Condensed"/>
              </a:rPr>
              <a:t>NFC</a:t>
            </a:r>
            <a:r>
              <a:rPr lang="zh-TW" altLang="en-US" sz="1600" b="1" dirty="0">
                <a:solidFill>
                  <a:srgbClr val="003399"/>
                </a:solidFill>
                <a:highlight>
                  <a:srgbClr val="FFFF00"/>
                </a:highlight>
                <a:latin typeface="Roboto Condensed"/>
              </a:rPr>
              <a:t>分別在</a:t>
            </a:r>
            <a:r>
              <a:rPr lang="zh-TW" altLang="en-US" sz="1600" b="1" dirty="0">
                <a:solidFill>
                  <a:srgbClr val="003399"/>
                </a:solidFill>
                <a:highlight>
                  <a:srgbClr val="00FF00"/>
                </a:highlight>
                <a:latin typeface="Roboto Condensed"/>
              </a:rPr>
              <a:t>定位與支付的光環盡失</a:t>
            </a:r>
            <a:r>
              <a:rPr lang="zh-TW" altLang="en-US" sz="1600" b="1" dirty="0">
                <a:solidFill>
                  <a:srgbClr val="003399"/>
                </a:solidFill>
                <a:latin typeface="Roboto Condensed"/>
              </a:rPr>
              <a:t>，儼然成為實體通路</a:t>
            </a:r>
            <a:r>
              <a:rPr lang="zh-TW" altLang="en-US" sz="1600" b="1" dirty="0">
                <a:solidFill>
                  <a:srgbClr val="003399"/>
                </a:solidFill>
                <a:highlight>
                  <a:srgbClr val="FFFF00"/>
                </a:highlight>
                <a:latin typeface="Roboto Condensed"/>
              </a:rPr>
              <a:t>虛實整合（</a:t>
            </a:r>
            <a:r>
              <a:rPr lang="en-US" altLang="zh-TW" sz="1600" b="1" dirty="0">
                <a:solidFill>
                  <a:srgbClr val="003399"/>
                </a:solidFill>
                <a:highlight>
                  <a:srgbClr val="FFFF00"/>
                </a:highlight>
                <a:latin typeface="Roboto Condensed"/>
              </a:rPr>
              <a:t>O2O</a:t>
            </a:r>
            <a:r>
              <a:rPr lang="zh-TW" altLang="en-US" sz="1600" b="1" dirty="0">
                <a:solidFill>
                  <a:srgbClr val="003399"/>
                </a:solidFill>
                <a:highlight>
                  <a:srgbClr val="FFFF00"/>
                </a:highlight>
                <a:latin typeface="Roboto Condensed"/>
              </a:rPr>
              <a:t>）</a:t>
            </a:r>
            <a:r>
              <a:rPr lang="zh-TW" altLang="en-US" sz="1600" b="1" dirty="0">
                <a:solidFill>
                  <a:srgbClr val="003399"/>
                </a:solidFill>
                <a:latin typeface="Roboto Condensed"/>
              </a:rPr>
              <a:t>的救世主。</a:t>
            </a:r>
            <a:endParaRPr lang="en-US" altLang="zh-TW" sz="1600" b="1" dirty="0">
              <a:solidFill>
                <a:srgbClr val="003399"/>
              </a:solidFill>
              <a:latin typeface="Roboto Condensed"/>
            </a:endParaRPr>
          </a:p>
          <a:p>
            <a:pPr>
              <a:defRPr/>
            </a:pPr>
            <a:endParaRPr lang="en-US" altLang="zh-TW" b="1" dirty="0">
              <a:solidFill>
                <a:srgbClr val="003399"/>
              </a:solidFill>
              <a:latin typeface="Roboto Condensed"/>
            </a:endParaRPr>
          </a:p>
          <a:p>
            <a:pPr>
              <a:defRPr/>
            </a:pPr>
            <a:r>
              <a:rPr lang="zh-TW" altLang="en-US" sz="1600" b="1" dirty="0">
                <a:solidFill>
                  <a:srgbClr val="003399"/>
                </a:solidFill>
                <a:latin typeface="Roboto Condensed"/>
              </a:rPr>
              <a:t>      「這有助於</a:t>
            </a:r>
            <a:r>
              <a:rPr lang="zh-TW" altLang="en-US" sz="1600" b="1" dirty="0">
                <a:solidFill>
                  <a:srgbClr val="003399"/>
                </a:solidFill>
                <a:highlight>
                  <a:srgbClr val="FFFF00"/>
                </a:highlight>
                <a:latin typeface="Roboto Condensed"/>
              </a:rPr>
              <a:t>零售業</a:t>
            </a:r>
            <a:r>
              <a:rPr lang="zh-TW" altLang="en-US" sz="1600" b="1" dirty="0">
                <a:solidFill>
                  <a:srgbClr val="003399"/>
                </a:solidFill>
                <a:latin typeface="Roboto Condensed"/>
              </a:rPr>
              <a:t>者做到</a:t>
            </a:r>
            <a:r>
              <a:rPr lang="zh-TW" altLang="en-US" sz="1600" b="1" dirty="0">
                <a:solidFill>
                  <a:srgbClr val="003399"/>
                </a:solidFill>
                <a:highlight>
                  <a:srgbClr val="FFFF00"/>
                </a:highlight>
                <a:latin typeface="Roboto Condensed"/>
              </a:rPr>
              <a:t>虛實整合</a:t>
            </a:r>
            <a:r>
              <a:rPr lang="zh-TW" altLang="en-US" sz="1600" b="1" dirty="0">
                <a:solidFill>
                  <a:srgbClr val="003399"/>
                </a:solidFill>
                <a:latin typeface="Roboto Condensed"/>
              </a:rPr>
              <a:t>，以定位為服務</a:t>
            </a:r>
            <a:r>
              <a:rPr lang="en-US" altLang="zh-TW" sz="1600" b="1" dirty="0">
                <a:solidFill>
                  <a:srgbClr val="003399"/>
                </a:solidFill>
                <a:latin typeface="Roboto Condensed"/>
              </a:rPr>
              <a:t>(</a:t>
            </a:r>
            <a:r>
              <a:rPr lang="en-US" altLang="zh-TW" sz="1600" b="1" dirty="0">
                <a:solidFill>
                  <a:srgbClr val="003399"/>
                </a:solidFill>
                <a:highlight>
                  <a:srgbClr val="FFFF00"/>
                </a:highlight>
                <a:latin typeface="Roboto Condensed"/>
              </a:rPr>
              <a:t>Location Based Service, LBS</a:t>
            </a:r>
            <a:r>
              <a:rPr lang="zh-TW" altLang="en-US" sz="1600" b="1" dirty="0">
                <a:solidFill>
                  <a:srgbClr val="003399"/>
                </a:solidFill>
                <a:latin typeface="Roboto Condensed"/>
              </a:rPr>
              <a:t>）</a:t>
            </a:r>
            <a:r>
              <a:rPr lang="en-US" altLang="zh-TW" sz="1600" b="1" dirty="0">
                <a:solidFill>
                  <a:srgbClr val="003399"/>
                </a:solidFill>
                <a:latin typeface="Roboto Condensed"/>
              </a:rPr>
              <a:t> </a:t>
            </a:r>
            <a:r>
              <a:rPr lang="zh-TW" altLang="en-US" sz="1600" b="1" dirty="0">
                <a:solidFill>
                  <a:srgbClr val="003399"/>
                </a:solidFill>
                <a:latin typeface="Roboto Condensed"/>
              </a:rPr>
              <a:t>將會是驅動物聯網成長的其中一個關鍵。」</a:t>
            </a:r>
            <a:endParaRPr lang="en-US" altLang="zh-TW" sz="1600" b="1" dirty="0">
              <a:solidFill>
                <a:srgbClr val="003399"/>
              </a:solidFill>
              <a:latin typeface="Roboto Condensed"/>
            </a:endParaRPr>
          </a:p>
          <a:p>
            <a:pPr>
              <a:defRPr/>
            </a:pPr>
            <a:r>
              <a:rPr lang="zh-TW" altLang="en-US" sz="1600" dirty="0"/>
              <a:t>        </a:t>
            </a:r>
            <a:endParaRPr lang="en-US" altLang="zh-TW" sz="1600" b="1" dirty="0">
              <a:solidFill>
                <a:srgbClr val="003399"/>
              </a:solidFill>
              <a:latin typeface="Roboto Condensed"/>
            </a:endParaRPr>
          </a:p>
          <a:p>
            <a:pPr>
              <a:defRPr/>
            </a:pPr>
            <a:r>
              <a:rPr lang="zh-TW" altLang="en-US" b="1" dirty="0">
                <a:solidFill>
                  <a:srgbClr val="003399"/>
                </a:solidFill>
                <a:latin typeface="Roboto Condensed"/>
              </a:rPr>
              <a:t>  </a:t>
            </a:r>
            <a:r>
              <a:rPr lang="en-US" altLang="zh-TW" sz="1600" b="1" dirty="0">
                <a:solidFill>
                  <a:srgbClr val="003399"/>
                </a:solidFill>
                <a:latin typeface="Roboto Condensed"/>
              </a:rPr>
              <a:t>(</a:t>
            </a:r>
            <a:r>
              <a:rPr lang="zh-TW" altLang="en-US" sz="1600" b="1" dirty="0">
                <a:solidFill>
                  <a:srgbClr val="003399"/>
                </a:solidFill>
                <a:latin typeface="Roboto Condensed"/>
              </a:rPr>
              <a:t>按</a:t>
            </a:r>
            <a:r>
              <a:rPr lang="en-US" altLang="zh-TW" sz="1600" b="1" dirty="0">
                <a:solidFill>
                  <a:srgbClr val="003399"/>
                </a:solidFill>
                <a:latin typeface="Roboto Condensed"/>
              </a:rPr>
              <a:t>:</a:t>
            </a:r>
            <a:r>
              <a:rPr lang="zh-TW" altLang="en-US" sz="1600" b="1" dirty="0">
                <a:solidFill>
                  <a:srgbClr val="003399"/>
                </a:solidFill>
                <a:latin typeface="Roboto Condensed"/>
              </a:rPr>
              <a:t> </a:t>
            </a:r>
            <a:r>
              <a:rPr lang="zh-TW" altLang="en-US" sz="1600" dirty="0"/>
              <a:t>「</a:t>
            </a:r>
            <a:r>
              <a:rPr lang="en-US" altLang="zh-TW" sz="1600" dirty="0"/>
              <a:t>Beacon </a:t>
            </a:r>
            <a:r>
              <a:rPr lang="zh-TW" altLang="en-US" sz="1600" dirty="0"/>
              <a:t>和 </a:t>
            </a:r>
            <a:r>
              <a:rPr lang="en-US" altLang="zh-TW" sz="1600" dirty="0"/>
              <a:t>NFC </a:t>
            </a:r>
            <a:r>
              <a:rPr lang="zh-TW" altLang="en-US" sz="1600" dirty="0"/>
              <a:t>雖同為近距離無線技術，但本質不同、應用場景各異。</a:t>
            </a:r>
            <a:r>
              <a:rPr lang="en-US" altLang="zh-TW" sz="1600" dirty="0"/>
              <a:t>Beacon </a:t>
            </a:r>
            <a:r>
              <a:rPr lang="zh-TW" altLang="en-US" sz="1600" dirty="0"/>
              <a:t>的</a:t>
            </a:r>
            <a:r>
              <a:rPr lang="zh-TW" altLang="en-US" sz="1600" dirty="0">
                <a:highlight>
                  <a:srgbClr val="FFFF00"/>
                </a:highlight>
              </a:rPr>
              <a:t>主動式廣播</a:t>
            </a:r>
            <a:r>
              <a:rPr lang="zh-TW" altLang="en-US" sz="1600" dirty="0"/>
              <a:t>在</a:t>
            </a:r>
            <a:r>
              <a:rPr lang="zh-TW" altLang="en-US" sz="1600" dirty="0">
                <a:highlight>
                  <a:srgbClr val="FFFF00"/>
                </a:highlight>
              </a:rPr>
              <a:t>零售行銷上</a:t>
            </a:r>
            <a:r>
              <a:rPr lang="zh-TW" altLang="en-US" sz="1600" dirty="0"/>
              <a:t>有其優勢，而 </a:t>
            </a:r>
            <a:r>
              <a:rPr lang="en-US" altLang="zh-TW" sz="1600" dirty="0"/>
              <a:t>NFC </a:t>
            </a:r>
            <a:r>
              <a:rPr lang="zh-TW" altLang="en-US" sz="1600" dirty="0"/>
              <a:t>則在</a:t>
            </a:r>
            <a:r>
              <a:rPr lang="zh-TW" altLang="en-US" sz="1600" dirty="0">
                <a:highlight>
                  <a:srgbClr val="FFFF00"/>
                </a:highlight>
              </a:rPr>
              <a:t>支付與精準感應上不可或缺</a:t>
            </a:r>
            <a:r>
              <a:rPr lang="zh-TW" altLang="en-US" sz="1600" dirty="0"/>
              <a:t>。兩者</a:t>
            </a:r>
            <a:r>
              <a:rPr lang="zh-TW" altLang="en-US" sz="1600" dirty="0">
                <a:highlight>
                  <a:srgbClr val="FFFF00"/>
                </a:highlight>
              </a:rPr>
              <a:t>不是競爭，而是互補</a:t>
            </a:r>
            <a:r>
              <a:rPr lang="zh-TW" altLang="en-US" sz="1600" dirty="0"/>
              <a:t>。」</a:t>
            </a:r>
            <a:endParaRPr lang="en-US" altLang="zh-TW" b="1" dirty="0">
              <a:solidFill>
                <a:srgbClr val="003399"/>
              </a:solidFill>
              <a:latin typeface="Roboto Condensed"/>
            </a:endParaRPr>
          </a:p>
        </p:txBody>
      </p:sp>
      <p:sp>
        <p:nvSpPr>
          <p:cNvPr id="4" name="文字方塊 3">
            <a:extLst>
              <a:ext uri="{FF2B5EF4-FFF2-40B4-BE49-F238E27FC236}">
                <a16:creationId xmlns:a16="http://schemas.microsoft.com/office/drawing/2014/main" id="{1CB858AF-B08E-C5AD-620E-C72AECF0D276}"/>
              </a:ext>
            </a:extLst>
          </p:cNvPr>
          <p:cNvSpPr txBox="1"/>
          <p:nvPr/>
        </p:nvSpPr>
        <p:spPr>
          <a:xfrm>
            <a:off x="207390" y="742460"/>
            <a:ext cx="8817157" cy="646331"/>
          </a:xfrm>
          <a:prstGeom prst="rect">
            <a:avLst/>
          </a:prstGeom>
          <a:noFill/>
        </p:spPr>
        <p:txBody>
          <a:bodyPr wrap="none" rtlCol="0">
            <a:spAutoFit/>
          </a:bodyPr>
          <a:lstStyle/>
          <a:p>
            <a:r>
              <a:rPr lang="en-US" altLang="zh-TW" dirty="0"/>
              <a:t>(0910.25) TESCO availability app guides shoppers around store </a:t>
            </a:r>
            <a:r>
              <a:rPr lang="en-US" altLang="zh-TW" dirty="0">
                <a:highlight>
                  <a:srgbClr val="FFFF00"/>
                </a:highlight>
              </a:rPr>
              <a:t>in smart shopping list rollout </a:t>
            </a:r>
            <a:endParaRPr lang="zh-TW" altLang="zh-TW" dirty="0">
              <a:highlight>
                <a:srgbClr val="FFFF00"/>
              </a:highlight>
            </a:endParaRPr>
          </a:p>
          <a:p>
            <a:endParaRPr lang="zh-TW" altLang="en-US" dirty="0"/>
          </a:p>
        </p:txBody>
      </p:sp>
      <p:sp>
        <p:nvSpPr>
          <p:cNvPr id="2" name="文字方塊 1">
            <a:extLst>
              <a:ext uri="{FF2B5EF4-FFF2-40B4-BE49-F238E27FC236}">
                <a16:creationId xmlns:a16="http://schemas.microsoft.com/office/drawing/2014/main" id="{A535D7A5-6C3E-04C8-8D98-A0B85A961A77}"/>
              </a:ext>
            </a:extLst>
          </p:cNvPr>
          <p:cNvSpPr txBox="1"/>
          <p:nvPr/>
        </p:nvSpPr>
        <p:spPr>
          <a:xfrm>
            <a:off x="453250" y="1209872"/>
            <a:ext cx="11299479" cy="1569660"/>
          </a:xfrm>
          <a:prstGeom prst="rect">
            <a:avLst/>
          </a:prstGeom>
          <a:noFill/>
        </p:spPr>
        <p:txBody>
          <a:bodyPr wrap="square" rtlCol="0">
            <a:spAutoFit/>
          </a:bodyPr>
          <a:lstStyle/>
          <a:p>
            <a:r>
              <a:rPr lang="en-US" altLang="zh-TW" sz="1600" b="1" dirty="0"/>
              <a:t>4.</a:t>
            </a:r>
            <a:r>
              <a:rPr lang="zh-TW" altLang="en-US" sz="1600" b="1" dirty="0"/>
              <a:t>（進階）</a:t>
            </a:r>
            <a:r>
              <a:rPr lang="en-US" altLang="zh-TW" sz="1600" b="1" dirty="0"/>
              <a:t>Beacon </a:t>
            </a:r>
            <a:r>
              <a:rPr lang="zh-TW" altLang="en-US" sz="1600" b="1" dirty="0"/>
              <a:t>或 </a:t>
            </a:r>
            <a:r>
              <a:rPr lang="en-US" altLang="zh-TW" sz="1600" b="1" dirty="0"/>
              <a:t>GPS </a:t>
            </a:r>
            <a:r>
              <a:rPr lang="zh-TW" altLang="en-US" sz="1600" b="1" dirty="0"/>
              <a:t>輔助（試驗階段）</a:t>
            </a:r>
          </a:p>
          <a:p>
            <a:r>
              <a:rPr lang="zh-TW" altLang="en-US" sz="1600" dirty="0"/>
              <a:t>在少數試點店，</a:t>
            </a:r>
            <a:r>
              <a:rPr lang="en-US" altLang="zh-TW" sz="1600" dirty="0"/>
              <a:t>Tesco </a:t>
            </a:r>
            <a:r>
              <a:rPr lang="zh-TW" altLang="en-US" sz="1600" dirty="0"/>
              <a:t>曾嘗試使用：</a:t>
            </a:r>
            <a:endParaRPr lang="en-US" altLang="zh-TW" sz="1600" dirty="0"/>
          </a:p>
          <a:p>
            <a:endParaRPr lang="zh-TW" altLang="en-US" sz="1600" dirty="0"/>
          </a:p>
          <a:p>
            <a:pPr lvl="1"/>
            <a:r>
              <a:rPr lang="en-US" altLang="zh-TW" sz="1600" b="1" dirty="0"/>
              <a:t>iBeacon / Bluetooth Beacon</a:t>
            </a:r>
            <a:r>
              <a:rPr lang="zh-TW" altLang="en-US" sz="1600" dirty="0"/>
              <a:t>：追蹤你大致在賣場哪個區域，未來</a:t>
            </a:r>
            <a:r>
              <a:rPr lang="zh-TW" altLang="en-US" sz="1600" dirty="0">
                <a:highlight>
                  <a:srgbClr val="FFFF00"/>
                </a:highlight>
              </a:rPr>
              <a:t>可自動通知</a:t>
            </a:r>
            <a:r>
              <a:rPr lang="zh-TW" altLang="en-US" sz="1600" dirty="0"/>
              <a:t>「你附近就是牛奶」。</a:t>
            </a:r>
          </a:p>
          <a:p>
            <a:pPr lvl="1"/>
            <a:r>
              <a:rPr lang="zh-TW" altLang="en-US" sz="1600" b="1" dirty="0"/>
              <a:t>室內導航試驗</a:t>
            </a:r>
            <a:r>
              <a:rPr lang="zh-TW" altLang="en-US" sz="1600" dirty="0"/>
              <a:t>：例如像 </a:t>
            </a:r>
            <a:r>
              <a:rPr lang="en-US" altLang="zh-TW" sz="1600" dirty="0"/>
              <a:t>Google Indoor Maps</a:t>
            </a:r>
            <a:r>
              <a:rPr lang="zh-TW" altLang="en-US" sz="1600" dirty="0"/>
              <a:t>，那樣的功能。</a:t>
            </a:r>
          </a:p>
          <a:p>
            <a:r>
              <a:rPr lang="zh-TW" altLang="en-US" sz="1600" dirty="0"/>
              <a:t>但這些</a:t>
            </a:r>
            <a:r>
              <a:rPr lang="zh-TW" altLang="en-US" sz="1600" b="1" dirty="0"/>
              <a:t>仍屬於早期測試或特定分店的試驗計劃</a:t>
            </a:r>
            <a:r>
              <a:rPr lang="zh-TW" altLang="en-US" sz="1600" dirty="0"/>
              <a:t>，大部分門市</a:t>
            </a:r>
            <a:r>
              <a:rPr lang="zh-TW" altLang="en-US" sz="1600" dirty="0">
                <a:highlight>
                  <a:srgbClr val="FFFF00"/>
                </a:highlight>
              </a:rPr>
              <a:t>仍是「靜態通道號」查詢</a:t>
            </a:r>
            <a:r>
              <a:rPr lang="zh-TW" altLang="en-US" sz="1600" dirty="0"/>
              <a:t>為主。</a:t>
            </a:r>
            <a:endParaRPr lang="zh-TW" altLang="en-US" dirty="0"/>
          </a:p>
        </p:txBody>
      </p:sp>
    </p:spTree>
    <p:extLst>
      <p:ext uri="{BB962C8B-B14F-4D97-AF65-F5344CB8AC3E}">
        <p14:creationId xmlns:p14="http://schemas.microsoft.com/office/powerpoint/2010/main" val="1486499772"/>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F1D69BD-0710-FE00-5B98-7D74882DC63B}"/>
              </a:ext>
            </a:extLst>
          </p:cNvPr>
          <p:cNvSpPr>
            <a:spLocks noGrp="1" noChangeArrowheads="1"/>
          </p:cNvSpPr>
          <p:nvPr>
            <p:ph type="title" idx="4294967295"/>
          </p:nvPr>
        </p:nvSpPr>
        <p:spPr>
          <a:xfrm>
            <a:off x="163630" y="0"/>
            <a:ext cx="11667010" cy="575035"/>
          </a:xfrm>
          <a:solidFill>
            <a:srgbClr val="08045C"/>
          </a:solidFill>
        </p:spPr>
        <p:txBody>
          <a:bodyPr>
            <a:normAutofit/>
          </a:bodyPr>
          <a:lstStyle/>
          <a:p>
            <a:pPr eaLnBrk="1" hangingPunct="1"/>
            <a:r>
              <a:rPr lang="zh-TW" altLang="en-US" sz="2400" dirty="0">
                <a:solidFill>
                  <a:schemeClr val="bg1"/>
                </a:solidFill>
                <a:ea typeface="新細明體" panose="02020500000000000000" pitchFamily="18" charset="-120"/>
              </a:rPr>
              <a:t>                  電子商務的特性 </a:t>
            </a:r>
            <a:r>
              <a:rPr lang="en-US" altLang="zh-TW" sz="2400" dirty="0">
                <a:solidFill>
                  <a:schemeClr val="bg1"/>
                </a:solidFill>
                <a:ea typeface="新細明體" panose="02020500000000000000" pitchFamily="18" charset="-120"/>
              </a:rPr>
              <a:t>(</a:t>
            </a:r>
            <a:r>
              <a:rPr lang="zh-TW" altLang="en-US" sz="2400" dirty="0">
                <a:solidFill>
                  <a:schemeClr val="bg1"/>
                </a:solidFill>
                <a:ea typeface="新細明體" panose="02020500000000000000" pitchFamily="18" charset="-120"/>
              </a:rPr>
              <a:t>續</a:t>
            </a:r>
            <a:r>
              <a:rPr lang="en-US" altLang="zh-TW" sz="2400" dirty="0">
                <a:solidFill>
                  <a:schemeClr val="bg1"/>
                </a:solidFill>
                <a:ea typeface="新細明體" panose="02020500000000000000" pitchFamily="18" charset="-120"/>
              </a:rPr>
              <a:t>)</a:t>
            </a:r>
            <a:r>
              <a:rPr lang="zh-TW" altLang="en-US" sz="2400" dirty="0">
                <a:solidFill>
                  <a:schemeClr val="bg1"/>
                </a:solidFill>
                <a:ea typeface="新細明體" panose="02020500000000000000" pitchFamily="18" charset="-120"/>
              </a:rPr>
              <a:t> </a:t>
            </a:r>
            <a:endParaRPr lang="en-US" altLang="zh-TW" sz="2400" dirty="0">
              <a:ea typeface="新細明體" panose="02020500000000000000" pitchFamily="18" charset="-120"/>
            </a:endParaRPr>
          </a:p>
        </p:txBody>
      </p:sp>
      <p:sp>
        <p:nvSpPr>
          <p:cNvPr id="99331" name="Rectangle 3">
            <a:extLst>
              <a:ext uri="{FF2B5EF4-FFF2-40B4-BE49-F238E27FC236}">
                <a16:creationId xmlns:a16="http://schemas.microsoft.com/office/drawing/2014/main" id="{B8ACEB56-2C08-0A05-EF26-E1081A581285}"/>
              </a:ext>
            </a:extLst>
          </p:cNvPr>
          <p:cNvSpPr>
            <a:spLocks noGrp="1" noChangeArrowheads="1"/>
          </p:cNvSpPr>
          <p:nvPr>
            <p:ph idx="4294967295"/>
          </p:nvPr>
        </p:nvSpPr>
        <p:spPr>
          <a:xfrm>
            <a:off x="361360" y="575035"/>
            <a:ext cx="11271183" cy="6052991"/>
          </a:xfrm>
        </p:spPr>
        <p:txBody>
          <a:bodyPr>
            <a:normAutofit fontScale="92500" lnSpcReduction="10000"/>
          </a:bodyPr>
          <a:lstStyle/>
          <a:p>
            <a:pPr marL="457200" indent="-457200" eaLnBrk="1" hangingPunct="1">
              <a:buFont typeface="Wingdings" panose="05000000000000000000" pitchFamily="2" charset="2"/>
              <a:buAutoNum type="arabicPeriod" startAt="6"/>
              <a:defRPr/>
            </a:pPr>
            <a:r>
              <a:rPr lang="en-US" altLang="zh-TW" sz="2200" b="1" dirty="0">
                <a:solidFill>
                  <a:srgbClr val="003399"/>
                </a:solidFill>
                <a:ea typeface="新細明體" panose="02020500000000000000" pitchFamily="18" charset="-120"/>
              </a:rPr>
              <a:t>Information density (</a:t>
            </a:r>
            <a:r>
              <a:rPr lang="zh-TW" altLang="en-US" sz="1900" b="1" dirty="0">
                <a:solidFill>
                  <a:srgbClr val="003399"/>
                </a:solidFill>
                <a:latin typeface="華康中黑體" pitchFamily="49" charset="-120"/>
                <a:ea typeface="華康中黑體" pitchFamily="49" charset="-120"/>
              </a:rPr>
              <a:t>資訊密集度</a:t>
            </a:r>
            <a:r>
              <a:rPr lang="en-US" altLang="zh-TW" sz="2200" b="1" dirty="0">
                <a:solidFill>
                  <a:srgbClr val="003399"/>
                </a:solidFill>
                <a:latin typeface="華康中黑體" pitchFamily="49" charset="-120"/>
                <a:ea typeface="華康中黑體" pitchFamily="49" charset="-120"/>
              </a:rPr>
              <a:t>)</a:t>
            </a:r>
          </a:p>
          <a:p>
            <a:pPr marL="0" indent="0" eaLnBrk="1" hangingPunct="1">
              <a:buNone/>
              <a:defRPr/>
            </a:pPr>
            <a:endParaRPr lang="en-US" altLang="zh-TW" sz="2200" b="1" dirty="0">
              <a:solidFill>
                <a:srgbClr val="003399"/>
              </a:solidFill>
              <a:latin typeface="華康中黑體" pitchFamily="49" charset="-120"/>
              <a:ea typeface="華康中黑體" pitchFamily="49" charset="-120"/>
            </a:endParaRPr>
          </a:p>
          <a:p>
            <a:pPr marL="0">
              <a:spcBef>
                <a:spcPts val="0"/>
              </a:spcBef>
              <a:buNone/>
              <a:defRPr/>
            </a:pPr>
            <a:r>
              <a:rPr lang="en-US" altLang="zh-TW" sz="1800" b="1" dirty="0">
                <a:solidFill>
                  <a:srgbClr val="003399"/>
                </a:solidFill>
                <a:ea typeface="新細明體" panose="02020500000000000000" pitchFamily="18" charset="-120"/>
              </a:rPr>
              <a:t>The Internet and the Web vastly increase Information density- </a:t>
            </a:r>
            <a:r>
              <a:rPr lang="en-US" altLang="zh-TW" sz="1800" b="1" dirty="0">
                <a:solidFill>
                  <a:srgbClr val="003399"/>
                </a:solidFill>
                <a:highlight>
                  <a:srgbClr val="FFFF00"/>
                </a:highlight>
                <a:ea typeface="新細明體" panose="02020500000000000000" pitchFamily="18" charset="-120"/>
              </a:rPr>
              <a:t>the total amount and quality of information available to all market participants. Consumers, and merchants alike. </a:t>
            </a: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                             </a:t>
            </a:r>
            <a:r>
              <a:rPr lang="en-US" altLang="zh-TW" sz="1800" b="1" dirty="0">
                <a:solidFill>
                  <a:srgbClr val="003399"/>
                </a:solidFill>
                <a:ea typeface="新細明體" panose="02020500000000000000" pitchFamily="18" charset="-120"/>
              </a:rPr>
              <a:t>     </a:t>
            </a:r>
          </a:p>
          <a:p>
            <a:pPr marL="0">
              <a:spcBef>
                <a:spcPts val="0"/>
              </a:spcBef>
              <a:buNone/>
              <a:defRPr/>
            </a:pPr>
            <a:r>
              <a:rPr lang="en-US" altLang="zh-TW" sz="18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即</a:t>
            </a:r>
            <a:r>
              <a:rPr lang="zh-TW" altLang="en-US" sz="1800" b="1" dirty="0">
                <a:solidFill>
                  <a:srgbClr val="003399"/>
                </a:solidFill>
                <a:highlight>
                  <a:srgbClr val="FFFF00"/>
                </a:highlight>
                <a:ea typeface="新細明體" panose="02020500000000000000" pitchFamily="18" charset="-120"/>
              </a:rPr>
              <a:t>市場中所有參與者（消費者和商家）所能擁有的資訊總量與品質 </a:t>
            </a:r>
            <a:r>
              <a:rPr lang="zh-TW" altLang="en-US" sz="1800" b="1" dirty="0">
                <a:solidFill>
                  <a:srgbClr val="003399"/>
                </a:solidFill>
                <a:ea typeface="新細明體" panose="02020500000000000000" pitchFamily="18" charset="-120"/>
              </a:rPr>
              <a:t>。指</a:t>
            </a:r>
            <a:r>
              <a:rPr lang="zh-TW" altLang="en-US" sz="1800" dirty="0"/>
              <a:t>在</a:t>
            </a:r>
            <a:r>
              <a:rPr lang="zh-TW" altLang="en-US" sz="1800" dirty="0">
                <a:highlight>
                  <a:srgbClr val="FFFF00"/>
                </a:highlight>
              </a:rPr>
              <a:t>數位環境</a:t>
            </a:r>
            <a:r>
              <a:rPr lang="zh-TW" altLang="en-US" sz="1800" dirty="0"/>
              <a:t>中</a:t>
            </a:r>
            <a:r>
              <a:rPr lang="zh-TW" altLang="en-US" sz="1800" dirty="0">
                <a:highlight>
                  <a:srgbClr val="FFFF00"/>
                </a:highlight>
              </a:rPr>
              <a:t>資訊的品質與數量大幅提高</a:t>
            </a:r>
            <a:r>
              <a:rPr lang="zh-TW" altLang="en-US" sz="1800" dirty="0"/>
              <a:t>，且</a:t>
            </a:r>
            <a:r>
              <a:rPr lang="zh-TW" altLang="en-US" sz="1800" dirty="0">
                <a:highlight>
                  <a:srgbClr val="FFFF00"/>
                </a:highlight>
              </a:rPr>
              <a:t>傳遞與處理的成本</a:t>
            </a:r>
            <a:r>
              <a:rPr lang="zh-TW" altLang="en-US" sz="1800" dirty="0"/>
              <a:t>大幅降低。</a:t>
            </a:r>
            <a:endParaRPr lang="en-US" altLang="zh-TW" sz="1800" b="1" dirty="0">
              <a:solidFill>
                <a:srgbClr val="003399"/>
              </a:solidFill>
              <a:ea typeface="新細明體" panose="02020500000000000000" pitchFamily="18" charset="-120"/>
            </a:endParaRPr>
          </a:p>
          <a:p>
            <a:pPr eaLnBrk="1" hangingPunct="1">
              <a:buFont typeface="Wingdings" panose="05000000000000000000" pitchFamily="2" charset="2"/>
              <a:buNone/>
              <a:defRPr/>
            </a:pPr>
            <a:endParaRPr lang="en-US" altLang="zh-TW" sz="2000" b="1" dirty="0">
              <a:solidFill>
                <a:srgbClr val="003399"/>
              </a:solidFill>
              <a:ea typeface="新細明體" panose="02020500000000000000" pitchFamily="18" charset="-120"/>
            </a:endParaRPr>
          </a:p>
          <a:p>
            <a:pPr marL="0">
              <a:spcBef>
                <a:spcPts val="0"/>
              </a:spcBef>
              <a:buNone/>
              <a:defRPr/>
            </a:pPr>
            <a:r>
              <a:rPr lang="zh-TW" altLang="en-US" sz="2000" dirty="0"/>
              <a:t>         </a:t>
            </a:r>
            <a:r>
              <a:rPr lang="zh-TW" altLang="en-US" sz="1700" dirty="0"/>
              <a:t>在電子商務平台（如 </a:t>
            </a:r>
            <a:r>
              <a:rPr lang="en-US" altLang="zh-TW" sz="1700" dirty="0"/>
              <a:t>Amazon</a:t>
            </a:r>
            <a:r>
              <a:rPr lang="zh-TW" altLang="en-US" sz="1700" dirty="0"/>
              <a:t>、蝦皮）</a:t>
            </a:r>
            <a:r>
              <a:rPr lang="zh-TW" altLang="en-US" sz="1700" dirty="0">
                <a:highlight>
                  <a:srgbClr val="FFFF00"/>
                </a:highlight>
              </a:rPr>
              <a:t>每項商品都含有詳細描述、規格、價格、評價、比較、折扣、銷售排行</a:t>
            </a:r>
            <a:r>
              <a:rPr lang="zh-TW" altLang="en-US" sz="1700" dirty="0"/>
              <a:t>。這種</a:t>
            </a:r>
            <a:r>
              <a:rPr lang="zh-TW" altLang="en-US" sz="1700" dirty="0">
                <a:highlight>
                  <a:srgbClr val="FFFF00"/>
                </a:highlight>
              </a:rPr>
              <a:t>資訊密度是傳統實體商店難以比擬的</a:t>
            </a:r>
            <a:r>
              <a:rPr lang="zh-TW" altLang="en-US" sz="1700" dirty="0"/>
              <a:t>。</a:t>
            </a:r>
            <a:endParaRPr lang="en-US" altLang="zh-TW" sz="1700" dirty="0"/>
          </a:p>
          <a:p>
            <a:pPr marL="0">
              <a:spcBef>
                <a:spcPts val="0"/>
              </a:spcBef>
              <a:buNone/>
              <a:defRPr/>
            </a:pPr>
            <a:endParaRPr lang="en-US" altLang="zh-TW" sz="19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en-US" altLang="zh-TW" sz="1800" b="1" dirty="0">
                <a:solidFill>
                  <a:srgbClr val="003399"/>
                </a:solidFill>
                <a:ea typeface="新細明體" panose="02020500000000000000" pitchFamily="18" charset="-120"/>
              </a:rPr>
              <a:t>A number of business consequences result from the growth in information density. One of the shifts that e-commerce is bringing </a:t>
            </a:r>
            <a:r>
              <a:rPr lang="en-US" altLang="zh-TW" sz="1800" b="1" dirty="0">
                <a:solidFill>
                  <a:srgbClr val="003399"/>
                </a:solidFill>
                <a:highlight>
                  <a:srgbClr val="00FF00"/>
                </a:highlight>
                <a:ea typeface="新細明體" panose="02020500000000000000" pitchFamily="18" charset="-120"/>
              </a:rPr>
              <a:t>about is a reduction in information asymmetry among market participants.</a:t>
            </a:r>
            <a:r>
              <a:rPr lang="zh-TW" altLang="en-US" sz="1800" b="1" dirty="0">
                <a:solidFill>
                  <a:srgbClr val="003399"/>
                </a:solidFill>
                <a:ea typeface="新細明體" panose="02020500000000000000" pitchFamily="18" charset="-120"/>
              </a:rPr>
              <a:t>                                                                               </a:t>
            </a:r>
            <a:r>
              <a:rPr lang="zh-TW" altLang="en-US" sz="1800" b="1" dirty="0">
                <a:solidFill>
                  <a:srgbClr val="003399"/>
                </a:solidFill>
                <a:highlight>
                  <a:srgbClr val="FFFF00"/>
                </a:highlight>
                <a:latin typeface="華康中黑體" pitchFamily="49" charset="-120"/>
                <a:ea typeface="華康中黑體" pitchFamily="49" charset="-120"/>
              </a:rPr>
              <a:t>資訊密集度</a:t>
            </a:r>
            <a:r>
              <a:rPr lang="zh-TW" altLang="en-US" sz="1800" b="1" dirty="0">
                <a:solidFill>
                  <a:srgbClr val="003399"/>
                </a:solidFill>
                <a:highlight>
                  <a:srgbClr val="FFFF00"/>
                </a:highlight>
                <a:ea typeface="新細明體" panose="02020500000000000000" pitchFamily="18" charset="-120"/>
              </a:rPr>
              <a:t>的成長</a:t>
            </a:r>
            <a:r>
              <a:rPr lang="zh-TW" altLang="en-US" sz="1800" b="1" dirty="0">
                <a:solidFill>
                  <a:srgbClr val="003399"/>
                </a:solidFill>
                <a:ea typeface="新細明體" panose="02020500000000000000" pitchFamily="18" charset="-120"/>
              </a:rPr>
              <a:t>導致許多</a:t>
            </a:r>
            <a:r>
              <a:rPr lang="zh-TW" altLang="en-US" sz="1800" b="1" dirty="0">
                <a:solidFill>
                  <a:srgbClr val="003399"/>
                </a:solidFill>
                <a:highlight>
                  <a:srgbClr val="FFFF00"/>
                </a:highlight>
                <a:ea typeface="新細明體" panose="02020500000000000000" pitchFamily="18" charset="-120"/>
              </a:rPr>
              <a:t>商業後果。</a:t>
            </a:r>
            <a:r>
              <a:rPr lang="zh-TW" altLang="en-US" sz="1800" b="1" dirty="0">
                <a:solidFill>
                  <a:srgbClr val="003399"/>
                </a:solidFill>
                <a:ea typeface="新細明體" panose="02020500000000000000" pitchFamily="18" charset="-120"/>
              </a:rPr>
              <a:t>電商帶來的轉變之一是</a:t>
            </a:r>
            <a:r>
              <a:rPr lang="zh-TW" altLang="en-US" sz="1800" b="1" dirty="0">
                <a:solidFill>
                  <a:srgbClr val="003399"/>
                </a:solidFill>
                <a:highlight>
                  <a:srgbClr val="FFFF00"/>
                </a:highlight>
                <a:ea typeface="新細明體" panose="02020500000000000000" pitchFamily="18" charset="-120"/>
              </a:rPr>
              <a:t>減少</a:t>
            </a:r>
            <a:r>
              <a:rPr lang="zh-TW" altLang="en-US" sz="1800" b="1" dirty="0">
                <a:solidFill>
                  <a:srgbClr val="003399"/>
                </a:solidFill>
                <a:ea typeface="新細明體" panose="02020500000000000000" pitchFamily="18" charset="-120"/>
              </a:rPr>
              <a:t>了市場參與者之間的</a:t>
            </a:r>
            <a:r>
              <a:rPr lang="zh-TW" altLang="en-US" sz="1800" b="1" dirty="0">
                <a:solidFill>
                  <a:srgbClr val="003399"/>
                </a:solidFill>
                <a:highlight>
                  <a:srgbClr val="FFFF00"/>
                </a:highlight>
                <a:latin typeface="華康中黑體" pitchFamily="49" charset="-120"/>
                <a:ea typeface="華康中黑體" pitchFamily="49" charset="-120"/>
              </a:rPr>
              <a:t>資訊</a:t>
            </a:r>
            <a:r>
              <a:rPr lang="zh-TW" altLang="en-US" sz="1800" b="1" dirty="0">
                <a:solidFill>
                  <a:srgbClr val="003399"/>
                </a:solidFill>
                <a:highlight>
                  <a:srgbClr val="FFFF00"/>
                </a:highlight>
                <a:ea typeface="新細明體" panose="02020500000000000000" pitchFamily="18" charset="-120"/>
              </a:rPr>
              <a:t>不對稱</a:t>
            </a:r>
            <a:r>
              <a:rPr lang="zh-TW" altLang="en-US" sz="1800" b="1" dirty="0">
                <a:solidFill>
                  <a:srgbClr val="003399"/>
                </a:solidFill>
                <a:ea typeface="新細明體" panose="02020500000000000000" pitchFamily="18" charset="-120"/>
              </a:rPr>
              <a:t>。</a:t>
            </a:r>
            <a:endParaRPr lang="en-US" altLang="zh-TW" sz="20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en-US" altLang="zh-TW" sz="1900" b="1" dirty="0">
                <a:solidFill>
                  <a:srgbClr val="003399"/>
                </a:solidFill>
                <a:ea typeface="新細明體" panose="02020500000000000000" pitchFamily="18" charset="-120"/>
              </a:rPr>
              <a:t>In e-commerce markets, </a:t>
            </a:r>
            <a:r>
              <a:rPr lang="en-US" altLang="zh-TW" sz="1900" b="1" dirty="0">
                <a:solidFill>
                  <a:srgbClr val="003399"/>
                </a:solidFill>
                <a:highlight>
                  <a:srgbClr val="FFFF00"/>
                </a:highlight>
                <a:ea typeface="新細明體" panose="02020500000000000000" pitchFamily="18" charset="-120"/>
              </a:rPr>
              <a:t>prices and costs </a:t>
            </a:r>
            <a:r>
              <a:rPr lang="en-US" altLang="zh-TW" sz="1900" b="1" dirty="0">
                <a:solidFill>
                  <a:srgbClr val="003399"/>
                </a:solidFill>
                <a:ea typeface="新細明體" panose="02020500000000000000" pitchFamily="18" charset="-120"/>
              </a:rPr>
              <a:t>become more transparent.</a:t>
            </a:r>
            <a:r>
              <a:rPr lang="zh-TW" altLang="en-US" sz="1900" b="1" dirty="0">
                <a:solidFill>
                  <a:srgbClr val="003399"/>
                </a:solidFill>
                <a:ea typeface="新細明體" panose="02020500000000000000" pitchFamily="18" charset="-120"/>
              </a:rPr>
              <a:t>                                                                                        </a:t>
            </a:r>
            <a:r>
              <a:rPr lang="zh-TW" altLang="en-US" sz="1700" b="1" dirty="0">
                <a:solidFill>
                  <a:srgbClr val="003399"/>
                </a:solidFill>
                <a:highlight>
                  <a:srgbClr val="FFFF00"/>
                </a:highlight>
                <a:ea typeface="新細明體" panose="02020500000000000000" pitchFamily="18" charset="-120"/>
              </a:rPr>
              <a:t>資訊密集度</a:t>
            </a:r>
            <a:r>
              <a:rPr lang="zh-TW" altLang="en-US" sz="1700" b="1" dirty="0">
                <a:solidFill>
                  <a:srgbClr val="003399"/>
                </a:solidFill>
                <a:ea typeface="新細明體" panose="02020500000000000000" pitchFamily="18" charset="-120"/>
              </a:rPr>
              <a:t>的提升，在電商中</a:t>
            </a:r>
            <a:r>
              <a:rPr lang="zh-TW" altLang="en-US" sz="1700" b="1" dirty="0">
                <a:solidFill>
                  <a:srgbClr val="003399"/>
                </a:solidFill>
                <a:highlight>
                  <a:srgbClr val="FFFF00"/>
                </a:highlight>
                <a:ea typeface="新細明體" panose="02020500000000000000" pitchFamily="18" charset="-120"/>
              </a:rPr>
              <a:t>價格與成本</a:t>
            </a:r>
            <a:r>
              <a:rPr lang="zh-TW" altLang="en-US" sz="1700" b="1" dirty="0">
                <a:solidFill>
                  <a:srgbClr val="003399"/>
                </a:solidFill>
                <a:ea typeface="新細明體" panose="02020500000000000000" pitchFamily="18" charset="-120"/>
              </a:rPr>
              <a:t>變得更透明化 。</a:t>
            </a:r>
            <a:endParaRPr lang="en-US" altLang="zh-TW" sz="1900" b="1" dirty="0">
              <a:solidFill>
                <a:srgbClr val="003399"/>
              </a:solidFill>
              <a:ea typeface="新細明體" panose="02020500000000000000" pitchFamily="18" charset="-120"/>
            </a:endParaRPr>
          </a:p>
          <a:p>
            <a:pPr eaLnBrk="1" hangingPunct="1">
              <a:buFont typeface="Wingdings" panose="05000000000000000000" pitchFamily="2" charset="2"/>
              <a:buNone/>
              <a:defRPr/>
            </a:pPr>
            <a:endParaRPr lang="en-US" altLang="zh-TW" sz="2000" b="1" dirty="0">
              <a:solidFill>
                <a:srgbClr val="003399"/>
              </a:solidFill>
              <a:ea typeface="新細明體" panose="02020500000000000000" pitchFamily="18" charset="-120"/>
            </a:endParaRPr>
          </a:p>
          <a:p>
            <a:pPr eaLnBrk="1" hangingPunct="1">
              <a:buFont typeface="Wingdings" panose="05000000000000000000" pitchFamily="2" charset="2"/>
              <a:buNone/>
              <a:defRPr/>
            </a:pPr>
            <a:r>
              <a:rPr lang="en-US" altLang="zh-TW" sz="2000" b="1" dirty="0">
                <a:solidFill>
                  <a:srgbClr val="003399"/>
                </a:solidFill>
                <a:ea typeface="新細明體" panose="02020500000000000000" pitchFamily="18" charset="-120"/>
              </a:rPr>
              <a:t>But there are advantages for merchants as well. Online </a:t>
            </a:r>
            <a:r>
              <a:rPr lang="en-US" altLang="zh-TW" sz="2000" b="1" dirty="0">
                <a:solidFill>
                  <a:srgbClr val="003399"/>
                </a:solidFill>
                <a:highlight>
                  <a:srgbClr val="FFFF00"/>
                </a:highlight>
                <a:ea typeface="新細明體" panose="02020500000000000000" pitchFamily="18" charset="-120"/>
              </a:rPr>
              <a:t>merchants</a:t>
            </a:r>
            <a:r>
              <a:rPr lang="en-US" altLang="zh-TW" sz="2000" b="1" dirty="0">
                <a:solidFill>
                  <a:srgbClr val="003399"/>
                </a:solidFill>
                <a:ea typeface="新細明體" panose="02020500000000000000" pitchFamily="18" charset="-120"/>
              </a:rPr>
              <a:t> can discover much more about consumers .</a:t>
            </a:r>
            <a:r>
              <a:rPr lang="zh-TW" altLang="en-US" sz="2000" b="1" dirty="0">
                <a:solidFill>
                  <a:srgbClr val="003399"/>
                </a:solidFill>
                <a:ea typeface="新細明體" panose="02020500000000000000" pitchFamily="18" charset="-120"/>
              </a:rPr>
              <a:t>                                                                                                                                                                                         </a:t>
            </a:r>
            <a:r>
              <a:rPr lang="zh-TW" altLang="en-US" sz="1800" b="1" dirty="0">
                <a:solidFill>
                  <a:srgbClr val="003399"/>
                </a:solidFill>
                <a:ea typeface="新細明體" panose="02020500000000000000" pitchFamily="18" charset="-120"/>
              </a:rPr>
              <a:t>但對</a:t>
            </a:r>
            <a:r>
              <a:rPr lang="zh-TW" altLang="en-US" sz="1800" b="1" dirty="0">
                <a:solidFill>
                  <a:srgbClr val="003399"/>
                </a:solidFill>
                <a:highlight>
                  <a:srgbClr val="FFFF00"/>
                </a:highlight>
                <a:ea typeface="新細明體" panose="02020500000000000000" pitchFamily="18" charset="-120"/>
              </a:rPr>
              <a:t>商家</a:t>
            </a:r>
            <a:r>
              <a:rPr lang="zh-TW" altLang="en-US" sz="1800" b="1" dirty="0">
                <a:solidFill>
                  <a:srgbClr val="003399"/>
                </a:solidFill>
                <a:ea typeface="新細明體" panose="02020500000000000000" pitchFamily="18" charset="-120"/>
              </a:rPr>
              <a:t>也有的優點</a:t>
            </a:r>
            <a:r>
              <a:rPr lang="zh-TW" altLang="en-US" sz="2000" b="1" dirty="0">
                <a:solidFill>
                  <a:srgbClr val="003399"/>
                </a:solidFill>
                <a:ea typeface="新細明體" panose="02020500000000000000" pitchFamily="18" charset="-120"/>
              </a:rPr>
              <a:t>。</a:t>
            </a:r>
            <a:r>
              <a:rPr lang="zh-TW" altLang="en-US" sz="1800" b="1" dirty="0">
                <a:solidFill>
                  <a:srgbClr val="003399"/>
                </a:solidFill>
                <a:ea typeface="新細明體" panose="02020500000000000000" pitchFamily="18" charset="-120"/>
              </a:rPr>
              <a:t>網上商家</a:t>
            </a:r>
            <a:r>
              <a:rPr lang="zh-TW" altLang="en-US" sz="1800" b="1" dirty="0">
                <a:solidFill>
                  <a:srgbClr val="003399"/>
                </a:solidFill>
                <a:highlight>
                  <a:srgbClr val="FFFF00"/>
                </a:highlight>
                <a:ea typeface="新細明體" panose="02020500000000000000" pitchFamily="18" charset="-120"/>
              </a:rPr>
              <a:t>可以發現更多關於消費者</a:t>
            </a:r>
            <a:r>
              <a:rPr lang="zh-TW" altLang="en-US" sz="18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eaLnBrk="1" hangingPunct="1">
              <a:buFont typeface="Wingdings" panose="05000000000000000000" pitchFamily="2" charset="2"/>
              <a:buNone/>
              <a:defRPr/>
            </a:pPr>
            <a:endParaRPr lang="en-US" altLang="zh-TW" sz="1800" b="1" dirty="0">
              <a:solidFill>
                <a:srgbClr val="003399"/>
              </a:solidFill>
              <a:ea typeface="新細明體" panose="02020500000000000000" pitchFamily="18" charset="-120"/>
            </a:endParaRPr>
          </a:p>
          <a:p>
            <a:pPr>
              <a:buNone/>
              <a:defRPr/>
            </a:pPr>
            <a:r>
              <a:rPr lang="zh-TW" altLang="zh-TW" sz="1900" b="1" dirty="0"/>
              <a:t>但也產生了新的挑戰，例如資訊過載、演算法操控、以及平台壟斷資訊等問題。</a:t>
            </a:r>
            <a:endParaRPr lang="en-US" altLang="zh-TW" sz="1300" b="1" dirty="0">
              <a:solidFill>
                <a:srgbClr val="003399"/>
              </a:solidFill>
              <a:ea typeface="新細明體" panose="02020500000000000000" pitchFamily="18" charset="-120"/>
            </a:endParaRPr>
          </a:p>
          <a:p>
            <a:pPr>
              <a:buNone/>
              <a:defRPr/>
            </a:pPr>
            <a:r>
              <a:rPr lang="zh-TW" altLang="en-US" sz="1800" b="1" dirty="0">
                <a:solidFill>
                  <a:srgbClr val="003399"/>
                </a:solidFill>
                <a:ea typeface="新細明體" panose="02020500000000000000" pitchFamily="18" charset="-120"/>
              </a:rPr>
              <a:t>以及</a:t>
            </a:r>
            <a:r>
              <a:rPr lang="en-US" altLang="zh-TW" sz="1800" b="1" dirty="0">
                <a:solidFill>
                  <a:srgbClr val="003399"/>
                </a:solidFill>
                <a:ea typeface="新細明體" panose="02020500000000000000" pitchFamily="18" charset="-120"/>
              </a:rPr>
              <a:t> </a:t>
            </a:r>
            <a:r>
              <a:rPr lang="zh-TW" altLang="en-US" sz="1800" b="1" dirty="0">
                <a:solidFill>
                  <a:srgbClr val="003399"/>
                </a:solidFill>
                <a:highlight>
                  <a:srgbClr val="FFFF00"/>
                </a:highlight>
                <a:ea typeface="新細明體" panose="02020500000000000000" pitchFamily="18" charset="-120"/>
              </a:rPr>
              <a:t>快速化 </a:t>
            </a:r>
            <a:r>
              <a:rPr lang="en-US" altLang="zh-TW" sz="1800" b="1" dirty="0">
                <a:solidFill>
                  <a:srgbClr val="003399"/>
                </a:solidFill>
                <a:highlight>
                  <a:srgbClr val="FFFF00"/>
                </a:highlight>
                <a:ea typeface="新細明體" panose="02020500000000000000" pitchFamily="18" charset="-120"/>
              </a:rPr>
              <a:t>(Speed) :</a:t>
            </a:r>
            <a:r>
              <a:rPr lang="zh-TW" altLang="en-US" sz="1800" dirty="0">
                <a:solidFill>
                  <a:srgbClr val="003399"/>
                </a:solidFill>
              </a:rPr>
              <a:t>數位化的</a:t>
            </a:r>
            <a:r>
              <a:rPr lang="zh-TW" altLang="en-US" sz="1800" dirty="0">
                <a:solidFill>
                  <a:srgbClr val="003399"/>
                </a:solidFill>
                <a:highlight>
                  <a:srgbClr val="FFFF00"/>
                </a:highlight>
              </a:rPr>
              <a:t>資訊、產品與服務</a:t>
            </a:r>
            <a:r>
              <a:rPr lang="zh-TW" altLang="en-US" sz="1800" dirty="0">
                <a:solidFill>
                  <a:srgbClr val="003399"/>
                </a:solidFill>
              </a:rPr>
              <a:t>，讓企業能透過</a:t>
            </a:r>
            <a:r>
              <a:rPr lang="zh-TW" altLang="en-US" sz="1800" b="1" dirty="0">
                <a:solidFill>
                  <a:srgbClr val="003399"/>
                </a:solidFill>
                <a:highlight>
                  <a:srgbClr val="FFFF00"/>
                </a:highlight>
              </a:rPr>
              <a:t>網路</a:t>
            </a:r>
            <a:r>
              <a:rPr lang="zh-TW" altLang="en-US" sz="1800" dirty="0">
                <a:solidFill>
                  <a:srgbClr val="003399"/>
                </a:solidFill>
              </a:rPr>
              <a:t>直接與消費者進行溝通，企業將可即時獲得消費者的需求與購買資訊，進而發展出更有效果的行銷模式</a:t>
            </a:r>
          </a:p>
          <a:p>
            <a:pPr eaLnBrk="1" hangingPunct="1">
              <a:buFont typeface="Wingdings" panose="05000000000000000000" pitchFamily="2" charset="2"/>
              <a:buNone/>
              <a:defRPr/>
            </a:pPr>
            <a:endParaRPr lang="en-US" altLang="zh-TW" sz="1800" b="1" dirty="0">
              <a:solidFill>
                <a:srgbClr val="003399"/>
              </a:solidFill>
              <a:highlight>
                <a:srgbClr val="FFFF00"/>
              </a:highlight>
              <a:ea typeface="新細明體" panose="02020500000000000000" pitchFamily="18" charset="-120"/>
            </a:endParaRPr>
          </a:p>
        </p:txBody>
      </p:sp>
    </p:spTree>
    <p:extLst>
      <p:ext uri="{BB962C8B-B14F-4D97-AF65-F5344CB8AC3E}">
        <p14:creationId xmlns:p14="http://schemas.microsoft.com/office/powerpoint/2010/main" val="1446014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1295" y="128935"/>
            <a:ext cx="10515600" cy="467995"/>
          </a:xfrm>
        </p:spPr>
        <p:txBody>
          <a:bodyPr>
            <a:noAutofit/>
          </a:bodyPr>
          <a:lstStyle/>
          <a:p>
            <a:r>
              <a:rPr lang="zh-TW" altLang="en-US" sz="2400" dirty="0"/>
              <a:t>電子商務的特性 </a:t>
            </a:r>
            <a:r>
              <a:rPr lang="en-US" altLang="zh-TW" sz="2400" dirty="0"/>
              <a:t>(</a:t>
            </a:r>
            <a:r>
              <a:rPr lang="zh-TW" altLang="en-US" sz="2400" dirty="0"/>
              <a:t>續</a:t>
            </a:r>
            <a:r>
              <a:rPr lang="en-US" altLang="zh-TW" sz="2400" dirty="0"/>
              <a:t>)</a:t>
            </a:r>
            <a:endParaRPr lang="zh-TW" altLang="en-US" sz="2400" dirty="0"/>
          </a:p>
        </p:txBody>
      </p:sp>
      <p:sp>
        <p:nvSpPr>
          <p:cNvPr id="3" name="內容版面配置區 2"/>
          <p:cNvSpPr>
            <a:spLocks noGrp="1"/>
          </p:cNvSpPr>
          <p:nvPr>
            <p:ph idx="1"/>
          </p:nvPr>
        </p:nvSpPr>
        <p:spPr>
          <a:xfrm>
            <a:off x="358751" y="835289"/>
            <a:ext cx="11474497" cy="5468934"/>
          </a:xfrm>
        </p:spPr>
        <p:txBody>
          <a:bodyPr>
            <a:normAutofit fontScale="40000" lnSpcReduction="20000"/>
          </a:bodyPr>
          <a:lstStyle/>
          <a:p>
            <a:pPr marL="0" indent="0">
              <a:buNone/>
            </a:pPr>
            <a:r>
              <a:rPr lang="en-US" altLang="zh-TW" dirty="0">
                <a:solidFill>
                  <a:srgbClr val="0070C0"/>
                </a:solidFill>
                <a:highlight>
                  <a:srgbClr val="FFFF00"/>
                </a:highlight>
              </a:rPr>
              <a:t>7</a:t>
            </a:r>
            <a:r>
              <a:rPr lang="en-US" altLang="zh-TW" dirty="0">
                <a:solidFill>
                  <a:srgbClr val="0070C0"/>
                </a:solidFill>
              </a:rPr>
              <a:t>. </a:t>
            </a:r>
            <a:r>
              <a:rPr lang="zh-TW" altLang="en-US" sz="5000" dirty="0">
                <a:solidFill>
                  <a:srgbClr val="0070C0"/>
                </a:solidFill>
                <a:highlight>
                  <a:srgbClr val="FFFF00"/>
                </a:highlight>
              </a:rPr>
              <a:t>個人化 </a:t>
            </a:r>
            <a:r>
              <a:rPr lang="en-US" altLang="zh-TW" sz="5000" dirty="0">
                <a:solidFill>
                  <a:srgbClr val="0070C0"/>
                </a:solidFill>
                <a:highlight>
                  <a:srgbClr val="FFFF00"/>
                </a:highlight>
              </a:rPr>
              <a:t>(Personalization) and </a:t>
            </a:r>
            <a:r>
              <a:rPr lang="en-US" altLang="zh-TW" sz="5000" b="1" dirty="0">
                <a:solidFill>
                  <a:srgbClr val="0070C0"/>
                </a:solidFill>
                <a:highlight>
                  <a:srgbClr val="FFFF00"/>
                </a:highlight>
                <a:ea typeface="華康中黑體" pitchFamily="49" charset="-120"/>
              </a:rPr>
              <a:t>Customization (</a:t>
            </a:r>
            <a:r>
              <a:rPr lang="zh-TW" altLang="en-US" sz="5000" b="1" dirty="0">
                <a:solidFill>
                  <a:srgbClr val="0070C0"/>
                </a:solidFill>
                <a:highlight>
                  <a:srgbClr val="FFFF00"/>
                </a:highlight>
                <a:latin typeface="華康中黑體" pitchFamily="49" charset="-120"/>
                <a:ea typeface="華康中黑體" pitchFamily="49" charset="-120"/>
              </a:rPr>
              <a:t>客製化</a:t>
            </a:r>
            <a:r>
              <a:rPr lang="en-US" altLang="zh-TW" sz="5000" b="1" dirty="0">
                <a:solidFill>
                  <a:srgbClr val="0070C0"/>
                </a:solidFill>
                <a:highlight>
                  <a:srgbClr val="FFFF00"/>
                </a:highlight>
                <a:latin typeface="華康中黑體" pitchFamily="49" charset="-120"/>
                <a:ea typeface="華康中黑體" pitchFamily="49" charset="-120"/>
              </a:rPr>
              <a:t>)</a:t>
            </a:r>
            <a:endParaRPr lang="en-US" altLang="zh-TW" sz="5000" dirty="0">
              <a:solidFill>
                <a:srgbClr val="0070C0"/>
              </a:solidFill>
              <a:highlight>
                <a:srgbClr val="FFFF00"/>
              </a:highlight>
            </a:endParaRPr>
          </a:p>
          <a:p>
            <a:pPr marL="457200" lvl="1" indent="0">
              <a:buNone/>
            </a:pPr>
            <a:endParaRPr lang="en-US" altLang="zh-TW" sz="2500" dirty="0">
              <a:solidFill>
                <a:srgbClr val="0070C0"/>
              </a:solidFill>
              <a:highlight>
                <a:srgbClr val="FFFF00"/>
              </a:highlight>
            </a:endParaRPr>
          </a:p>
          <a:p>
            <a:pPr marL="457200" lvl="1" indent="0">
              <a:buNone/>
            </a:pPr>
            <a:r>
              <a:rPr lang="zh-TW" altLang="en-US" sz="4000" dirty="0">
                <a:solidFill>
                  <a:srgbClr val="0070C0"/>
                </a:solidFill>
              </a:rPr>
              <a:t>個人化 </a:t>
            </a:r>
            <a:r>
              <a:rPr lang="en-US" altLang="zh-TW" sz="4000" dirty="0">
                <a:solidFill>
                  <a:srgbClr val="0070C0"/>
                </a:solidFill>
              </a:rPr>
              <a:t>(Personalization)</a:t>
            </a:r>
            <a:endParaRPr lang="en-US" altLang="zh-TW" sz="3500" dirty="0">
              <a:solidFill>
                <a:srgbClr val="0070C0"/>
              </a:solidFill>
            </a:endParaRPr>
          </a:p>
          <a:p>
            <a:pPr lvl="1"/>
            <a:r>
              <a:rPr lang="zh-TW" altLang="en-US" sz="4000" dirty="0">
                <a:solidFill>
                  <a:srgbClr val="0070C0"/>
                </a:solidFill>
              </a:rPr>
              <a:t>網路科技可讓企業</a:t>
            </a:r>
            <a:r>
              <a:rPr lang="zh-TW" altLang="en-US" sz="4000" dirty="0">
                <a:solidFill>
                  <a:srgbClr val="0070C0"/>
                </a:solidFill>
                <a:highlight>
                  <a:srgbClr val="FFFF00"/>
                </a:highlight>
              </a:rPr>
              <a:t>區隔出目標顧客群</a:t>
            </a:r>
            <a:r>
              <a:rPr lang="zh-TW" altLang="en-US" sz="4000" dirty="0">
                <a:solidFill>
                  <a:srgbClr val="0070C0"/>
                </a:solidFill>
              </a:rPr>
              <a:t>，並</a:t>
            </a:r>
            <a:r>
              <a:rPr lang="zh-TW" altLang="en-US" sz="4000" dirty="0">
                <a:solidFill>
                  <a:srgbClr val="0070C0"/>
                </a:solidFill>
                <a:highlight>
                  <a:srgbClr val="FFFF00"/>
                </a:highlight>
              </a:rPr>
              <a:t>依照該顧客的名字、興趣與過去購買的紀錄提供適當的資訊</a:t>
            </a:r>
            <a:r>
              <a:rPr lang="zh-TW" altLang="en-US" sz="4000" dirty="0">
                <a:solidFill>
                  <a:srgbClr val="0070C0"/>
                </a:solidFill>
              </a:rPr>
              <a:t>，</a:t>
            </a:r>
            <a:r>
              <a:rPr lang="zh-TW" altLang="en-US" sz="4000" b="1" dirty="0">
                <a:solidFill>
                  <a:srgbClr val="0070C0"/>
                </a:solidFill>
                <a:highlight>
                  <a:srgbClr val="FFFF00"/>
                </a:highlight>
                <a:latin typeface="華康中黑體" pitchFamily="49" charset="-120"/>
                <a:ea typeface="華康中黑體" pitchFamily="49" charset="-120"/>
              </a:rPr>
              <a:t>如針對不同客戶賦予不同的問候語</a:t>
            </a:r>
            <a:r>
              <a:rPr lang="en-US" altLang="zh-TW" sz="4000" b="1" dirty="0">
                <a:solidFill>
                  <a:srgbClr val="0070C0"/>
                </a:solidFill>
                <a:highlight>
                  <a:srgbClr val="FFFF00"/>
                </a:highlight>
                <a:latin typeface="華康中黑體" pitchFamily="49" charset="-120"/>
                <a:ea typeface="華康中黑體" pitchFamily="49" charset="-120"/>
              </a:rPr>
              <a:t> </a:t>
            </a:r>
            <a:r>
              <a:rPr lang="zh-TW" altLang="zh-TW" sz="4000" b="1" dirty="0">
                <a:solidFill>
                  <a:srgbClr val="0070C0"/>
                </a:solidFill>
                <a:ea typeface="新細明體" panose="02020500000000000000" pitchFamily="18" charset="-120"/>
              </a:rPr>
              <a:t>。</a:t>
            </a:r>
            <a:r>
              <a:rPr lang="zh-TW" altLang="en-US" sz="4000" b="1" dirty="0">
                <a:solidFill>
                  <a:srgbClr val="0070C0"/>
                </a:solidFill>
                <a:highlight>
                  <a:srgbClr val="FFFF00"/>
                </a:highlight>
                <a:latin typeface="華康中黑體" pitchFamily="49" charset="-120"/>
                <a:ea typeface="華康中黑體" pitchFamily="49" charset="-120"/>
              </a:rPr>
              <a:t> </a:t>
            </a:r>
            <a:endParaRPr lang="en-US" altLang="zh-TW" sz="4000" b="1" dirty="0">
              <a:solidFill>
                <a:srgbClr val="0070C0"/>
              </a:solidFill>
              <a:highlight>
                <a:srgbClr val="FFFF00"/>
              </a:highlight>
              <a:latin typeface="華康中黑體" pitchFamily="49" charset="-120"/>
              <a:ea typeface="華康中黑體" pitchFamily="49" charset="-120"/>
            </a:endParaRPr>
          </a:p>
          <a:p>
            <a:pPr lvl="1"/>
            <a:endParaRPr lang="en-US" altLang="zh-TW" sz="4000" b="1" dirty="0">
              <a:solidFill>
                <a:srgbClr val="0070C0"/>
              </a:solidFill>
              <a:highlight>
                <a:srgbClr val="FFFF00"/>
              </a:highlight>
              <a:ea typeface="華康中黑體" pitchFamily="49" charset="-120"/>
            </a:endParaRPr>
          </a:p>
          <a:p>
            <a:pPr lvl="1"/>
            <a:r>
              <a:rPr lang="en-US" altLang="zh-TW" sz="4000" b="1" dirty="0"/>
              <a:t> </a:t>
            </a:r>
            <a:r>
              <a:rPr lang="zh-TW" altLang="en-US" sz="4000" dirty="0"/>
              <a:t>企業根據個別使用者的</a:t>
            </a:r>
            <a:r>
              <a:rPr lang="zh-TW" altLang="en-US" sz="4000" dirty="0">
                <a:highlight>
                  <a:srgbClr val="FFFF00"/>
                </a:highlight>
              </a:rPr>
              <a:t>行為、偏好、歷史資料，</a:t>
            </a:r>
            <a:r>
              <a:rPr lang="zh-TW" altLang="en-US" sz="4000" b="1" dirty="0">
                <a:highlight>
                  <a:srgbClr val="FFFF00"/>
                </a:highlight>
              </a:rPr>
              <a:t>主動提供量身打造的內容、商品推薦、促銷或介面體驗</a:t>
            </a:r>
            <a:r>
              <a:rPr lang="zh-TW" altLang="en-US" sz="4000" dirty="0">
                <a:highlight>
                  <a:srgbClr val="FFFF00"/>
                </a:highlight>
              </a:rPr>
              <a:t>。</a:t>
            </a:r>
            <a:endParaRPr lang="en-US" altLang="zh-TW" sz="4000" dirty="0">
              <a:highlight>
                <a:srgbClr val="FFFF00"/>
              </a:highlight>
            </a:endParaRPr>
          </a:p>
          <a:p>
            <a:pPr lvl="1"/>
            <a:endParaRPr lang="en-US" altLang="zh-TW" sz="4000" dirty="0">
              <a:highlight>
                <a:srgbClr val="FFFF00"/>
              </a:highlight>
            </a:endParaRPr>
          </a:p>
          <a:p>
            <a:pPr lvl="1"/>
            <a:endParaRPr lang="en-US" altLang="zh-TW" sz="1800" dirty="0">
              <a:highlight>
                <a:srgbClr val="FFFF00"/>
              </a:highlight>
            </a:endParaRPr>
          </a:p>
          <a:p>
            <a:pPr marL="0" indent="0">
              <a:buNone/>
            </a:pPr>
            <a:r>
              <a:rPr lang="zh-TW" altLang="en-US" sz="4000" dirty="0">
                <a:solidFill>
                  <a:srgbClr val="FF0000"/>
                </a:solidFill>
              </a:rPr>
              <a:t>電子商務中的</a:t>
            </a:r>
            <a:r>
              <a:rPr lang="zh-TW" altLang="en-US" sz="4000" dirty="0">
                <a:solidFill>
                  <a:srgbClr val="FF0000"/>
                </a:solidFill>
                <a:highlight>
                  <a:srgbClr val="FFFF00"/>
                </a:highlight>
              </a:rPr>
              <a:t>個人化</a:t>
            </a:r>
            <a:r>
              <a:rPr lang="zh-TW" altLang="en-US" sz="4000" dirty="0">
                <a:solidFill>
                  <a:srgbClr val="FF0000"/>
                </a:solidFill>
              </a:rPr>
              <a:t>通常建立在以下技術之上：</a:t>
            </a:r>
          </a:p>
          <a:p>
            <a:endParaRPr lang="zh-TW" altLang="en-US" sz="2900" dirty="0">
              <a:solidFill>
                <a:srgbClr val="0070C0"/>
              </a:solidFill>
            </a:endParaRPr>
          </a:p>
          <a:p>
            <a:pPr marL="0" indent="0">
              <a:buNone/>
            </a:pPr>
            <a:r>
              <a:rPr lang="en-US" altLang="zh-TW" sz="3400" dirty="0"/>
              <a:t>1.Cookies / Tracking pixels</a:t>
            </a:r>
            <a:r>
              <a:rPr lang="zh-TW" altLang="en-US" sz="3400" dirty="0"/>
              <a:t>（追蹤用戶行為）</a:t>
            </a:r>
          </a:p>
          <a:p>
            <a:pPr marL="0" indent="0">
              <a:buNone/>
            </a:pPr>
            <a:r>
              <a:rPr lang="en-US" altLang="zh-TW" sz="3400" dirty="0"/>
              <a:t>2.</a:t>
            </a:r>
            <a:r>
              <a:rPr lang="zh-TW" altLang="en-US" sz="3400" dirty="0"/>
              <a:t>大數據分析（</a:t>
            </a:r>
            <a:r>
              <a:rPr lang="en-US" altLang="zh-TW" sz="3400" dirty="0"/>
              <a:t>Big Data</a:t>
            </a:r>
            <a:r>
              <a:rPr lang="zh-TW" altLang="en-US" sz="3400" dirty="0"/>
              <a:t>）</a:t>
            </a:r>
          </a:p>
          <a:p>
            <a:pPr marL="0" indent="0">
              <a:buNone/>
            </a:pPr>
            <a:r>
              <a:rPr lang="en-US" altLang="zh-TW" sz="3400" dirty="0"/>
              <a:t>3.</a:t>
            </a:r>
            <a:r>
              <a:rPr lang="zh-TW" altLang="en-US" sz="3400" dirty="0"/>
              <a:t>機器學習推薦系統（如 </a:t>
            </a:r>
            <a:r>
              <a:rPr lang="en-US" altLang="zh-TW" sz="3400" dirty="0"/>
              <a:t>Collaborative Filtering</a:t>
            </a:r>
            <a:r>
              <a:rPr lang="zh-TW" altLang="en-US" sz="3400" dirty="0"/>
              <a:t>）</a:t>
            </a:r>
          </a:p>
          <a:p>
            <a:pPr marL="0" indent="0">
              <a:buNone/>
            </a:pPr>
            <a:r>
              <a:rPr lang="en-US" altLang="zh-TW" sz="3400" dirty="0"/>
              <a:t>4.</a:t>
            </a:r>
            <a:r>
              <a:rPr lang="zh-TW" altLang="en-US" sz="3400" dirty="0"/>
              <a:t>使用者帳號資料（年齡、性別、購買紀錄等）</a:t>
            </a:r>
            <a:endParaRPr lang="en-US" altLang="zh-TW" sz="2100" dirty="0">
              <a:solidFill>
                <a:srgbClr val="0070C0"/>
              </a:solidFill>
              <a:ea typeface="華康中黑體" pitchFamily="49" charset="-120"/>
            </a:endParaRPr>
          </a:p>
          <a:p>
            <a:pPr marL="457200" lvl="1" indent="0">
              <a:buNone/>
            </a:pPr>
            <a:endParaRPr lang="en-US" altLang="zh-TW" sz="1800" dirty="0">
              <a:solidFill>
                <a:srgbClr val="0070C0"/>
              </a:solidFill>
            </a:endParaRPr>
          </a:p>
          <a:p>
            <a:pPr marL="457200" lvl="1" indent="0">
              <a:buNone/>
            </a:pPr>
            <a:r>
              <a:rPr lang="zh-TW" altLang="en-US" sz="4900" dirty="0">
                <a:solidFill>
                  <a:srgbClr val="0070C0"/>
                </a:solidFill>
              </a:rPr>
              <a:t> </a:t>
            </a:r>
            <a:endParaRPr lang="en-US" altLang="zh-TW" dirty="0">
              <a:solidFill>
                <a:srgbClr val="0070C0"/>
              </a:solidFill>
            </a:endParaRPr>
          </a:p>
          <a:p>
            <a:pPr eaLnBrk="1" hangingPunct="1">
              <a:buFont typeface="Wingdings" panose="05000000000000000000" pitchFamily="2" charset="2"/>
              <a:buNone/>
              <a:defRPr/>
            </a:pPr>
            <a:r>
              <a:rPr lang="zh-TW" altLang="en-US" sz="2400" b="1" dirty="0">
                <a:solidFill>
                  <a:srgbClr val="0070C0"/>
                </a:solidFill>
                <a:ea typeface="新細明體" panose="02020500000000000000" pitchFamily="18" charset="-120"/>
              </a:rPr>
              <a:t> </a:t>
            </a:r>
            <a:r>
              <a:rPr lang="en-US" altLang="zh-TW" sz="4000" b="1" dirty="0">
                <a:solidFill>
                  <a:srgbClr val="0070C0"/>
                </a:solidFill>
                <a:ea typeface="華康中黑體" pitchFamily="49" charset="-120"/>
              </a:rPr>
              <a:t>Customization (</a:t>
            </a:r>
            <a:r>
              <a:rPr lang="zh-TW" altLang="en-US" sz="4000" b="1" dirty="0">
                <a:solidFill>
                  <a:srgbClr val="0070C0"/>
                </a:solidFill>
                <a:latin typeface="華康中黑體" pitchFamily="49" charset="-120"/>
                <a:ea typeface="華康中黑體" pitchFamily="49" charset="-120"/>
              </a:rPr>
              <a:t>客製化</a:t>
            </a:r>
            <a:r>
              <a:rPr lang="en-US" altLang="zh-TW" sz="4000" b="1" dirty="0">
                <a:solidFill>
                  <a:srgbClr val="0070C0"/>
                </a:solidFill>
                <a:latin typeface="華康中黑體" pitchFamily="49" charset="-120"/>
                <a:ea typeface="華康中黑體" pitchFamily="49" charset="-120"/>
              </a:rPr>
              <a:t>) – </a:t>
            </a:r>
            <a:r>
              <a:rPr lang="en-US" altLang="zh-TW" sz="4000" b="1" dirty="0">
                <a:solidFill>
                  <a:srgbClr val="0070C0"/>
                </a:solidFill>
                <a:highlight>
                  <a:srgbClr val="FFFF00"/>
                </a:highlight>
                <a:latin typeface="華康中黑體" pitchFamily="49" charset="-120"/>
                <a:ea typeface="華康中黑體" pitchFamily="49" charset="-120"/>
              </a:rPr>
              <a:t>changing the delivered product and services based on user’s preferences or prior behavior</a:t>
            </a:r>
          </a:p>
          <a:p>
            <a:pPr>
              <a:buNone/>
              <a:defRPr/>
            </a:pPr>
            <a:r>
              <a:rPr lang="en-US" altLang="zh-TW" sz="4000" b="1" dirty="0">
                <a:solidFill>
                  <a:srgbClr val="0070C0"/>
                </a:solidFill>
                <a:latin typeface="華康中黑體" pitchFamily="49" charset="-120"/>
                <a:ea typeface="華康中黑體" pitchFamily="49" charset="-120"/>
              </a:rPr>
              <a:t>    </a:t>
            </a:r>
            <a:r>
              <a:rPr lang="zh-TW" altLang="en-US" sz="4000" b="1" dirty="0">
                <a:solidFill>
                  <a:srgbClr val="0070C0"/>
                </a:solidFill>
                <a:latin typeface="華康中黑體" pitchFamily="49" charset="-120"/>
                <a:ea typeface="華康中黑體" pitchFamily="49" charset="-120"/>
              </a:rPr>
              <a:t>    </a:t>
            </a:r>
            <a:r>
              <a:rPr lang="zh-TW" altLang="en-US" sz="4000" b="1" dirty="0">
                <a:solidFill>
                  <a:srgbClr val="0070C0"/>
                </a:solidFill>
                <a:highlight>
                  <a:srgbClr val="FFFF00"/>
                </a:highlight>
                <a:latin typeface="華康中黑體" pitchFamily="49" charset="-120"/>
                <a:ea typeface="華康中黑體" pitchFamily="49" charset="-120"/>
              </a:rPr>
              <a:t>根據使用者偏好或過往行為</a:t>
            </a:r>
            <a:r>
              <a:rPr lang="zh-TW" altLang="en-US" sz="4000" b="1" dirty="0">
                <a:solidFill>
                  <a:srgbClr val="0070C0"/>
                </a:solidFill>
                <a:ea typeface="華康中黑體" pitchFamily="49" charset="-120"/>
              </a:rPr>
              <a:t>而改變所提供的產品或服務</a:t>
            </a:r>
            <a:r>
              <a:rPr lang="zh-TW" altLang="en-US" sz="4000" b="1" dirty="0">
                <a:solidFill>
                  <a:srgbClr val="0070C0"/>
                </a:solidFill>
                <a:latin typeface="Tahoma" panose="020B0604030504040204" pitchFamily="34" charset="0"/>
                <a:ea typeface="新細明體" panose="02020500000000000000" pitchFamily="18" charset="-120"/>
              </a:rPr>
              <a:t>，</a:t>
            </a:r>
            <a:r>
              <a:rPr lang="en-US" altLang="zh-TW" sz="4000" b="1" dirty="0">
                <a:solidFill>
                  <a:srgbClr val="0070C0"/>
                </a:solidFill>
                <a:ea typeface="華康中黑體" pitchFamily="49" charset="-120"/>
              </a:rPr>
              <a:t>e</a:t>
            </a:r>
            <a:r>
              <a:rPr lang="en-US" altLang="zh-TW" sz="4000" b="1" dirty="0">
                <a:solidFill>
                  <a:srgbClr val="0070C0"/>
                </a:solidFill>
                <a:latin typeface="華康中黑體" pitchFamily="49" charset="-120"/>
                <a:ea typeface="華康中黑體" pitchFamily="49" charset="-120"/>
              </a:rPr>
              <a:t>.g.,</a:t>
            </a:r>
            <a:r>
              <a:rPr lang="zh-TW" altLang="en-US" sz="4000" b="1" dirty="0">
                <a:solidFill>
                  <a:srgbClr val="0070C0"/>
                </a:solidFill>
                <a:latin typeface="華康中黑體" pitchFamily="49" charset="-120"/>
                <a:ea typeface="華康中黑體" pitchFamily="49" charset="-120"/>
              </a:rPr>
              <a:t>根據對搜集到的客戶</a:t>
            </a:r>
            <a:r>
              <a:rPr lang="zh-TW" altLang="en-US" sz="4000" dirty="0">
                <a:solidFill>
                  <a:srgbClr val="0070C0"/>
                </a:solidFill>
              </a:rPr>
              <a:t>，</a:t>
            </a:r>
            <a:r>
              <a:rPr lang="zh-TW" altLang="en-US" sz="4000" b="1" dirty="0">
                <a:solidFill>
                  <a:srgbClr val="0070C0"/>
                </a:solidFill>
                <a:latin typeface="華康中黑體" pitchFamily="49" charset="-120"/>
                <a:ea typeface="華康中黑體" pitchFamily="49" charset="-120"/>
              </a:rPr>
              <a:t> 提供對</a:t>
            </a:r>
            <a:r>
              <a:rPr lang="zh-TW" altLang="en-US" sz="4000" b="1" dirty="0">
                <a:solidFill>
                  <a:srgbClr val="0070C0"/>
                </a:solidFill>
                <a:ea typeface="華康中黑體" pitchFamily="49" charset="-120"/>
              </a:rPr>
              <a:t>客戶有用的資訊</a:t>
            </a:r>
            <a:r>
              <a:rPr lang="zh-TW" altLang="zh-TW" sz="4000" b="1" dirty="0">
                <a:solidFill>
                  <a:srgbClr val="0070C0"/>
                </a:solidFill>
                <a:ea typeface="華康中黑體" pitchFamily="49" charset="-120"/>
              </a:rPr>
              <a:t>。</a:t>
            </a:r>
            <a:r>
              <a:rPr lang="zh-TW" altLang="en-US" sz="4000" b="1" dirty="0">
                <a:solidFill>
                  <a:srgbClr val="0070C0"/>
                </a:solidFill>
                <a:ea typeface="華康中黑體" pitchFamily="49" charset="-120"/>
              </a:rPr>
              <a:t>亦即 使用者</a:t>
            </a:r>
            <a:endParaRPr lang="en-US" altLang="zh-TW" sz="4000" b="1" dirty="0">
              <a:solidFill>
                <a:srgbClr val="0070C0"/>
              </a:solidFill>
              <a:ea typeface="華康中黑體" pitchFamily="49" charset="-120"/>
            </a:endParaRPr>
          </a:p>
          <a:p>
            <a:pPr>
              <a:buNone/>
              <a:defRPr/>
            </a:pPr>
            <a:r>
              <a:rPr lang="zh-TW" altLang="en-US" sz="4000" b="1" dirty="0">
                <a:solidFill>
                  <a:srgbClr val="0070C0"/>
                </a:solidFill>
                <a:ea typeface="華康中黑體" pitchFamily="49" charset="-120"/>
              </a:rPr>
              <a:t>自己主動選擇或設計產品</a:t>
            </a:r>
            <a:r>
              <a:rPr lang="en-US" altLang="zh-TW" sz="4000" b="1" dirty="0">
                <a:solidFill>
                  <a:srgbClr val="0070C0"/>
                </a:solidFill>
                <a:ea typeface="華康中黑體" pitchFamily="49" charset="-120"/>
              </a:rPr>
              <a:t>/</a:t>
            </a:r>
            <a:r>
              <a:rPr lang="zh-TW" altLang="en-US" sz="4000" b="1" dirty="0">
                <a:solidFill>
                  <a:srgbClr val="0070C0"/>
                </a:solidFill>
                <a:ea typeface="華康中黑體" pitchFamily="49" charset="-120"/>
              </a:rPr>
              <a:t>服務內容，以符合個人需求。</a:t>
            </a:r>
            <a:r>
              <a:rPr lang="zh-TW" altLang="en-US" sz="4000" dirty="0"/>
              <a:t>訂製禮品網站（如 </a:t>
            </a:r>
            <a:r>
              <a:rPr lang="en-US" altLang="zh-TW" sz="4000" dirty="0"/>
              <a:t>Zazzle</a:t>
            </a:r>
            <a:r>
              <a:rPr lang="zh-TW" altLang="en-US" sz="4000" dirty="0"/>
              <a:t>、</a:t>
            </a:r>
            <a:r>
              <a:rPr lang="en-US" altLang="zh-TW" sz="4000" dirty="0"/>
              <a:t>Redbubble</a:t>
            </a:r>
            <a:r>
              <a:rPr lang="zh-TW" altLang="en-US" sz="4000" dirty="0"/>
              <a:t>）顧客上傳照片、文字，製作客製</a:t>
            </a:r>
            <a:endParaRPr lang="en-US" altLang="zh-TW" sz="4000" dirty="0"/>
          </a:p>
          <a:p>
            <a:pPr>
              <a:buNone/>
              <a:defRPr/>
            </a:pPr>
            <a:r>
              <a:rPr lang="zh-TW" altLang="en-US" sz="4000" dirty="0"/>
              <a:t>化商品如馬克杯、</a:t>
            </a:r>
            <a:r>
              <a:rPr lang="en-US" altLang="zh-TW" sz="4000" dirty="0"/>
              <a:t>T-shirt</a:t>
            </a:r>
            <a:r>
              <a:rPr lang="zh-TW" altLang="en-US" sz="4000" dirty="0"/>
              <a:t>。</a:t>
            </a:r>
            <a:endParaRPr lang="zh-TW"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C6EA1A86-C41E-4BA7-A9A7-1F4A8450391E}"/>
              </a:ext>
            </a:extLst>
          </p:cNvPr>
          <p:cNvSpPr>
            <a:spLocks noGrp="1" noChangeArrowheads="1"/>
          </p:cNvSpPr>
          <p:nvPr>
            <p:ph type="title" idx="4294967295"/>
          </p:nvPr>
        </p:nvSpPr>
        <p:spPr>
          <a:xfrm>
            <a:off x="164291" y="77820"/>
            <a:ext cx="11863417" cy="647700"/>
          </a:xfrm>
          <a:solidFill>
            <a:schemeClr val="bg1"/>
          </a:solidFill>
        </p:spPr>
        <p:txBody>
          <a:bodyPr/>
          <a:lstStyle/>
          <a:p>
            <a:r>
              <a:rPr lang="en-US" altLang="zh-TW" sz="1800" dirty="0">
                <a:ea typeface="新細明體" panose="02020500000000000000" pitchFamily="18" charset="-120"/>
              </a:rPr>
              <a:t>Unique Features of E-commerce Technology  (</a:t>
            </a:r>
            <a:r>
              <a:rPr lang="zh-TW" altLang="en-US" sz="1800" dirty="0">
                <a:ea typeface="新細明體" panose="02020500000000000000" pitchFamily="18" charset="-120"/>
              </a:rPr>
              <a:t>電子商務科技的八個特性</a:t>
            </a:r>
            <a:r>
              <a:rPr lang="en-US" altLang="zh-TW" sz="1800" dirty="0">
                <a:ea typeface="新細明體" panose="02020500000000000000" pitchFamily="18" charset="-120"/>
              </a:rPr>
              <a:t>)  : </a:t>
            </a:r>
            <a:r>
              <a:rPr lang="en-US" altLang="zh-TW" sz="1800" dirty="0">
                <a:highlight>
                  <a:srgbClr val="00FF00"/>
                </a:highlight>
                <a:ea typeface="華康中黑體" pitchFamily="49" charset="-120"/>
              </a:rPr>
              <a:t>Customization (</a:t>
            </a:r>
            <a:r>
              <a:rPr lang="zh-TW" altLang="en-US" sz="1800" dirty="0">
                <a:highlight>
                  <a:srgbClr val="00FF00"/>
                </a:highlight>
                <a:latin typeface="華康中黑體" pitchFamily="49" charset="-120"/>
                <a:ea typeface="華康中黑體" pitchFamily="49" charset="-120"/>
              </a:rPr>
              <a:t>客製</a:t>
            </a:r>
            <a:r>
              <a:rPr lang="zh-TW" altLang="en-US" sz="1800" dirty="0">
                <a:highlight>
                  <a:srgbClr val="00FF00"/>
                </a:highlight>
                <a:ea typeface="華康中黑體" pitchFamily="49" charset="-120"/>
              </a:rPr>
              <a:t>化</a:t>
            </a:r>
            <a:r>
              <a:rPr lang="en-US" altLang="zh-TW" sz="1800" dirty="0">
                <a:highlight>
                  <a:srgbClr val="00FF00"/>
                </a:highlight>
                <a:ea typeface="華康中黑體" pitchFamily="49" charset="-120"/>
              </a:rPr>
              <a:t>) </a:t>
            </a:r>
            <a:r>
              <a:rPr lang="en-US" altLang="zh-TW" sz="1800" dirty="0">
                <a:ea typeface="新細明體" panose="02020500000000000000" pitchFamily="18" charset="-120"/>
              </a:rPr>
              <a:t>    </a:t>
            </a:r>
            <a:r>
              <a:rPr lang="zh-TW" altLang="en-US" sz="1800" dirty="0">
                <a:highlight>
                  <a:srgbClr val="00FF00"/>
                </a:highlight>
              </a:rPr>
              <a:t>個性化名字 </a:t>
            </a:r>
            <a:r>
              <a:rPr lang="zh-TW" altLang="en-US" sz="1800" dirty="0">
                <a:ea typeface="新細明體" panose="02020500000000000000" pitchFamily="18" charset="-120"/>
              </a:rPr>
              <a:t>  </a:t>
            </a:r>
            <a:r>
              <a:rPr lang="zh-TW" altLang="en-US" sz="1800" dirty="0">
                <a:highlight>
                  <a:srgbClr val="00FF00"/>
                </a:highlight>
              </a:rPr>
              <a:t> </a:t>
            </a:r>
            <a:r>
              <a:rPr lang="en-US" altLang="zh-TW" sz="1800" dirty="0">
                <a:highlight>
                  <a:srgbClr val="00FF00"/>
                </a:highlight>
              </a:rPr>
              <a:t>On-demand </a:t>
            </a:r>
            <a:r>
              <a:rPr lang="zh-TW" altLang="en-US" sz="1800" dirty="0">
                <a:highlight>
                  <a:srgbClr val="00FF00"/>
                </a:highlight>
              </a:rPr>
              <a:t>生產可以減少庫存、提高彈性。</a:t>
            </a:r>
            <a:endParaRPr lang="en-US" altLang="zh-TW" sz="1800" dirty="0">
              <a:highlight>
                <a:srgbClr val="00FF00"/>
              </a:highlight>
              <a:ea typeface="華康中黑體" pitchFamily="49" charset="-120"/>
            </a:endParaRPr>
          </a:p>
        </p:txBody>
      </p:sp>
      <p:sp>
        <p:nvSpPr>
          <p:cNvPr id="174083" name="Rectangle 3">
            <a:extLst>
              <a:ext uri="{FF2B5EF4-FFF2-40B4-BE49-F238E27FC236}">
                <a16:creationId xmlns:a16="http://schemas.microsoft.com/office/drawing/2014/main" id="{7E3C7C7B-1982-4E9E-AF8F-3C5E93BC3CC8}"/>
              </a:ext>
            </a:extLst>
          </p:cNvPr>
          <p:cNvSpPr>
            <a:spLocks noGrp="1" noChangeArrowheads="1"/>
          </p:cNvSpPr>
          <p:nvPr>
            <p:ph idx="4294967295"/>
          </p:nvPr>
        </p:nvSpPr>
        <p:spPr>
          <a:xfrm flipV="1">
            <a:off x="1676400" y="1004047"/>
            <a:ext cx="8059271" cy="138953"/>
          </a:xfrm>
        </p:spPr>
        <p:txBody>
          <a:bodyPr>
            <a:normAutofit fontScale="25000" lnSpcReduction="20000"/>
          </a:bodyPr>
          <a:lstStyle/>
          <a:p>
            <a:pPr eaLnBrk="1" hangingPunct="1">
              <a:buFont typeface="Wingdings" panose="05000000000000000000" pitchFamily="2" charset="2"/>
              <a:buNone/>
            </a:pPr>
            <a:r>
              <a:rPr lang="en-US" altLang="zh-TW" sz="2000" b="1" dirty="0">
                <a:ea typeface="華康中黑體" pitchFamily="49" charset="-120"/>
              </a:rPr>
              <a:t> </a:t>
            </a:r>
            <a:endParaRPr lang="en-US" altLang="zh-TW" sz="2000" b="1" dirty="0">
              <a:solidFill>
                <a:srgbClr val="C00000"/>
              </a:solidFill>
              <a:latin typeface="華康中黑體" pitchFamily="49" charset="-120"/>
              <a:ea typeface="華康中黑體" pitchFamily="49" charset="-120"/>
            </a:endParaRPr>
          </a:p>
          <a:p>
            <a:pPr eaLnBrk="1" hangingPunct="1">
              <a:buFont typeface="Wingdings" panose="05000000000000000000" pitchFamily="2" charset="2"/>
              <a:buNone/>
            </a:pPr>
            <a:endParaRPr lang="en-US" altLang="zh-TW" sz="2000" b="1" dirty="0">
              <a:solidFill>
                <a:srgbClr val="C00000"/>
              </a:solidFill>
              <a:latin typeface="華康中黑體" pitchFamily="49" charset="-120"/>
              <a:ea typeface="華康中黑體" pitchFamily="49" charset="-120"/>
            </a:endParaRPr>
          </a:p>
          <a:p>
            <a:pPr eaLnBrk="1" hangingPunct="1">
              <a:buFont typeface="Wingdings" panose="05000000000000000000" pitchFamily="2" charset="2"/>
              <a:buNone/>
            </a:pPr>
            <a:r>
              <a:rPr lang="en-US" altLang="zh-TW" sz="2000" b="1" dirty="0">
                <a:ea typeface="華康中黑體" pitchFamily="49" charset="-120"/>
              </a:rPr>
              <a:t> </a:t>
            </a:r>
            <a:r>
              <a:rPr lang="en-US" altLang="zh-TW" sz="2000" b="1" dirty="0">
                <a:latin typeface="華康中黑體" pitchFamily="49" charset="-120"/>
                <a:ea typeface="華康中黑體" pitchFamily="49" charset="-120"/>
              </a:rPr>
              <a:t> </a:t>
            </a:r>
            <a:endParaRPr lang="en-US" altLang="zh-TW" sz="1800" b="1" dirty="0">
              <a:ea typeface="新細明體" panose="02020500000000000000" pitchFamily="18" charset="-120"/>
            </a:endParaRPr>
          </a:p>
        </p:txBody>
      </p:sp>
      <p:sp>
        <p:nvSpPr>
          <p:cNvPr id="2" name="文字方塊 1">
            <a:extLst>
              <a:ext uri="{FF2B5EF4-FFF2-40B4-BE49-F238E27FC236}">
                <a16:creationId xmlns:a16="http://schemas.microsoft.com/office/drawing/2014/main" id="{8F505E86-EDD5-47CF-A13E-992B0AC9E93B}"/>
              </a:ext>
            </a:extLst>
          </p:cNvPr>
          <p:cNvSpPr txBox="1"/>
          <p:nvPr/>
        </p:nvSpPr>
        <p:spPr>
          <a:xfrm>
            <a:off x="236219" y="782299"/>
            <a:ext cx="11471686" cy="2923877"/>
          </a:xfrm>
          <a:prstGeom prst="rect">
            <a:avLst/>
          </a:prstGeom>
          <a:noFill/>
        </p:spPr>
        <p:txBody>
          <a:bodyPr wrap="square">
            <a:spAutoFit/>
          </a:bodyPr>
          <a:lstStyle/>
          <a:p>
            <a:pPr>
              <a:defRPr/>
            </a:pPr>
            <a:r>
              <a:rPr lang="zh-TW" altLang="en-US" sz="1400" b="1" dirty="0">
                <a:solidFill>
                  <a:schemeClr val="accent1">
                    <a:lumMod val="75000"/>
                  </a:schemeClr>
                </a:solidFill>
                <a:latin typeface="Microsoft JhengHei" panose="020B0604030504040204" pitchFamily="34" charset="-120"/>
                <a:ea typeface="Microsoft JhengHei" panose="020B0604030504040204" pitchFamily="34" charset="-120"/>
              </a:rPr>
              <a:t>  </a:t>
            </a:r>
            <a:r>
              <a:rPr lang="en-US" altLang="zh-TW" sz="1200" b="1" dirty="0">
                <a:solidFill>
                  <a:schemeClr val="accent1">
                    <a:lumMod val="75000"/>
                  </a:schemeClr>
                </a:solidFill>
                <a:latin typeface="Microsoft JhengHei" panose="020B0604030504040204" pitchFamily="34" charset="-120"/>
                <a:ea typeface="Microsoft JhengHei" panose="020B0604030504040204" pitchFamily="34" charset="-120"/>
              </a:rPr>
              <a:t>From start-ups to big brands, businesses are offering </a:t>
            </a:r>
            <a:r>
              <a:rPr lang="en-US" altLang="zh-TW" sz="1200" b="1" dirty="0">
                <a:solidFill>
                  <a:srgbClr val="C00000"/>
                </a:solidFill>
                <a:latin typeface="Microsoft JhengHei" panose="020B0604030504040204" pitchFamily="34" charset="-120"/>
                <a:ea typeface="Microsoft JhengHei" panose="020B0604030504040204" pitchFamily="34" charset="-120"/>
              </a:rPr>
              <a:t>personalized product options </a:t>
            </a:r>
            <a:r>
              <a:rPr lang="en-US" altLang="zh-TW" sz="1200" b="1" dirty="0">
                <a:solidFill>
                  <a:schemeClr val="accent1">
                    <a:lumMod val="75000"/>
                  </a:schemeClr>
                </a:solidFill>
                <a:latin typeface="Microsoft JhengHei" panose="020B0604030504040204" pitchFamily="34" charset="-120"/>
                <a:ea typeface="Microsoft JhengHei" panose="020B0604030504040204" pitchFamily="34" charset="-120"/>
              </a:rPr>
              <a:t>to extend their product lines and increase sales.</a:t>
            </a:r>
            <a:r>
              <a:rPr lang="zh-TW" altLang="en-US" sz="1200" b="1" dirty="0">
                <a:solidFill>
                  <a:schemeClr val="accent1">
                    <a:lumMod val="75000"/>
                  </a:schemeClr>
                </a:solidFill>
                <a:latin typeface="Microsoft JhengHei" panose="020B0604030504040204" pitchFamily="34" charset="-120"/>
                <a:ea typeface="Microsoft JhengHei" panose="020B0604030504040204" pitchFamily="34" charset="-120"/>
              </a:rPr>
              <a:t>    </a:t>
            </a:r>
            <a:endParaRPr lang="en-US" altLang="zh-TW" sz="1200" b="1" dirty="0">
              <a:solidFill>
                <a:schemeClr val="accent1">
                  <a:lumMod val="75000"/>
                </a:schemeClr>
              </a:solidFill>
              <a:latin typeface="Microsoft JhengHei" panose="020B0604030504040204" pitchFamily="34" charset="-120"/>
              <a:ea typeface="Microsoft JhengHei" panose="020B0604030504040204" pitchFamily="34" charset="-120"/>
            </a:endParaRPr>
          </a:p>
          <a:p>
            <a:pPr>
              <a:defRPr/>
            </a:pPr>
            <a:endParaRPr lang="en-US" altLang="zh-TW" sz="1200" b="1" dirty="0">
              <a:solidFill>
                <a:schemeClr val="accent1">
                  <a:lumMod val="75000"/>
                </a:schemeClr>
              </a:solidFill>
              <a:latin typeface="Microsoft JhengHei" panose="020B0604030504040204" pitchFamily="34" charset="-120"/>
              <a:ea typeface="Microsoft JhengHei" panose="020B0604030504040204" pitchFamily="34" charset="-120"/>
            </a:endParaRPr>
          </a:p>
          <a:p>
            <a:pPr>
              <a:defRPr/>
            </a:pPr>
            <a:r>
              <a:rPr lang="zh-TW" altLang="en-US" sz="1200" b="1" dirty="0">
                <a:solidFill>
                  <a:schemeClr val="accent1">
                    <a:lumMod val="75000"/>
                  </a:schemeClr>
                </a:solidFill>
                <a:latin typeface="Microsoft JhengHei" panose="020B0604030504040204" pitchFamily="34" charset="-120"/>
                <a:ea typeface="Microsoft JhengHei" panose="020B0604030504040204" pitchFamily="34" charset="-120"/>
              </a:rPr>
              <a:t> </a:t>
            </a:r>
            <a:r>
              <a:rPr lang="en-US" altLang="zh-TW" sz="1200" b="1" dirty="0">
                <a:solidFill>
                  <a:schemeClr val="accent1">
                    <a:lumMod val="75000"/>
                  </a:schemeClr>
                </a:solidFill>
                <a:latin typeface="Microsoft JhengHei" panose="020B0604030504040204" pitchFamily="34" charset="-120"/>
                <a:ea typeface="Microsoft JhengHei" panose="020B0604030504040204" pitchFamily="34" charset="-120"/>
              </a:rPr>
              <a:t>At a production plant in western Tennessee, about 100 3-D printers, arranged in pods for different tasks and parts, spit out hundreds of pairs of individually fitted insoles and sandals a day.</a:t>
            </a:r>
          </a:p>
          <a:p>
            <a:pPr>
              <a:defRPr/>
            </a:pPr>
            <a:endParaRPr lang="en-US" altLang="zh-TW" sz="1400" b="1" dirty="0">
              <a:solidFill>
                <a:schemeClr val="accent1">
                  <a:lumMod val="75000"/>
                </a:schemeClr>
              </a:solidFill>
              <a:latin typeface="Microsoft JhengHei" panose="020B0604030504040204" pitchFamily="34" charset="-120"/>
              <a:ea typeface="Microsoft JhengHei" panose="020B0604030504040204" pitchFamily="34" charset="-120"/>
            </a:endParaRPr>
          </a:p>
          <a:p>
            <a:pPr>
              <a:defRPr/>
            </a:pP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        在美國</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田納西州</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西邊的一家工廠裡，有大約 </a:t>
            </a:r>
            <a:r>
              <a:rPr lang="en-US" altLang="zh-TW"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100 </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台 </a:t>
            </a:r>
            <a:r>
              <a:rPr lang="en-US" altLang="zh-TW"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3D </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印表機</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被</a:t>
            </a:r>
            <a:r>
              <a:rPr lang="zh-TW" altLang="en-US" sz="1600" b="1" dirty="0">
                <a:solidFill>
                  <a:srgbClr val="C00000"/>
                </a:solidFill>
                <a:latin typeface="Microsoft JhengHei" panose="020B0604030504040204" pitchFamily="34" charset="-120"/>
                <a:ea typeface="Microsoft JhengHei" panose="020B0604030504040204" pitchFamily="34" charset="-120"/>
              </a:rPr>
              <a:t>放在不同的小隔間裡，它們有些列印鞋墊，</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有些列印涼鞋，一天就能列印出</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數百雙為個人客製的鞋子</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，列印出來的每雙鞋上還都有</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一個人的名字</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a:t>
            </a:r>
            <a:endParaRPr lang="en-US" altLang="zh-TW" sz="1600" b="1" dirty="0">
              <a:solidFill>
                <a:schemeClr val="accent1">
                  <a:lumMod val="75000"/>
                </a:schemeClr>
              </a:solidFill>
              <a:latin typeface="Microsoft JhengHei" panose="020B0604030504040204" pitchFamily="34" charset="-120"/>
              <a:ea typeface="Microsoft JhengHei" panose="020B0604030504040204" pitchFamily="34" charset="-120"/>
            </a:endParaRPr>
          </a:p>
          <a:p>
            <a:pPr>
              <a:defRPr/>
            </a:pPr>
            <a:endParaRPr lang="en-US" altLang="zh-TW" sz="1600" b="1" dirty="0">
              <a:solidFill>
                <a:schemeClr val="accent1">
                  <a:lumMod val="75000"/>
                </a:schemeClr>
              </a:solidFill>
              <a:latin typeface="Microsoft JhengHei" panose="020B0604030504040204" pitchFamily="34" charset="-120"/>
              <a:ea typeface="Microsoft JhengHei" panose="020B0604030504040204" pitchFamily="34" charset="-120"/>
            </a:endParaRPr>
          </a:p>
          <a:p>
            <a:pPr>
              <a:defRPr/>
            </a:pPr>
            <a:endPar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endParaRPr>
          </a:p>
          <a:p>
            <a:pPr>
              <a:defRPr/>
            </a:pP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         那麽，這雙</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鞋</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是從哪裡來的呢？據了解，顧客只需使用</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該製造商提供的 </a:t>
            </a:r>
            <a:r>
              <a:rPr lang="en-US" altLang="zh-TW"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App</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，便可以</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對自己的足部進行掃描和上傳，成功後便可選擇自己所需的鞋型、喜歡的顏色和圖案。</a:t>
            </a:r>
          </a:p>
          <a:p>
            <a:pPr>
              <a:defRPr/>
            </a:pPr>
            <a:endParaRPr lang="zh-TW" altLang="en-US" dirty="0"/>
          </a:p>
        </p:txBody>
      </p:sp>
      <p:pic>
        <p:nvPicPr>
          <p:cNvPr id="174085" name="圖片 3">
            <a:extLst>
              <a:ext uri="{FF2B5EF4-FFF2-40B4-BE49-F238E27FC236}">
                <a16:creationId xmlns:a16="http://schemas.microsoft.com/office/drawing/2014/main" id="{60D89BB1-00E5-472D-9E76-A70C20932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500" t="31413" r="38335" b="21852"/>
          <a:stretch>
            <a:fillRect/>
          </a:stretch>
        </p:blipFill>
        <p:spPr bwMode="auto">
          <a:xfrm>
            <a:off x="5628072" y="3208773"/>
            <a:ext cx="2393765" cy="116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a:extLst>
              <a:ext uri="{FF2B5EF4-FFF2-40B4-BE49-F238E27FC236}">
                <a16:creationId xmlns:a16="http://schemas.microsoft.com/office/drawing/2014/main" id="{AF596D5C-FB70-4226-9607-78248DA1F02E}"/>
              </a:ext>
            </a:extLst>
          </p:cNvPr>
          <p:cNvSpPr txBox="1"/>
          <p:nvPr/>
        </p:nvSpPr>
        <p:spPr>
          <a:xfrm>
            <a:off x="236220" y="4671417"/>
            <a:ext cx="11719560" cy="1569660"/>
          </a:xfrm>
          <a:prstGeom prst="rect">
            <a:avLst/>
          </a:prstGeom>
          <a:noFill/>
        </p:spPr>
        <p:txBody>
          <a:bodyPr wrap="square">
            <a:spAutoFit/>
          </a:bodyPr>
          <a:lstStyle/>
          <a:p>
            <a:pPr>
              <a:defRPr/>
            </a:pPr>
            <a:r>
              <a:rPr lang="zh-TW" altLang="en-US" sz="1400" b="1" dirty="0">
                <a:solidFill>
                  <a:schemeClr val="accent1">
                    <a:lumMod val="75000"/>
                  </a:schemeClr>
                </a:solidFill>
                <a:latin typeface="Microsoft JhengHei" panose="020B0604030504040204" pitchFamily="34" charset="-120"/>
                <a:ea typeface="Microsoft JhengHei" panose="020B0604030504040204" pitchFamily="34" charset="-120"/>
              </a:rPr>
              <a:t>         </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在顧客使用 </a:t>
            </a:r>
            <a:r>
              <a:rPr lang="en-US" altLang="zh-TW"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App </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時</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，每一次</a:t>
            </a:r>
            <a:r>
              <a:rPr lang="zh-TW" altLang="en-US" sz="1600" b="1" dirty="0">
                <a:solidFill>
                  <a:srgbClr val="C00000"/>
                </a:solidFill>
                <a:latin typeface="Microsoft JhengHei" panose="020B0604030504040204" pitchFamily="34" charset="-120"/>
                <a:ea typeface="Microsoft JhengHei" panose="020B0604030504040204" pitchFamily="34" charset="-120"/>
              </a:rPr>
              <a:t>掃描</a:t>
            </a:r>
            <a:r>
              <a:rPr lang="zh-TW" altLang="en-US" sz="1600" b="1" dirty="0">
                <a:solidFill>
                  <a:srgbClr val="C00000"/>
                </a:solidFill>
                <a:highlight>
                  <a:srgbClr val="FFFF00"/>
                </a:highlight>
                <a:latin typeface="Microsoft JhengHei" panose="020B0604030504040204" pitchFamily="34" charset="-120"/>
                <a:ea typeface="Microsoft JhengHei" panose="020B0604030504040204" pitchFamily="34" charset="-120"/>
              </a:rPr>
              <a:t>都會提取數百個點，從而生成單隻腳的三維圖像</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，上傳成功後，系統便能為客戶列印出他們的專屬鞋子。為了使產品更加個性化，</a:t>
            </a:r>
            <a:r>
              <a:rPr lang="en-US" altLang="zh-TW" sz="1600" b="1" dirty="0" err="1">
                <a:solidFill>
                  <a:schemeClr val="accent1">
                    <a:lumMod val="75000"/>
                  </a:schemeClr>
                </a:solidFill>
                <a:latin typeface="Microsoft JhengHei" panose="020B0604030504040204" pitchFamily="34" charset="-120"/>
                <a:ea typeface="Microsoft JhengHei" panose="020B0604030504040204" pitchFamily="34" charset="-120"/>
              </a:rPr>
              <a:t>Wiivv</a:t>
            </a:r>
            <a:r>
              <a:rPr lang="en-US" altLang="zh-TW" sz="1600" b="1" dirty="0">
                <a:solidFill>
                  <a:schemeClr val="accent1">
                    <a:lumMod val="75000"/>
                  </a:schemeClr>
                </a:solidFill>
                <a:latin typeface="Microsoft JhengHei" panose="020B0604030504040204" pitchFamily="34" charset="-120"/>
                <a:ea typeface="Microsoft JhengHei" panose="020B0604030504040204" pitchFamily="34" charset="-120"/>
              </a:rPr>
              <a:t> </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還把他們</a:t>
            </a:r>
            <a:r>
              <a:rPr lang="zh-TW" altLang="en-US" sz="1600" b="1" dirty="0">
                <a:solidFill>
                  <a:srgbClr val="C00000"/>
                </a:solidFill>
                <a:latin typeface="Microsoft JhengHei" panose="020B0604030504040204" pitchFamily="34" charset="-120"/>
                <a:ea typeface="Microsoft JhengHei" panose="020B0604030504040204" pitchFamily="34" charset="-120"/>
              </a:rPr>
              <a:t>客戶的名字</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都列印在了鞋子上。</a:t>
            </a:r>
            <a:endParaRPr lang="en-US" altLang="zh-TW" sz="1600" b="1" dirty="0">
              <a:solidFill>
                <a:schemeClr val="accent1">
                  <a:lumMod val="75000"/>
                </a:schemeClr>
              </a:solidFill>
              <a:latin typeface="Microsoft JhengHei" panose="020B0604030504040204" pitchFamily="34" charset="-120"/>
              <a:ea typeface="Microsoft JhengHei" panose="020B0604030504040204" pitchFamily="34" charset="-120"/>
            </a:endParaRPr>
          </a:p>
          <a:p>
            <a:pPr>
              <a:defRPr/>
            </a:pPr>
            <a:endParaRPr lang="en-US" altLang="zh-TW" sz="1400" b="1" dirty="0">
              <a:solidFill>
                <a:schemeClr val="accent1">
                  <a:lumMod val="75000"/>
                </a:schemeClr>
              </a:solidFill>
              <a:latin typeface="Microsoft JhengHei" panose="020B0604030504040204" pitchFamily="34" charset="-120"/>
              <a:ea typeface="Microsoft JhengHei" panose="020B0604030504040204" pitchFamily="34" charset="-120"/>
            </a:endParaRPr>
          </a:p>
          <a:p>
            <a:pPr>
              <a:defRPr/>
            </a:pP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      近幾年，向客戶提供</a:t>
            </a:r>
            <a:r>
              <a:rPr lang="zh-TW" altLang="en-US" sz="1600" b="1" dirty="0">
                <a:solidFill>
                  <a:srgbClr val="FF0000"/>
                </a:solidFill>
                <a:latin typeface="Microsoft JhengHei" panose="020B0604030504040204" pitchFamily="34" charset="-120"/>
                <a:ea typeface="Microsoft JhengHei" panose="020B0604030504040204" pitchFamily="34" charset="-120"/>
              </a:rPr>
              <a:t>客製服務</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和</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個性化</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產品成了一大趨勢，</a:t>
            </a:r>
            <a:r>
              <a:rPr lang="en-US" altLang="zh-TW" sz="1400" b="1" dirty="0" err="1">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Wiivv</a:t>
            </a:r>
            <a:r>
              <a:rPr lang="en-US" altLang="zh-TW" sz="14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 (</a:t>
            </a:r>
            <a:r>
              <a:rPr lang="zh-TW" altLang="zh-TW" sz="1600" dirty="0">
                <a:highlight>
                  <a:srgbClr val="FFFF00"/>
                </a:highlight>
              </a:rPr>
              <a:t>後來品牌更名為 </a:t>
            </a:r>
            <a:r>
              <a:rPr lang="en-US" altLang="zh-TW" sz="1600" b="1" dirty="0" err="1">
                <a:highlight>
                  <a:srgbClr val="FFFF00"/>
                </a:highlight>
              </a:rPr>
              <a:t>FitMyFoot</a:t>
            </a:r>
            <a:r>
              <a:rPr lang="en-US" altLang="zh-TW" dirty="0">
                <a:highlight>
                  <a:srgbClr val="FFFF00"/>
                </a:highlight>
              </a:rPr>
              <a:t>)</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便是其中之一。使用 </a:t>
            </a:r>
            <a:r>
              <a:rPr lang="en-US" altLang="zh-TW" sz="1600" b="1" dirty="0">
                <a:solidFill>
                  <a:srgbClr val="C00000"/>
                </a:solidFill>
                <a:latin typeface="Microsoft JhengHei" panose="020B0604030504040204" pitchFamily="34" charset="-120"/>
                <a:ea typeface="Microsoft JhengHei" panose="020B0604030504040204" pitchFamily="34" charset="-120"/>
              </a:rPr>
              <a:t>3D </a:t>
            </a:r>
            <a:r>
              <a:rPr lang="zh-TW" altLang="en-US" sz="1600" b="1" dirty="0">
                <a:solidFill>
                  <a:srgbClr val="C00000"/>
                </a:solidFill>
                <a:latin typeface="Microsoft JhengHei" panose="020B0604030504040204" pitchFamily="34" charset="-120"/>
                <a:ea typeface="Microsoft JhengHei" panose="020B0604030504040204" pitchFamily="34" charset="-120"/>
              </a:rPr>
              <a:t>技術「可直接列印出需要</a:t>
            </a:r>
            <a:r>
              <a:rPr lang="zh-TW" altLang="en-US" sz="1600" b="1" dirty="0">
                <a:solidFill>
                  <a:srgbClr val="C00000"/>
                </a:solidFill>
                <a:highlight>
                  <a:srgbClr val="FFFF00"/>
                </a:highlight>
                <a:latin typeface="Microsoft JhengHei" panose="020B0604030504040204" pitchFamily="34" charset="-120"/>
                <a:ea typeface="Microsoft JhengHei" panose="020B0604030504040204" pitchFamily="34" charset="-120"/>
              </a:rPr>
              <a:t>客製的零部件</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a:t>
            </a:r>
            <a:r>
              <a:rPr lang="zh-TW" altLang="en-US" sz="1600" b="1" dirty="0">
                <a:solidFill>
                  <a:schemeClr val="accent1">
                    <a:lumMod val="75000"/>
                  </a:schemeClr>
                </a:solidFill>
                <a:highlight>
                  <a:srgbClr val="00FF00"/>
                </a:highlight>
                <a:latin typeface="Microsoft JhengHei" panose="020B0604030504040204" pitchFamily="34" charset="-120"/>
                <a:ea typeface="Microsoft JhengHei" panose="020B0604030504040204" pitchFamily="34" charset="-120"/>
              </a:rPr>
              <a:t>避免了傳統製造裡模具所需的前期成本</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。」所有這些</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技術</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都推動了大規模</a:t>
            </a:r>
            <a:r>
              <a:rPr lang="zh-TW" altLang="en-US" sz="1600" b="1" dirty="0">
                <a:solidFill>
                  <a:schemeClr val="accent1">
                    <a:lumMod val="75000"/>
                  </a:schemeClr>
                </a:solidFill>
                <a:highlight>
                  <a:srgbClr val="FFFF00"/>
                </a:highlight>
                <a:latin typeface="Microsoft JhengHei" panose="020B0604030504040204" pitchFamily="34" charset="-120"/>
                <a:ea typeface="Microsoft JhengHei" panose="020B0604030504040204" pitchFamily="34" charset="-120"/>
              </a:rPr>
              <a:t>個性化客製服務</a:t>
            </a:r>
            <a:r>
              <a:rPr lang="zh-TW" altLang="en-US" sz="1600" b="1" dirty="0">
                <a:solidFill>
                  <a:schemeClr val="accent1">
                    <a:lumMod val="75000"/>
                  </a:schemeClr>
                </a:solidFill>
                <a:latin typeface="Microsoft JhengHei" panose="020B0604030504040204" pitchFamily="34" charset="-120"/>
                <a:ea typeface="Microsoft JhengHei" panose="020B0604030504040204" pitchFamily="34" charset="-120"/>
              </a:rPr>
              <a:t>的浪潮，以至於它現在已經席捲了各個行業，</a:t>
            </a:r>
            <a:r>
              <a:rPr lang="zh-TW" altLang="en-US" sz="1600" b="1" dirty="0">
                <a:solidFill>
                  <a:srgbClr val="C00000"/>
                </a:solidFill>
                <a:latin typeface="Microsoft JhengHei" panose="020B0604030504040204" pitchFamily="34" charset="-120"/>
                <a:ea typeface="Microsoft JhengHei" panose="020B0604030504040204" pitchFamily="34" charset="-120"/>
              </a:rPr>
              <a:t>包括鞋類、服裝、珠寶、醫療和植牙。</a:t>
            </a:r>
          </a:p>
        </p:txBody>
      </p:sp>
      <p:pic>
        <p:nvPicPr>
          <p:cNvPr id="174087" name="圖片 5">
            <a:extLst>
              <a:ext uri="{FF2B5EF4-FFF2-40B4-BE49-F238E27FC236}">
                <a16:creationId xmlns:a16="http://schemas.microsoft.com/office/drawing/2014/main" id="{95A25082-922E-4686-A0E7-4C96BB48A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759" t="16367" r="38103" b="19081"/>
          <a:stretch>
            <a:fillRect/>
          </a:stretch>
        </p:blipFill>
        <p:spPr bwMode="auto">
          <a:xfrm>
            <a:off x="8696570" y="3184941"/>
            <a:ext cx="1293549" cy="86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文字方塊 6">
            <a:extLst>
              <a:ext uri="{FF2B5EF4-FFF2-40B4-BE49-F238E27FC236}">
                <a16:creationId xmlns:a16="http://schemas.microsoft.com/office/drawing/2014/main" id="{FDA64712-C63D-4799-A45A-AE048B07BBBB}"/>
              </a:ext>
            </a:extLst>
          </p:cNvPr>
          <p:cNvSpPr txBox="1">
            <a:spLocks noChangeArrowheads="1"/>
          </p:cNvSpPr>
          <p:nvPr/>
        </p:nvSpPr>
        <p:spPr bwMode="auto">
          <a:xfrm>
            <a:off x="342411" y="6344899"/>
            <a:ext cx="89167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200" b="1" dirty="0">
                <a:solidFill>
                  <a:srgbClr val="222222"/>
                </a:solidFill>
                <a:latin typeface="微軟正黑體" panose="020B0604030504040204" pitchFamily="34" charset="-120"/>
                <a:ea typeface="微軟正黑體" panose="020B0604030504040204" pitchFamily="34" charset="-120"/>
              </a:rPr>
              <a:t> </a:t>
            </a:r>
            <a:r>
              <a:rPr lang="en-US" altLang="zh-TW" sz="1200" b="1" dirty="0">
                <a:solidFill>
                  <a:srgbClr val="222222"/>
                </a:solidFill>
                <a:latin typeface="微軟正黑體" panose="020B0604030504040204" pitchFamily="34" charset="-120"/>
                <a:ea typeface="微軟正黑體" panose="020B0604030504040204" pitchFamily="34" charset="-120"/>
                <a:hlinkClick r:id="rId5"/>
              </a:rPr>
              <a:t>https://www.nytimes.com/2020/03/18/business/customization-personalized-products.html</a:t>
            </a:r>
            <a:endParaRPr lang="zh-TW" altLang="en-US" sz="1200" b="1" dirty="0">
              <a:solidFill>
                <a:schemeClr val="tx1"/>
              </a:solidFill>
              <a:latin typeface="Tahoma" panose="020B0604030504040204" pitchFamily="34" charset="0"/>
              <a:ea typeface="新細明體" panose="02020500000000000000" pitchFamily="18" charset="-12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63130" y="136525"/>
            <a:ext cx="10515600" cy="366395"/>
          </a:xfrm>
        </p:spPr>
        <p:txBody>
          <a:bodyPr>
            <a:noAutofit/>
          </a:bodyPr>
          <a:lstStyle/>
          <a:p>
            <a:r>
              <a:rPr lang="zh-TW" altLang="en-US" sz="2400" dirty="0"/>
              <a:t>電子商務的特性 </a:t>
            </a:r>
            <a:r>
              <a:rPr lang="en-US" altLang="zh-TW" sz="2400" dirty="0"/>
              <a:t>(</a:t>
            </a:r>
            <a:r>
              <a:rPr lang="zh-TW" altLang="en-US" sz="2400" dirty="0"/>
              <a:t>續</a:t>
            </a:r>
            <a:r>
              <a:rPr lang="en-US" altLang="zh-TW" sz="2400" dirty="0"/>
              <a:t>)</a:t>
            </a:r>
            <a:endParaRPr lang="zh-TW" altLang="en-US" sz="2400" dirty="0"/>
          </a:p>
        </p:txBody>
      </p:sp>
      <p:sp>
        <p:nvSpPr>
          <p:cNvPr id="3" name="內容版面配置區 2"/>
          <p:cNvSpPr>
            <a:spLocks noGrp="1"/>
          </p:cNvSpPr>
          <p:nvPr>
            <p:ph idx="1"/>
          </p:nvPr>
        </p:nvSpPr>
        <p:spPr>
          <a:xfrm>
            <a:off x="356748" y="641397"/>
            <a:ext cx="11478503" cy="6080077"/>
          </a:xfrm>
        </p:spPr>
        <p:txBody>
          <a:bodyPr>
            <a:normAutofit fontScale="85000" lnSpcReduction="20000"/>
          </a:bodyPr>
          <a:lstStyle/>
          <a:p>
            <a:pPr marL="0" indent="0">
              <a:buNone/>
            </a:pPr>
            <a:r>
              <a:rPr lang="en-US" altLang="zh-TW" sz="2000" b="1" dirty="0">
                <a:solidFill>
                  <a:schemeClr val="accent1"/>
                </a:solidFill>
                <a:highlight>
                  <a:srgbClr val="FFFF00"/>
                </a:highlight>
              </a:rPr>
              <a:t>8</a:t>
            </a:r>
            <a:r>
              <a:rPr lang="en-US" altLang="zh-TW" sz="2000" b="1" dirty="0">
                <a:solidFill>
                  <a:schemeClr val="accent1"/>
                </a:solidFill>
              </a:rPr>
              <a:t>.  </a:t>
            </a:r>
            <a:r>
              <a:rPr lang="zh-TW" altLang="en-US" sz="2000" b="1" dirty="0">
                <a:solidFill>
                  <a:schemeClr val="accent1"/>
                </a:solidFill>
                <a:highlight>
                  <a:srgbClr val="FFFF00"/>
                </a:highlight>
              </a:rPr>
              <a:t>社交技術</a:t>
            </a:r>
            <a:r>
              <a:rPr lang="zh-TW" altLang="en-US" sz="2000" b="1" dirty="0">
                <a:solidFill>
                  <a:schemeClr val="accent1"/>
                </a:solidFill>
              </a:rPr>
              <a:t>：用戶生成的內容和社交網絡  </a:t>
            </a:r>
            <a:r>
              <a:rPr lang="en-US" altLang="zh-TW" sz="2000" b="1" dirty="0">
                <a:solidFill>
                  <a:schemeClr val="accent1"/>
                </a:solidFill>
              </a:rPr>
              <a:t>(Social Technology : User –Generated Content and Social Networks) </a:t>
            </a:r>
          </a:p>
          <a:p>
            <a:pPr marL="0" indent="0">
              <a:buNone/>
            </a:pPr>
            <a:r>
              <a:rPr lang="zh-TW" altLang="en-US" sz="2200" dirty="0">
                <a:solidFill>
                  <a:srgbClr val="FF0000"/>
                </a:solidFill>
              </a:rPr>
              <a:t>社群化 </a:t>
            </a:r>
            <a:r>
              <a:rPr lang="en-US" altLang="zh-TW" sz="2200" dirty="0">
                <a:solidFill>
                  <a:srgbClr val="FF0000"/>
                </a:solidFill>
              </a:rPr>
              <a:t>(Social Networking)</a:t>
            </a:r>
          </a:p>
          <a:p>
            <a:pPr lvl="1"/>
            <a:r>
              <a:rPr lang="zh-TW" altLang="en-US" sz="2000" dirty="0"/>
              <a:t>許多企業在 </a:t>
            </a:r>
            <a:r>
              <a:rPr lang="en-US" altLang="zh-TW" sz="2000" dirty="0"/>
              <a:t>Facebook </a:t>
            </a:r>
            <a:r>
              <a:rPr lang="zh-TW" altLang="en-US" sz="2000" dirty="0"/>
              <a:t>建立</a:t>
            </a:r>
            <a:r>
              <a:rPr lang="zh-TW" altLang="en-US" sz="2000" dirty="0">
                <a:solidFill>
                  <a:srgbClr val="FF0000"/>
                </a:solidFill>
                <a:highlight>
                  <a:srgbClr val="FFFF00"/>
                </a:highlight>
              </a:rPr>
              <a:t>粉絲團</a:t>
            </a:r>
            <a:r>
              <a:rPr lang="en-US" altLang="zh-TW" sz="2000" dirty="0">
                <a:solidFill>
                  <a:srgbClr val="FF0000"/>
                </a:solidFill>
                <a:highlight>
                  <a:srgbClr val="FFFF00"/>
                </a:highlight>
              </a:rPr>
              <a:t>(Fan club</a:t>
            </a:r>
            <a:r>
              <a:rPr lang="en-US" altLang="zh-TW" sz="2000" dirty="0">
                <a:solidFill>
                  <a:srgbClr val="FF0000"/>
                </a:solidFill>
              </a:rPr>
              <a:t>)</a:t>
            </a:r>
            <a:r>
              <a:rPr lang="zh-TW" altLang="en-US" sz="2000" dirty="0"/>
              <a:t>，期待能利用</a:t>
            </a:r>
            <a:r>
              <a:rPr lang="zh-TW" altLang="en-US" sz="2000" b="1" dirty="0">
                <a:solidFill>
                  <a:schemeClr val="accent1"/>
                </a:solidFill>
                <a:highlight>
                  <a:srgbClr val="FFFF00"/>
                </a:highlight>
              </a:rPr>
              <a:t>病毒式行銷 </a:t>
            </a:r>
            <a:r>
              <a:rPr lang="en-US" altLang="zh-TW" sz="2000" b="1" dirty="0">
                <a:solidFill>
                  <a:schemeClr val="accent1"/>
                </a:solidFill>
                <a:highlight>
                  <a:srgbClr val="FFFF00"/>
                </a:highlight>
              </a:rPr>
              <a:t>(Viral Marketing</a:t>
            </a:r>
            <a:r>
              <a:rPr lang="en-US" altLang="zh-TW" sz="2000" b="1" dirty="0">
                <a:solidFill>
                  <a:schemeClr val="accent1"/>
                </a:solidFill>
              </a:rPr>
              <a:t>)</a:t>
            </a:r>
            <a:r>
              <a:rPr lang="en-US" altLang="zh-TW" sz="2000" dirty="0">
                <a:solidFill>
                  <a:schemeClr val="accent1"/>
                </a:solidFill>
              </a:rPr>
              <a:t> </a:t>
            </a:r>
            <a:r>
              <a:rPr lang="zh-TW" altLang="en-US" sz="2000" dirty="0"/>
              <a:t>或</a:t>
            </a:r>
            <a:r>
              <a:rPr lang="zh-TW" altLang="en-US" sz="2000" b="1" dirty="0">
                <a:solidFill>
                  <a:schemeClr val="accent1"/>
                </a:solidFill>
                <a:highlight>
                  <a:srgbClr val="FFFF00"/>
                </a:highlight>
              </a:rPr>
              <a:t>網路口碑 </a:t>
            </a:r>
            <a:r>
              <a:rPr lang="en-US" altLang="zh-TW" sz="2000" b="1" dirty="0">
                <a:solidFill>
                  <a:schemeClr val="accent1"/>
                </a:solidFill>
                <a:highlight>
                  <a:srgbClr val="FFFF00"/>
                </a:highlight>
              </a:rPr>
              <a:t>(Electronic Word-of-Mouth, EWOM)</a:t>
            </a:r>
            <a:r>
              <a:rPr lang="en-US" altLang="zh-TW" sz="2000" b="1" dirty="0">
                <a:highlight>
                  <a:srgbClr val="FFFF00"/>
                </a:highlight>
              </a:rPr>
              <a:t> </a:t>
            </a:r>
            <a:r>
              <a:rPr lang="zh-TW" altLang="en-US" sz="2000" dirty="0"/>
              <a:t>等模式，來提高</a:t>
            </a:r>
            <a:r>
              <a:rPr lang="zh-TW" altLang="en-US" sz="2000" dirty="0">
                <a:highlight>
                  <a:srgbClr val="FFFF00"/>
                </a:highlight>
              </a:rPr>
              <a:t>行銷</a:t>
            </a:r>
            <a:r>
              <a:rPr lang="zh-TW" altLang="en-US" sz="2000" dirty="0"/>
              <a:t>的成效</a:t>
            </a:r>
            <a:r>
              <a:rPr lang="zh-TW" altLang="zh-TW" sz="2000" b="1" dirty="0">
                <a:ea typeface="新細明體" panose="02020500000000000000" pitchFamily="18" charset="-120"/>
              </a:rPr>
              <a:t>。</a:t>
            </a:r>
            <a:endParaRPr lang="en-US" altLang="zh-TW" sz="2000" b="1" dirty="0">
              <a:ea typeface="新細明體" panose="02020500000000000000" pitchFamily="18" charset="-120"/>
            </a:endParaRPr>
          </a:p>
          <a:p>
            <a:pPr lvl="1"/>
            <a:endParaRPr lang="en-US" altLang="zh-TW" sz="2000" b="1" dirty="0">
              <a:ea typeface="新細明體" panose="02020500000000000000" pitchFamily="18" charset="-120"/>
            </a:endParaRPr>
          </a:p>
          <a:p>
            <a:pPr marL="457200" lvl="1" indent="0">
              <a:buNone/>
            </a:pPr>
            <a:r>
              <a:rPr lang="en-US" altLang="zh-TW" sz="2000" b="1" dirty="0">
                <a:solidFill>
                  <a:schemeClr val="accent1"/>
                </a:solidFill>
              </a:rPr>
              <a:t>(0227.22) Here’s why Russia’s invasion of Ukraine is being called the </a:t>
            </a:r>
            <a:r>
              <a:rPr lang="en-US" altLang="zh-TW" sz="2000" b="1" dirty="0">
                <a:solidFill>
                  <a:schemeClr val="accent1"/>
                </a:solidFill>
                <a:highlight>
                  <a:srgbClr val="FFFF00"/>
                </a:highlight>
              </a:rPr>
              <a:t>‘TikTok war’</a:t>
            </a:r>
          </a:p>
          <a:p>
            <a:pPr marL="457200" lvl="1" indent="0">
              <a:buNone/>
            </a:pPr>
            <a:endParaRPr lang="en-US" altLang="zh-TW" sz="2000" b="1" dirty="0">
              <a:ea typeface="新細明體" panose="02020500000000000000" pitchFamily="18" charset="-120"/>
            </a:endParaRPr>
          </a:p>
          <a:p>
            <a:pPr marL="0" lvl="1" indent="0">
              <a:spcBef>
                <a:spcPts val="0"/>
              </a:spcBef>
              <a:buNone/>
            </a:pPr>
            <a:r>
              <a:rPr lang="en-US" altLang="zh-TW" sz="2000" b="1" dirty="0">
                <a:solidFill>
                  <a:schemeClr val="accent1"/>
                </a:solidFill>
              </a:rPr>
              <a:t>         </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烏克蘭是社群媒體高度使用國家</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，這次戰爭中，西方媒體大量接收來自</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烏國</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的社媒訊息，</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全民皆兵的「公民記者」正在進</a:t>
            </a:r>
            <a:endParaRPr lang="en-US"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endParaRPr>
          </a:p>
          <a:p>
            <a:pPr marL="0" lvl="1" indent="0">
              <a:spcBef>
                <a:spcPts val="0"/>
              </a:spcBef>
              <a:buNone/>
            </a:pPr>
            <a:endParaRPr lang="en-US" altLang="zh-TW" sz="1900" b="1" kern="100" dirty="0">
              <a:solidFill>
                <a:srgbClr val="0070C0"/>
              </a:solidFill>
              <a:highlight>
                <a:srgbClr val="FFFF00"/>
              </a:highlight>
              <a:latin typeface="Calibri" panose="020F0502020204030204" pitchFamily="34" charset="0"/>
              <a:ea typeface="新細明體" panose="02020500000000000000" pitchFamily="18" charset="-120"/>
              <a:cs typeface="Mangal" panose="02040503050203030202" pitchFamily="18" charset="0"/>
            </a:endParaRPr>
          </a:p>
          <a:p>
            <a:pPr marL="0" lvl="1" indent="0">
              <a:spcBef>
                <a:spcPts val="0"/>
              </a:spcBef>
              <a:buNone/>
            </a:pP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行「人類歷史上記錄最多的戰爭」。</a:t>
            </a:r>
            <a:endParaRPr lang="en-US"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endParaRPr>
          </a:p>
          <a:p>
            <a:pPr marL="457200" lvl="1" indent="0">
              <a:buNone/>
            </a:pPr>
            <a:endParaRPr lang="en-US" altLang="zh-TW" sz="18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endParaRPr>
          </a:p>
          <a:p>
            <a:pPr marL="0" indent="0" algn="just" latinLnBrk="1">
              <a:buNone/>
            </a:pPr>
            <a:r>
              <a:rPr lang="zh-TW" altLang="en-US" sz="18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          </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俄烏戰爭</a:t>
            </a:r>
            <a:r>
              <a:rPr lang="zh-TW" altLang="en-US"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迄</a:t>
            </a:r>
            <a:r>
              <a:rPr lang="en-US"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3/27/2022 </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滿月，已被</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國際媒體喻</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為</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a:t>
            </a:r>
            <a:r>
              <a:rPr lang="en-US"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TikTok</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戰爭</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」。在</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人人可化身</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為</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公民記者</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的網路時代，</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絕望的烏克蘭人</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擠</a:t>
            </a:r>
            <a:endParaRPr lang="en-US"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endParaRPr>
          </a:p>
          <a:p>
            <a:pPr marL="0" indent="0" algn="just" latinLnBrk="1">
              <a:buNone/>
            </a:pP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在地鐵站、教堂、收容所等庇護所，努力上傳影音</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到</a:t>
            </a:r>
            <a:r>
              <a:rPr lang="zh-TW" altLang="en-US"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 </a:t>
            </a:r>
            <a:r>
              <a:rPr lang="en-US"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TikTok</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a:t>
            </a:r>
            <a:r>
              <a:rPr lang="en-US"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YouTube</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和臉書。</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全球超過一點三億人觀看</a:t>
            </a:r>
            <a:r>
              <a:rPr lang="zh-TW" altLang="en-US"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   </a:t>
            </a:r>
            <a:r>
              <a:rPr lang="en-US"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#RussiaUkrain </a:t>
            </a:r>
          </a:p>
          <a:p>
            <a:pPr marL="0" indent="0" algn="just" latinLnBrk="1">
              <a:buNone/>
            </a:pPr>
            <a:r>
              <a:rPr lang="en-US"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e</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標籤的視頻。</a:t>
            </a:r>
          </a:p>
          <a:p>
            <a:pPr marL="0" indent="0" algn="just" latinLnBrk="1">
              <a:buNone/>
            </a:pPr>
            <a:endParaRPr lang="en-US" altLang="zh-TW" sz="18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endParaRPr>
          </a:p>
          <a:p>
            <a:pPr marL="0" indent="0" algn="just" latinLnBrk="1">
              <a:buNone/>
            </a:pPr>
            <a:r>
              <a:rPr lang="zh-TW" altLang="en-US" sz="18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         </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各種影像迅速傳到</a:t>
            </a:r>
            <a:r>
              <a:rPr lang="zh-TW" altLang="zh-TW" sz="1900" b="1" kern="100" dirty="0">
                <a:solidFill>
                  <a:srgbClr val="0070C0"/>
                </a:solidFill>
                <a:effectLst/>
                <a:highlight>
                  <a:srgbClr val="00FF00"/>
                </a:highlight>
                <a:latin typeface="Calibri" panose="020F0502020204030204" pitchFamily="34" charset="0"/>
                <a:ea typeface="新細明體" panose="02020500000000000000" pitchFamily="18" charset="-120"/>
                <a:cs typeface="Mangal" panose="02040503050203030202" pitchFamily="18" charset="0"/>
              </a:rPr>
              <a:t>全球社群平台，表現難以言喻的力量，引發對俄羅斯的敵視、譴責，也激起對烏克蘭生靈塗炭的關懷。</a:t>
            </a:r>
            <a:endParaRPr lang="en-US" altLang="zh-TW" sz="1900" b="1" kern="100" dirty="0">
              <a:solidFill>
                <a:srgbClr val="0070C0"/>
              </a:solidFill>
              <a:effectLst/>
              <a:highlight>
                <a:srgbClr val="00FF00"/>
              </a:highlight>
              <a:latin typeface="Calibri" panose="020F0502020204030204" pitchFamily="34" charset="0"/>
              <a:ea typeface="新細明體" panose="02020500000000000000" pitchFamily="18" charset="-120"/>
              <a:cs typeface="Mangal" panose="02040503050203030202" pitchFamily="18" charset="0"/>
            </a:endParaRPr>
          </a:p>
          <a:p>
            <a:pPr marL="0" indent="0" algn="just" latinLnBrk="1">
              <a:buNone/>
            </a:pP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歐美等國更敞開大門，願意接納更多難民。回想</a:t>
            </a:r>
            <a:r>
              <a:rPr lang="en-US"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2015</a:t>
            </a:r>
            <a:r>
              <a:rPr lang="zh-TW" altLang="zh-TW" sz="1900" b="1" kern="100" dirty="0">
                <a:solidFill>
                  <a:srgbClr val="0070C0"/>
                </a:solidFill>
                <a:effectLst/>
                <a:highlight>
                  <a:srgbClr val="FFFF00"/>
                </a:highlight>
                <a:latin typeface="Calibri" panose="020F0502020204030204" pitchFamily="34" charset="0"/>
                <a:ea typeface="新細明體" panose="02020500000000000000" pitchFamily="18" charset="-120"/>
                <a:cs typeface="Mangal" panose="02040503050203030202" pitchFamily="18" charset="0"/>
              </a:rPr>
              <a:t>年</a:t>
            </a:r>
            <a:r>
              <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rPr>
              <a:t>整個歐盟卻是</a:t>
            </a:r>
            <a:r>
              <a:rPr lang="zh-TW" altLang="zh-TW" sz="1900" b="1" kern="100" dirty="0">
                <a:solidFill>
                  <a:srgbClr val="0070C0"/>
                </a:solidFill>
                <a:effectLst/>
                <a:highlight>
                  <a:srgbClr val="00FF00"/>
                </a:highlight>
                <a:latin typeface="Calibri" panose="020F0502020204030204" pitchFamily="34" charset="0"/>
                <a:ea typeface="新細明體" panose="02020500000000000000" pitchFamily="18" charset="-120"/>
                <a:cs typeface="Mangal" panose="02040503050203030202" pitchFamily="18" charset="0"/>
              </a:rPr>
              <a:t>極不歡迎敘利亞難民，為什麼厚此薄彼？除了宗教文化和</a:t>
            </a:r>
            <a:endParaRPr lang="en-US" altLang="zh-TW" sz="1900" b="1" kern="100" dirty="0">
              <a:solidFill>
                <a:srgbClr val="0070C0"/>
              </a:solidFill>
              <a:effectLst/>
              <a:highlight>
                <a:srgbClr val="00FF00"/>
              </a:highlight>
              <a:latin typeface="Calibri" panose="020F0502020204030204" pitchFamily="34" charset="0"/>
              <a:ea typeface="新細明體" panose="02020500000000000000" pitchFamily="18" charset="-120"/>
              <a:cs typeface="Mangal" panose="02040503050203030202" pitchFamily="18" charset="0"/>
            </a:endParaRPr>
          </a:p>
          <a:p>
            <a:pPr marL="0" indent="0" algn="just" latinLnBrk="1">
              <a:buNone/>
            </a:pPr>
            <a:r>
              <a:rPr lang="zh-TW" altLang="zh-TW" sz="1900" b="1" kern="100" dirty="0">
                <a:solidFill>
                  <a:srgbClr val="0070C0"/>
                </a:solidFill>
                <a:effectLst/>
                <a:highlight>
                  <a:srgbClr val="00FF00"/>
                </a:highlight>
                <a:latin typeface="Calibri" panose="020F0502020204030204" pitchFamily="34" charset="0"/>
                <a:ea typeface="新細明體" panose="02020500000000000000" pitchFamily="18" charset="-120"/>
                <a:cs typeface="Mangal" panose="02040503050203030202" pitchFamily="18" charset="0"/>
              </a:rPr>
              <a:t>地緣政治因素，更與這場戰爭在西方媒體的視覺傳達方式有關。</a:t>
            </a:r>
            <a:endParaRPr lang="en-US" altLang="zh-TW" sz="1900" b="1" kern="100" dirty="0">
              <a:solidFill>
                <a:srgbClr val="0070C0"/>
              </a:solidFill>
              <a:effectLst/>
              <a:highlight>
                <a:srgbClr val="00FF00"/>
              </a:highlight>
              <a:latin typeface="Calibri" panose="020F0502020204030204" pitchFamily="34" charset="0"/>
              <a:ea typeface="新細明體" panose="02020500000000000000" pitchFamily="18" charset="-120"/>
              <a:cs typeface="Mangal" panose="02040503050203030202" pitchFamily="18" charset="0"/>
            </a:endParaRPr>
          </a:p>
          <a:p>
            <a:pPr marL="0" indent="0" algn="just" latinLnBrk="1">
              <a:buNone/>
            </a:pPr>
            <a:endParaRPr lang="en-US" altLang="zh-TW" sz="1900" b="1" kern="100" dirty="0">
              <a:solidFill>
                <a:srgbClr val="0070C0"/>
              </a:solidFill>
              <a:effectLst/>
              <a:highlight>
                <a:srgbClr val="00FF00"/>
              </a:highlight>
              <a:latin typeface="Calibri" panose="020F0502020204030204" pitchFamily="34" charset="0"/>
              <a:ea typeface="新細明體" panose="02020500000000000000" pitchFamily="18" charset="-120"/>
              <a:cs typeface="Mangal" panose="02040503050203030202" pitchFamily="18" charset="0"/>
            </a:endParaRPr>
          </a:p>
          <a:p>
            <a:pPr marL="0" indent="0" algn="just" latinLnBrk="1">
              <a:buNone/>
            </a:pPr>
            <a:r>
              <a:rPr lang="zh-TW" altLang="en-US" sz="1900" b="1" u="sng" kern="100" dirty="0">
                <a:solidFill>
                  <a:srgbClr val="0070C0"/>
                </a:solidFill>
                <a:latin typeface="Calibri" panose="020F0502020204030204" pitchFamily="34" charset="0"/>
                <a:ea typeface="新細明體" panose="02020500000000000000" pitchFamily="18" charset="-120"/>
                <a:cs typeface="Mangal" panose="02040503050203030202" pitchFamily="18" charset="0"/>
              </a:rPr>
              <a:t>       </a:t>
            </a:r>
            <a:r>
              <a:rPr lang="zh-TW" altLang="en-US" sz="2000" dirty="0">
                <a:highlight>
                  <a:srgbClr val="FFFF00"/>
                </a:highlight>
              </a:rPr>
              <a:t> </a:t>
            </a:r>
            <a:r>
              <a:rPr lang="en-US" altLang="zh-TW" sz="2000" dirty="0">
                <a:highlight>
                  <a:srgbClr val="FFFF00"/>
                </a:highlight>
              </a:rPr>
              <a:t>Telegram </a:t>
            </a:r>
            <a:r>
              <a:rPr lang="zh-TW" altLang="en-US" sz="2000" dirty="0"/>
              <a:t>是烏克蘭使用最廣泛的</a:t>
            </a:r>
            <a:r>
              <a:rPr lang="zh-TW" altLang="en-US" sz="2000" dirty="0">
                <a:highlight>
                  <a:srgbClr val="FFFF00"/>
                </a:highlight>
              </a:rPr>
              <a:t>即時通訊和新聞平台之一</a:t>
            </a:r>
            <a:r>
              <a:rPr lang="zh-TW" altLang="en-US" sz="2000" dirty="0"/>
              <a:t>。許多政府官員、媒體與軍方機構都有官方頻道在上面發布即時資訊。</a:t>
            </a:r>
            <a:endParaRPr lang="en-US" altLang="zh-TW" sz="2000" dirty="0"/>
          </a:p>
          <a:p>
            <a:pPr marL="0" indent="0" algn="just" latinLnBrk="1">
              <a:buNone/>
            </a:pPr>
            <a:r>
              <a:rPr lang="zh-TW" altLang="en-US" sz="2000" dirty="0"/>
              <a:t>       澤倫斯基</a:t>
            </a:r>
            <a:r>
              <a:rPr lang="en-US" altLang="zh-TW" sz="2000" dirty="0"/>
              <a:t>(Zelensky)</a:t>
            </a:r>
            <a:r>
              <a:rPr lang="zh-TW" altLang="en-US" sz="2000" dirty="0"/>
              <a:t> </a:t>
            </a:r>
            <a:r>
              <a:rPr lang="zh-TW" altLang="en-US" sz="2000" dirty="0">
                <a:highlight>
                  <a:srgbClr val="FFFF00"/>
                </a:highlight>
              </a:rPr>
              <a:t>本身就擅長利用社群媒體</a:t>
            </a:r>
            <a:r>
              <a:rPr lang="zh-TW" altLang="en-US" sz="2000" dirty="0"/>
              <a:t>（例如 </a:t>
            </a:r>
            <a:r>
              <a:rPr lang="en-US" altLang="zh-TW" sz="2000" dirty="0"/>
              <a:t>Instagram</a:t>
            </a:r>
            <a:r>
              <a:rPr lang="zh-TW" altLang="en-US" sz="2000" dirty="0"/>
              <a:t>、</a:t>
            </a:r>
            <a:r>
              <a:rPr lang="en-US" altLang="zh-TW" sz="2000" dirty="0"/>
              <a:t>Facebook</a:t>
            </a:r>
            <a:r>
              <a:rPr lang="zh-TW" altLang="en-US" sz="2000" dirty="0"/>
              <a:t>、</a:t>
            </a:r>
            <a:r>
              <a:rPr lang="en-US" altLang="zh-TW" sz="2000" dirty="0"/>
              <a:t>YouTube</a:t>
            </a:r>
            <a:r>
              <a:rPr lang="zh-TW" altLang="en-US" sz="2000" dirty="0"/>
              <a:t>）</a:t>
            </a:r>
            <a:r>
              <a:rPr lang="zh-TW" altLang="en-US" sz="2000" dirty="0">
                <a:highlight>
                  <a:srgbClr val="FFFF00"/>
                </a:highlight>
              </a:rPr>
              <a:t>進行國際傳播，將資訊快速傳</a:t>
            </a:r>
            <a:endParaRPr lang="en-US" altLang="zh-TW" sz="2000" dirty="0">
              <a:highlight>
                <a:srgbClr val="FFFF00"/>
              </a:highlight>
            </a:endParaRPr>
          </a:p>
          <a:p>
            <a:pPr marL="0" indent="0" algn="just" latinLnBrk="1">
              <a:buNone/>
            </a:pPr>
            <a:r>
              <a:rPr lang="zh-TW" altLang="en-US" sz="2000" dirty="0">
                <a:highlight>
                  <a:srgbClr val="FFFF00"/>
                </a:highlight>
              </a:rPr>
              <a:t>遞給國內外民眾</a:t>
            </a:r>
            <a:r>
              <a:rPr lang="zh-TW" altLang="en-US" sz="2000" dirty="0"/>
              <a:t>，這也進一步提高</a:t>
            </a:r>
            <a:r>
              <a:rPr lang="zh-TW" altLang="en-US" sz="2000" dirty="0">
                <a:highlight>
                  <a:srgbClr val="FFFF00"/>
                </a:highlight>
              </a:rPr>
              <a:t>社群媒體的政治重要性</a:t>
            </a:r>
            <a:r>
              <a:rPr lang="zh-TW" altLang="en-US" sz="2000" dirty="0"/>
              <a:t>與</a:t>
            </a:r>
            <a:r>
              <a:rPr lang="zh-TW" altLang="en-US" sz="2000" dirty="0">
                <a:highlight>
                  <a:srgbClr val="FFFF00"/>
                </a:highlight>
              </a:rPr>
              <a:t>滲透率</a:t>
            </a:r>
            <a:r>
              <a:rPr lang="zh-TW" altLang="en-US" sz="2000" dirty="0"/>
              <a:t>。</a:t>
            </a:r>
            <a:endPar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endParaRPr>
          </a:p>
          <a:p>
            <a:pPr lvl="1"/>
            <a:endParaRPr lang="zh-TW" altLang="zh-TW" sz="1900" b="1" kern="100" dirty="0">
              <a:solidFill>
                <a:srgbClr val="0070C0"/>
              </a:solidFill>
              <a:effectLst/>
              <a:latin typeface="Calibri" panose="020F0502020204030204" pitchFamily="34" charset="0"/>
              <a:ea typeface="新細明體" panose="02020500000000000000" pitchFamily="18" charset="-120"/>
              <a:cs typeface="Mangal" panose="02040503050203030202" pitchFamily="18" charset="0"/>
            </a:endParaRPr>
          </a:p>
          <a:p>
            <a:pPr lvl="1"/>
            <a:endParaRPr lang="zh-TW" altLang="en-US" dirty="0"/>
          </a:p>
        </p:txBody>
      </p:sp>
      <p:sp>
        <p:nvSpPr>
          <p:cNvPr id="5" name="投影片編號版面配置區 4"/>
          <p:cNvSpPr>
            <a:spLocks noGrp="1"/>
          </p:cNvSpPr>
          <p:nvPr>
            <p:ph type="sldNum" sz="quarter" idx="12"/>
          </p:nvPr>
        </p:nvSpPr>
        <p:spPr/>
        <p:txBody>
          <a:bodyPr/>
          <a:lstStyle/>
          <a:p>
            <a:r>
              <a:rPr lang="en-US" altLang="zh-TW"/>
              <a:t>1_</a:t>
            </a:r>
            <a:fld id="{DF49C1AB-E6DE-4E47-811A-A2F874E45F4E}" type="slidenum">
              <a:rPr lang="en-US" altLang="zh-TW" smtClean="0"/>
              <a:pPr/>
              <a:t>79</a:t>
            </a:fld>
            <a:endParaRPr lang="en-US" altLang="zh-TW" dirty="0"/>
          </a:p>
        </p:txBody>
      </p:sp>
    </p:spTree>
    <p:extLst>
      <p:ext uri="{BB962C8B-B14F-4D97-AF65-F5344CB8AC3E}">
        <p14:creationId xmlns:p14="http://schemas.microsoft.com/office/powerpoint/2010/main" val="404927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E736F6-8509-8729-4F63-395028F4D8DA}"/>
              </a:ext>
            </a:extLst>
          </p:cNvPr>
          <p:cNvSpPr txBox="1">
            <a:spLocks noChangeArrowheads="1"/>
          </p:cNvSpPr>
          <p:nvPr/>
        </p:nvSpPr>
        <p:spPr bwMode="auto">
          <a:xfrm>
            <a:off x="1493838" y="1"/>
            <a:ext cx="9144001"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78851" name="文字方塊 7">
            <a:extLst>
              <a:ext uri="{FF2B5EF4-FFF2-40B4-BE49-F238E27FC236}">
                <a16:creationId xmlns:a16="http://schemas.microsoft.com/office/drawing/2014/main" id="{D380E1CF-B39E-BFD6-37BF-F8A087C1DAE6}"/>
              </a:ext>
            </a:extLst>
          </p:cNvPr>
          <p:cNvSpPr txBox="1">
            <a:spLocks noChangeArrowheads="1"/>
          </p:cNvSpPr>
          <p:nvPr/>
        </p:nvSpPr>
        <p:spPr bwMode="auto">
          <a:xfrm>
            <a:off x="1402815" y="77954"/>
            <a:ext cx="8885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用區塊鏈改善供應鏈</a:t>
            </a:r>
            <a:r>
              <a:rPr lang="en-US" altLang="zh-TW" sz="2400" b="1" dirty="0">
                <a:solidFill>
                  <a:schemeClr val="bg1"/>
                </a:solidFill>
                <a:latin typeface="Tahoma" panose="020B0604030504040204" pitchFamily="34" charset="0"/>
                <a:ea typeface="新細明體" panose="02020500000000000000" pitchFamily="18" charset="-120"/>
              </a:rPr>
              <a:t>--</a:t>
            </a:r>
            <a:r>
              <a:rPr lang="zh-TW" altLang="zh-TW" sz="2400" b="1" dirty="0">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46084" name="文字方塊 1">
            <a:extLst>
              <a:ext uri="{FF2B5EF4-FFF2-40B4-BE49-F238E27FC236}">
                <a16:creationId xmlns:a16="http://schemas.microsoft.com/office/drawing/2014/main" id="{1D73B39A-4CC8-A683-5947-367A969C4936}"/>
              </a:ext>
            </a:extLst>
          </p:cNvPr>
          <p:cNvSpPr txBox="1">
            <a:spLocks noChangeArrowheads="1"/>
          </p:cNvSpPr>
          <p:nvPr/>
        </p:nvSpPr>
        <p:spPr bwMode="auto">
          <a:xfrm>
            <a:off x="600075" y="996950"/>
            <a:ext cx="10744199" cy="3477875"/>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 1. Involve key </a:t>
            </a:r>
            <a:r>
              <a:rPr lang="en-US" altLang="zh-TW" sz="1600" b="1" dirty="0">
                <a:solidFill>
                  <a:srgbClr val="C00000"/>
                </a:solidFill>
                <a:latin typeface="Microsoft YaHei" panose="020B0503020204020204" pitchFamily="34" charset="-122"/>
                <a:ea typeface="Microsoft YaHei" panose="020B0503020204020204" pitchFamily="34" charset="-122"/>
              </a:rPr>
              <a:t>stakeholders.</a:t>
            </a:r>
            <a:r>
              <a:rPr lang="en-US" altLang="zh-TW" sz="1600" b="1" dirty="0">
                <a:solidFill>
                  <a:schemeClr val="tx2"/>
                </a:solidFill>
                <a:latin typeface="Microsoft YaHei" panose="020B0503020204020204" pitchFamily="34" charset="-122"/>
                <a:ea typeface="Microsoft YaHei" panose="020B0503020204020204" pitchFamily="34" charset="-122"/>
              </a:rPr>
              <a:t>  </a:t>
            </a:r>
          </a:p>
          <a:p>
            <a:pPr>
              <a:spcBef>
                <a:spcPct val="0"/>
              </a:spcBef>
              <a:buClrTx/>
              <a:buSzTx/>
              <a:buFont typeface="Wingdings" panose="05000000000000000000" pitchFamily="2" charset="2"/>
              <a:buNone/>
              <a:defRPr/>
            </a:pP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800" b="1" dirty="0">
                <a:solidFill>
                  <a:srgbClr val="7030A0"/>
                </a:solidFill>
                <a:latin typeface="Microsoft YaHei" panose="020B0503020204020204" pitchFamily="34" charset="-122"/>
                <a:ea typeface="Microsoft YaHei" panose="020B0503020204020204" pitchFamily="34" charset="-122"/>
              </a:rPr>
              <a:t>讓</a:t>
            </a:r>
            <a:r>
              <a:rPr lang="zh-TW" altLang="zh-TW" sz="1800" b="1" dirty="0">
                <a:solidFill>
                  <a:srgbClr val="7030A0"/>
                </a:solidFill>
                <a:highlight>
                  <a:srgbClr val="FFFF00"/>
                </a:highlight>
                <a:latin typeface="Microsoft YaHei" panose="020B0503020204020204" pitchFamily="34" charset="-122"/>
                <a:ea typeface="Microsoft YaHei" panose="020B0503020204020204" pitchFamily="34" charset="-122"/>
              </a:rPr>
              <a:t>關鍵</a:t>
            </a:r>
            <a:r>
              <a:rPr lang="zh-TW" altLang="zh-TW" sz="1800" b="1" dirty="0">
                <a:solidFill>
                  <a:srgbClr val="7030A0"/>
                </a:solidFill>
                <a:latin typeface="Microsoft YaHei" panose="020B0503020204020204" pitchFamily="34" charset="-122"/>
                <a:ea typeface="Microsoft YaHei" panose="020B0503020204020204" pitchFamily="34" charset="-122"/>
              </a:rPr>
              <a:t>的</a:t>
            </a:r>
            <a:r>
              <a:rPr lang="zh-TW" altLang="zh-TW" sz="1800" b="1" dirty="0">
                <a:solidFill>
                  <a:srgbClr val="7030A0"/>
                </a:solidFill>
                <a:highlight>
                  <a:srgbClr val="FFFF00"/>
                </a:highlight>
                <a:latin typeface="Microsoft YaHei" panose="020B0503020204020204" pitchFamily="34" charset="-122"/>
                <a:ea typeface="Microsoft YaHei" panose="020B0503020204020204" pitchFamily="34" charset="-122"/>
              </a:rPr>
              <a:t>利害關係人</a:t>
            </a:r>
            <a:r>
              <a:rPr lang="zh-TW" altLang="zh-TW" sz="1800" b="1" dirty="0">
                <a:solidFill>
                  <a:srgbClr val="7030A0"/>
                </a:solidFill>
                <a:latin typeface="Microsoft YaHei" panose="020B0503020204020204" pitchFamily="34" charset="-122"/>
                <a:ea typeface="Microsoft YaHei" panose="020B0503020204020204" pitchFamily="34" charset="-122"/>
              </a:rPr>
              <a:t>參與</a:t>
            </a:r>
            <a:endParaRPr lang="en-US" altLang="zh-TW" sz="1800" b="1"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800" b="1" kern="0" dirty="0">
              <a:solidFill>
                <a:srgbClr val="222222"/>
              </a:solidFill>
              <a:latin typeface="Arial Unicode MS"/>
              <a:ea typeface="新細明體" panose="02020500000000000000" pitchFamily="18" charset="-120"/>
              <a:cs typeface="Arial" panose="020B0604020202020204" pitchFamily="34" charset="0"/>
            </a:endParaRPr>
          </a:p>
          <a:p>
            <a:pPr>
              <a:spcBef>
                <a:spcPct val="0"/>
              </a:spcBef>
              <a:buClrTx/>
              <a:buSzTx/>
              <a:buFont typeface="Wingdings" panose="05000000000000000000" pitchFamily="2" charset="2"/>
              <a:buNone/>
              <a:defRPr/>
            </a:pPr>
            <a:r>
              <a:rPr lang="en-US" altLang="zh-TW" sz="1600" b="1" dirty="0">
                <a:solidFill>
                  <a:schemeClr val="tx2"/>
                </a:solidFill>
                <a:latin typeface="Microsoft YaHei" panose="020B0503020204020204" pitchFamily="34" charset="-122"/>
                <a:ea typeface="Microsoft YaHei" panose="020B0503020204020204" pitchFamily="34" charset="-122"/>
              </a:rPr>
              <a:t>The participation of Bison Transport, which has one of the largest truck fleets in North America, allowed the design team to get the carriers’ view of the problems that needed to be solved and ensured that solutions would work not just for Walmart but also for its logistics partners.</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None/>
              <a:defRPr/>
            </a:pPr>
            <a:r>
              <a:rPr lang="zh-TW" altLang="en-US" sz="1600" dirty="0">
                <a:solidFill>
                  <a:schemeClr val="tx2"/>
                </a:solidFill>
                <a:latin typeface="Microsoft YaHei" panose="020B0503020204020204" pitchFamily="34" charset="-122"/>
                <a:ea typeface="Microsoft YaHei" panose="020B0503020204020204" pitchFamily="34" charset="-122"/>
              </a:rPr>
              <a:t>       </a:t>
            </a:r>
            <a:r>
              <a:rPr lang="en-US" altLang="zh-TW" sz="1800" dirty="0">
                <a:solidFill>
                  <a:srgbClr val="7030A0"/>
                </a:solidFill>
                <a:latin typeface="Microsoft YaHei" panose="020B0503020204020204" pitchFamily="34" charset="-122"/>
                <a:ea typeface="Microsoft YaHei" panose="020B0503020204020204" pitchFamily="34" charset="-122"/>
              </a:rPr>
              <a:t>Bison Transport</a:t>
            </a:r>
            <a:r>
              <a:rPr lang="zh-TW" altLang="zh-TW" sz="1800" dirty="0">
                <a:solidFill>
                  <a:srgbClr val="7030A0"/>
                </a:solidFill>
                <a:latin typeface="Microsoft YaHei" panose="020B0503020204020204" pitchFamily="34" charset="-122"/>
                <a:ea typeface="Microsoft YaHei" panose="020B0503020204020204" pitchFamily="34" charset="-122"/>
              </a:rPr>
              <a:t>擁有的卡車車隊</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是</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北美洲規模最大的其中之一</a:t>
            </a:r>
            <a:r>
              <a:rPr lang="zh-TW" altLang="zh-TW" sz="1800" dirty="0">
                <a:solidFill>
                  <a:srgbClr val="7030A0"/>
                </a:solidFill>
                <a:latin typeface="Microsoft YaHei" panose="020B0503020204020204" pitchFamily="34" charset="-122"/>
                <a:ea typeface="Microsoft YaHei" panose="020B0503020204020204" pitchFamily="34" charset="-122"/>
              </a:rPr>
              <a:t>。有了該公司的參與</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zh-TW" sz="1800" dirty="0">
                <a:solidFill>
                  <a:srgbClr val="7030A0"/>
                </a:solidFill>
                <a:latin typeface="Microsoft YaHei" panose="020B0503020204020204" pitchFamily="34" charset="-122"/>
                <a:ea typeface="Microsoft YaHei" panose="020B0503020204020204" pitchFamily="34" charset="-122"/>
              </a:rPr>
              <a:t>設計團隊便能夠了解</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zh-TW" sz="1800" dirty="0">
                <a:solidFill>
                  <a:srgbClr val="7030A0"/>
                </a:solidFill>
                <a:latin typeface="Microsoft YaHei" panose="020B0503020204020204" pitchFamily="34" charset="-122"/>
                <a:ea typeface="Microsoft YaHei" panose="020B0503020204020204" pitchFamily="34" charset="-122"/>
              </a:rPr>
              <a:t>貨運公司認為需要解決哪些問題</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zh-TW" sz="1800" dirty="0">
                <a:solidFill>
                  <a:srgbClr val="7030A0"/>
                </a:solidFill>
                <a:latin typeface="Microsoft YaHei" panose="020B0503020204020204" pitchFamily="34" charset="-122"/>
                <a:ea typeface="Microsoft YaHei" panose="020B0503020204020204" pitchFamily="34" charset="-122"/>
              </a:rPr>
              <a:t>並確保解決方案不僅適用於</a:t>
            </a:r>
            <a:r>
              <a:rPr lang="en-US" altLang="zh-TW" sz="1800" dirty="0">
                <a:solidFill>
                  <a:srgbClr val="7030A0"/>
                </a:solidFill>
                <a:latin typeface="Microsoft YaHei" panose="020B0503020204020204" pitchFamily="34" charset="-122"/>
                <a:ea typeface="Microsoft YaHei" panose="020B0503020204020204" pitchFamily="34" charset="-122"/>
              </a:rPr>
              <a:t>Walmart </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zh-TW" sz="1800" dirty="0">
                <a:solidFill>
                  <a:srgbClr val="7030A0"/>
                </a:solidFill>
                <a:latin typeface="Microsoft YaHei" panose="020B0503020204020204" pitchFamily="34" charset="-122"/>
                <a:ea typeface="Microsoft YaHei" panose="020B0503020204020204" pitchFamily="34" charset="-122"/>
              </a:rPr>
              <a:t>也</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適用於它的物流合作伙伴</a:t>
            </a:r>
            <a:r>
              <a:rPr lang="zh-TW" altLang="zh-TW" sz="1800" dirty="0">
                <a:solidFill>
                  <a:srgbClr val="7030A0"/>
                </a:solidFill>
                <a:latin typeface="Microsoft YaHei" panose="020B0503020204020204" pitchFamily="34" charset="-122"/>
                <a:ea typeface="Microsoft YaHei" panose="020B0503020204020204" pitchFamily="34" charset="-122"/>
              </a:rPr>
              <a:t>。</a:t>
            </a:r>
          </a:p>
          <a:p>
            <a:pPr>
              <a:spcBef>
                <a:spcPct val="0"/>
              </a:spcBef>
              <a:buClrTx/>
              <a:buSzTx/>
              <a:buFont typeface="Wingdings" panose="05000000000000000000" pitchFamily="2" charset="2"/>
              <a:buNone/>
              <a:defRPr/>
            </a:pPr>
            <a:endParaRPr lang="zh-TW" altLang="zh-TW" sz="1800"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Tx/>
              <a:buNone/>
              <a:defRPr/>
            </a:pPr>
            <a:endParaRPr lang="zh-TW" altLang="en-US" sz="1600" b="1" dirty="0">
              <a:solidFill>
                <a:schemeClr val="tx2"/>
              </a:solidFill>
              <a:latin typeface="Microsoft YaHei" panose="020B0503020204020204" pitchFamily="34" charset="-122"/>
              <a:ea typeface="Microsoft YaHei" panose="020B0503020204020204" pitchFamily="34" charset="-122"/>
            </a:endParaRPr>
          </a:p>
        </p:txBody>
      </p:sp>
    </p:spTree>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635902"/>
          </a:xfrm>
        </p:spPr>
        <p:txBody>
          <a:bodyPr>
            <a:noAutofit/>
          </a:bodyPr>
          <a:lstStyle/>
          <a:p>
            <a:r>
              <a:rPr lang="zh-TW" altLang="en-US" sz="2800" dirty="0"/>
              <a:t>電子商務的特性 </a:t>
            </a:r>
            <a:r>
              <a:rPr lang="en-US" altLang="zh-TW" sz="2800" dirty="0"/>
              <a:t>(</a:t>
            </a:r>
            <a:r>
              <a:rPr lang="zh-TW" altLang="en-US" sz="2800" dirty="0"/>
              <a:t>續</a:t>
            </a:r>
            <a:r>
              <a:rPr lang="en-US" altLang="zh-TW" sz="2800" dirty="0"/>
              <a:t>)</a:t>
            </a:r>
            <a:endParaRPr lang="zh-TW" altLang="en-US" sz="2800" dirty="0"/>
          </a:p>
        </p:txBody>
      </p:sp>
      <p:sp>
        <p:nvSpPr>
          <p:cNvPr id="3" name="內容版面配置區 2"/>
          <p:cNvSpPr>
            <a:spLocks noGrp="1"/>
          </p:cNvSpPr>
          <p:nvPr>
            <p:ph idx="1"/>
          </p:nvPr>
        </p:nvSpPr>
        <p:spPr>
          <a:xfrm>
            <a:off x="590531" y="1253331"/>
            <a:ext cx="11294889" cy="4351338"/>
          </a:xfrm>
        </p:spPr>
        <p:txBody>
          <a:bodyPr/>
          <a:lstStyle/>
          <a:p>
            <a:pPr marL="0" indent="0">
              <a:buNone/>
            </a:pPr>
            <a:r>
              <a:rPr lang="en-US" altLang="zh-TW" sz="2400" dirty="0">
                <a:solidFill>
                  <a:srgbClr val="003399"/>
                </a:solidFill>
                <a:highlight>
                  <a:srgbClr val="FFFF00"/>
                </a:highlight>
              </a:rPr>
              <a:t>9</a:t>
            </a:r>
            <a:r>
              <a:rPr lang="en-US" altLang="zh-TW" sz="2400" dirty="0">
                <a:solidFill>
                  <a:srgbClr val="003399"/>
                </a:solidFill>
              </a:rPr>
              <a:t>. </a:t>
            </a:r>
            <a:r>
              <a:rPr lang="zh-TW" altLang="en-US" sz="2000" dirty="0">
                <a:solidFill>
                  <a:srgbClr val="003399"/>
                </a:solidFill>
              </a:rPr>
              <a:t>互動化 </a:t>
            </a:r>
            <a:r>
              <a:rPr lang="en-US" altLang="zh-TW" sz="2000" dirty="0">
                <a:solidFill>
                  <a:srgbClr val="003399"/>
                </a:solidFill>
              </a:rPr>
              <a:t>(Interactivity)</a:t>
            </a:r>
          </a:p>
          <a:p>
            <a:pPr lvl="1"/>
            <a:r>
              <a:rPr lang="zh-TW" altLang="en-US" sz="1800" dirty="0">
                <a:solidFill>
                  <a:srgbClr val="003399"/>
                </a:solidFill>
              </a:rPr>
              <a:t>企業可以在網路上跟使用者即時溝通，除了</a:t>
            </a:r>
            <a:r>
              <a:rPr lang="zh-TW" altLang="en-US" sz="1800" dirty="0">
                <a:solidFill>
                  <a:srgbClr val="003399"/>
                </a:solidFill>
                <a:highlight>
                  <a:srgbClr val="FFFF00"/>
                </a:highlight>
              </a:rPr>
              <a:t>解決使用者的疑惑</a:t>
            </a:r>
            <a:r>
              <a:rPr lang="zh-TW" altLang="en-US" sz="1800" dirty="0">
                <a:solidFill>
                  <a:srgbClr val="003399"/>
                </a:solidFill>
              </a:rPr>
              <a:t>外，還能藉此讓企業蒐集到使用者的資訊，精確分析出其需求</a:t>
            </a:r>
            <a:r>
              <a:rPr lang="zh-TW" altLang="zh-TW" sz="18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marL="457200" lvl="1" indent="0">
              <a:buNone/>
            </a:pPr>
            <a:endParaRPr lang="en-US" altLang="zh-TW" sz="1800" dirty="0">
              <a:solidFill>
                <a:srgbClr val="003399"/>
              </a:solidFill>
            </a:endParaRPr>
          </a:p>
          <a:p>
            <a:pPr lvl="1"/>
            <a:endParaRPr lang="en-US" altLang="zh-TW" dirty="0">
              <a:solidFill>
                <a:srgbClr val="003399"/>
              </a:solidFill>
            </a:endParaRPr>
          </a:p>
          <a:p>
            <a:pPr marL="0" indent="0">
              <a:buNone/>
            </a:pPr>
            <a:r>
              <a:rPr lang="en-US" altLang="zh-TW" sz="2000" dirty="0">
                <a:solidFill>
                  <a:srgbClr val="003399"/>
                </a:solidFill>
                <a:highlight>
                  <a:srgbClr val="FFFF00"/>
                </a:highlight>
              </a:rPr>
              <a:t>10</a:t>
            </a:r>
            <a:r>
              <a:rPr lang="en-US" altLang="zh-TW" sz="2000" dirty="0">
                <a:solidFill>
                  <a:srgbClr val="003399"/>
                </a:solidFill>
              </a:rPr>
              <a:t>. </a:t>
            </a:r>
            <a:r>
              <a:rPr lang="zh-TW" altLang="en-US" sz="2000" dirty="0">
                <a:solidFill>
                  <a:srgbClr val="003399"/>
                </a:solidFill>
              </a:rPr>
              <a:t>創新性 </a:t>
            </a:r>
            <a:r>
              <a:rPr lang="en-US" altLang="zh-TW" sz="2000" dirty="0">
                <a:solidFill>
                  <a:srgbClr val="003399"/>
                </a:solidFill>
              </a:rPr>
              <a:t>(Innovation)</a:t>
            </a:r>
          </a:p>
          <a:p>
            <a:pPr lvl="1"/>
            <a:r>
              <a:rPr lang="zh-TW" altLang="en-US" sz="1800" b="1" dirty="0">
                <a:solidFill>
                  <a:srgbClr val="003399"/>
                </a:solidFill>
              </a:rPr>
              <a:t>網路與電腦可協助公司進行資訊的運算與模擬，讓從事電子商務的公司有機會提出更多</a:t>
            </a:r>
            <a:r>
              <a:rPr lang="zh-TW" altLang="en-US" sz="1800" b="1" dirty="0">
                <a:solidFill>
                  <a:srgbClr val="003399"/>
                </a:solidFill>
                <a:highlight>
                  <a:srgbClr val="FFFF00"/>
                </a:highlight>
              </a:rPr>
              <a:t>創新</a:t>
            </a:r>
            <a:r>
              <a:rPr lang="zh-TW" altLang="en-US" sz="1800" b="1" dirty="0">
                <a:solidFill>
                  <a:srgbClr val="003399"/>
                </a:solidFill>
              </a:rPr>
              <a:t>的觀點，網路使用者也可以有機會讓自己</a:t>
            </a:r>
            <a:r>
              <a:rPr lang="zh-TW" altLang="en-US" sz="1800" b="1" dirty="0">
                <a:solidFill>
                  <a:srgbClr val="003399"/>
                </a:solidFill>
                <a:highlight>
                  <a:srgbClr val="FFFF00"/>
                </a:highlight>
              </a:rPr>
              <a:t>創新的概念</a:t>
            </a:r>
            <a:r>
              <a:rPr lang="zh-TW" altLang="en-US" sz="1800" b="1" dirty="0">
                <a:solidFill>
                  <a:srgbClr val="003399"/>
                </a:solidFill>
              </a:rPr>
              <a:t>獲得落實</a:t>
            </a:r>
            <a:r>
              <a:rPr lang="zh-TW" altLang="zh-TW" sz="18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marL="457200" lvl="1" indent="0">
              <a:buNone/>
            </a:pPr>
            <a:endParaRPr lang="en-US" altLang="zh-TW" sz="1800" b="1" dirty="0">
              <a:solidFill>
                <a:srgbClr val="003399"/>
              </a:solidFill>
              <a:ea typeface="新細明體" panose="02020500000000000000" pitchFamily="18" charset="-120"/>
            </a:endParaRPr>
          </a:p>
          <a:p>
            <a:pPr marL="457200" lvl="1" indent="0">
              <a:buNone/>
            </a:pPr>
            <a:r>
              <a:rPr lang="en-US" altLang="zh-TW" b="1" dirty="0">
                <a:ea typeface="新細明體" panose="02020500000000000000" pitchFamily="18" charset="-120"/>
              </a:rPr>
              <a:t>   </a:t>
            </a:r>
            <a:r>
              <a:rPr lang="en-US" altLang="zh-TW" sz="1800" b="1" spc="75" dirty="0">
                <a:solidFill>
                  <a:srgbClr val="003399"/>
                </a:solidFill>
                <a:latin typeface="新細明體" panose="02020500000000000000" pitchFamily="18" charset="-120"/>
                <a:ea typeface="微軟正黑體" panose="020B0604030504040204" pitchFamily="34" charset="-120"/>
              </a:rPr>
              <a:t>e.g</a:t>
            </a:r>
            <a:r>
              <a:rPr lang="en-US" altLang="zh-TW" sz="1800" b="1" dirty="0">
                <a:solidFill>
                  <a:srgbClr val="003399"/>
                </a:solidFill>
                <a:ea typeface="新細明體" panose="02020500000000000000" pitchFamily="18" charset="-120"/>
              </a:rPr>
              <a:t>. </a:t>
            </a:r>
            <a:r>
              <a:rPr lang="en-US" altLang="zh-TW" sz="18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Task Mate</a:t>
            </a:r>
            <a:r>
              <a:rPr lang="zh-TW" altLang="zh-TW" sz="18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有可能用於協助</a:t>
            </a:r>
            <a:r>
              <a:rPr lang="zh-TW" altLang="en-US" sz="18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 </a:t>
            </a:r>
            <a:r>
              <a:rPr lang="en-US" altLang="zh-TW" sz="18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Google</a:t>
            </a:r>
            <a:r>
              <a:rPr lang="zh-TW" altLang="zh-TW" sz="18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完成特定</a:t>
            </a:r>
            <a:r>
              <a:rPr lang="en-US" altLang="zh-TW" sz="18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App</a:t>
            </a:r>
            <a:r>
              <a:rPr lang="zh-TW" altLang="zh-TW" sz="1800" b="1" spc="75" dirty="0">
                <a:solidFill>
                  <a:srgbClr val="003399"/>
                </a:solidFill>
                <a:highlight>
                  <a:srgbClr val="FFFF00"/>
                </a:highlight>
                <a:latin typeface="新細明體" panose="02020500000000000000" pitchFamily="18" charset="-120"/>
                <a:ea typeface="微軟正黑體" panose="020B0604030504040204" pitchFamily="34" charset="-120"/>
                <a:cs typeface="新細明體" panose="02020500000000000000" pitchFamily="18" charset="-120"/>
              </a:rPr>
              <a:t>中所需素材蒐集</a:t>
            </a:r>
            <a:r>
              <a:rPr lang="zh-TW" altLang="en-US" sz="1800" dirty="0">
                <a:solidFill>
                  <a:srgbClr val="003399"/>
                </a:solidFill>
              </a:rPr>
              <a:t>，</a:t>
            </a:r>
            <a:r>
              <a:rPr lang="zh-TW" altLang="zh-TW" sz="18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可選擇的「任務」大致包含</a:t>
            </a:r>
            <a:r>
              <a:rPr lang="en-US" altLang="zh-TW" sz="1800" b="1" spc="75" dirty="0">
                <a:solidFill>
                  <a:srgbClr val="003399"/>
                </a:solidFill>
                <a:latin typeface="新細明體" panose="02020500000000000000" pitchFamily="18" charset="-120"/>
                <a:ea typeface="微軟正黑體" panose="020B0604030504040204" pitchFamily="34" charset="-120"/>
                <a:cs typeface="新細明體" panose="02020500000000000000" pitchFamily="18" charset="-120"/>
              </a:rPr>
              <a:t>…</a:t>
            </a:r>
            <a:endParaRPr lang="zh-TW" altLang="en-US" dirty="0">
              <a:solidFill>
                <a:srgbClr val="003399"/>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5078" y="184032"/>
            <a:ext cx="10515600" cy="654009"/>
          </a:xfrm>
        </p:spPr>
        <p:txBody>
          <a:bodyPr>
            <a:normAutofit/>
          </a:bodyPr>
          <a:lstStyle/>
          <a:p>
            <a:r>
              <a:rPr lang="zh-TW" altLang="en-US" sz="3200" dirty="0"/>
              <a:t>電子商務的特性 </a:t>
            </a:r>
            <a:r>
              <a:rPr lang="en-US" altLang="zh-TW" sz="3200" dirty="0"/>
              <a:t>(</a:t>
            </a:r>
            <a:r>
              <a:rPr lang="zh-TW" altLang="en-US" sz="3200" dirty="0"/>
              <a:t>續</a:t>
            </a:r>
            <a:r>
              <a:rPr lang="en-US" altLang="zh-TW" sz="3200" dirty="0"/>
              <a:t>)</a:t>
            </a:r>
            <a:endParaRPr lang="zh-TW" altLang="en-US" sz="3200" dirty="0"/>
          </a:p>
        </p:txBody>
      </p:sp>
      <p:sp>
        <p:nvSpPr>
          <p:cNvPr id="3" name="內容版面配置區 2"/>
          <p:cNvSpPr>
            <a:spLocks noGrp="1"/>
          </p:cNvSpPr>
          <p:nvPr>
            <p:ph idx="1"/>
          </p:nvPr>
        </p:nvSpPr>
        <p:spPr>
          <a:xfrm>
            <a:off x="498501" y="1253331"/>
            <a:ext cx="11194997" cy="2452395"/>
          </a:xfrm>
        </p:spPr>
        <p:txBody>
          <a:bodyPr/>
          <a:lstStyle/>
          <a:p>
            <a:pPr marL="0" indent="0">
              <a:buNone/>
            </a:pPr>
            <a:endParaRPr lang="en-US" altLang="zh-TW" dirty="0">
              <a:solidFill>
                <a:srgbClr val="003399"/>
              </a:solidFill>
            </a:endParaRPr>
          </a:p>
          <a:p>
            <a:pPr marL="0" indent="0">
              <a:buNone/>
            </a:pPr>
            <a:r>
              <a:rPr lang="en-US" altLang="zh-TW" sz="2400" dirty="0">
                <a:solidFill>
                  <a:srgbClr val="003399"/>
                </a:solidFill>
                <a:highlight>
                  <a:srgbClr val="FFFF00"/>
                </a:highlight>
              </a:rPr>
              <a:t>13</a:t>
            </a:r>
            <a:r>
              <a:rPr lang="en-US" altLang="zh-TW" sz="2400" dirty="0">
                <a:solidFill>
                  <a:srgbClr val="003399"/>
                </a:solidFill>
              </a:rPr>
              <a:t>. </a:t>
            </a:r>
            <a:r>
              <a:rPr lang="zh-TW" altLang="en-US" sz="2400" dirty="0">
                <a:solidFill>
                  <a:srgbClr val="003399"/>
                </a:solidFill>
              </a:rPr>
              <a:t>詐騙與危害 </a:t>
            </a:r>
            <a:r>
              <a:rPr lang="en-US" altLang="zh-TW" sz="2400" dirty="0">
                <a:solidFill>
                  <a:srgbClr val="003399"/>
                </a:solidFill>
              </a:rPr>
              <a:t>(Fraud)</a:t>
            </a:r>
          </a:p>
          <a:p>
            <a:pPr marL="0" indent="0">
              <a:buNone/>
            </a:pPr>
            <a:endParaRPr lang="en-US" altLang="zh-TW" sz="2400" dirty="0">
              <a:solidFill>
                <a:srgbClr val="003399"/>
              </a:solidFill>
            </a:endParaRPr>
          </a:p>
          <a:p>
            <a:pPr marL="457200" lvl="1" indent="0">
              <a:buNone/>
            </a:pPr>
            <a:r>
              <a:rPr lang="zh-TW" altLang="en-US" sz="1800" dirty="0">
                <a:solidFill>
                  <a:srgbClr val="003399"/>
                </a:solidFill>
              </a:rPr>
              <a:t>         </a:t>
            </a:r>
            <a:r>
              <a:rPr lang="zh-TW" altLang="en-US" sz="1800" dirty="0">
                <a:solidFill>
                  <a:srgbClr val="003399"/>
                </a:solidFill>
                <a:highlight>
                  <a:srgbClr val="FFFF00"/>
                </a:highlight>
              </a:rPr>
              <a:t>電子商務</a:t>
            </a:r>
            <a:r>
              <a:rPr lang="zh-TW" altLang="en-US" sz="1800" dirty="0">
                <a:solidFill>
                  <a:srgbClr val="003399"/>
                </a:solidFill>
              </a:rPr>
              <a:t>帶來新的</a:t>
            </a:r>
            <a:r>
              <a:rPr lang="zh-TW" altLang="en-US" sz="1800" b="1" dirty="0">
                <a:solidFill>
                  <a:srgbClr val="003399"/>
                </a:solidFill>
              </a:rPr>
              <a:t>詐騙手法</a:t>
            </a:r>
            <a:r>
              <a:rPr lang="zh-TW" altLang="en-US" sz="1800" dirty="0">
                <a:solidFill>
                  <a:srgbClr val="003399"/>
                </a:solidFill>
              </a:rPr>
              <a:t>，或以</a:t>
            </a:r>
            <a:r>
              <a:rPr lang="zh-TW" altLang="en-US" sz="1800" dirty="0">
                <a:solidFill>
                  <a:srgbClr val="003399"/>
                </a:solidFill>
                <a:highlight>
                  <a:srgbClr val="FFFF00"/>
                </a:highlight>
              </a:rPr>
              <a:t>修改網頁</a:t>
            </a:r>
            <a:r>
              <a:rPr lang="zh-TW" altLang="en-US" sz="1800" dirty="0">
                <a:solidFill>
                  <a:srgbClr val="003399"/>
                </a:solidFill>
              </a:rPr>
              <a:t>與置入</a:t>
            </a:r>
            <a:r>
              <a:rPr lang="zh-TW" altLang="en-US" sz="1800" b="1" dirty="0">
                <a:solidFill>
                  <a:srgbClr val="003399"/>
                </a:solidFill>
                <a:highlight>
                  <a:srgbClr val="FFFF00"/>
                </a:highlight>
              </a:rPr>
              <a:t>木馬程式</a:t>
            </a:r>
            <a:r>
              <a:rPr lang="zh-TW" altLang="en-US" sz="1800" dirty="0">
                <a:solidFill>
                  <a:srgbClr val="003399"/>
                </a:solidFill>
              </a:rPr>
              <a:t>，藉此來竊取使用者電腦中的個人資訊、消費資料等，嚴重的話，會造成</a:t>
            </a:r>
            <a:r>
              <a:rPr lang="zh-TW" altLang="en-US" sz="1800" dirty="0">
                <a:solidFill>
                  <a:srgbClr val="003399"/>
                </a:solidFill>
                <a:highlight>
                  <a:srgbClr val="FFFF00"/>
                </a:highlight>
              </a:rPr>
              <a:t>個人機密資料</a:t>
            </a:r>
            <a:r>
              <a:rPr lang="zh-TW" altLang="en-US" sz="1800" dirty="0">
                <a:solidFill>
                  <a:srgbClr val="003399"/>
                </a:solidFill>
              </a:rPr>
              <a:t>的遺失，對企業而言，則可能會危害企業的營運</a:t>
            </a:r>
            <a:r>
              <a:rPr lang="zh-TW" altLang="zh-TW" sz="18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lvl="1"/>
            <a:endParaRPr lang="en-US" altLang="zh-TW" b="1" dirty="0">
              <a:solidFill>
                <a:srgbClr val="003399"/>
              </a:solidFill>
              <a:ea typeface="新細明體" panose="02020500000000000000" pitchFamily="18" charset="-120"/>
            </a:endParaRPr>
          </a:p>
          <a:p>
            <a:pPr lvl="1"/>
            <a:endParaRPr lang="zh-TW"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738664"/>
          </a:xfrm>
        </p:spPr>
        <p:txBody>
          <a:bodyPr>
            <a:normAutofit/>
          </a:bodyPr>
          <a:lstStyle/>
          <a:p>
            <a:r>
              <a:rPr lang="en-US" altLang="zh-TW" sz="3200" dirty="0">
                <a:solidFill>
                  <a:srgbClr val="003399"/>
                </a:solidFill>
              </a:rPr>
              <a:t>1.2</a:t>
            </a:r>
            <a:r>
              <a:rPr lang="zh-TW" altLang="en-US" sz="3200" dirty="0">
                <a:solidFill>
                  <a:srgbClr val="003399"/>
                </a:solidFill>
              </a:rPr>
              <a:t> 電子商務的構面與類型</a:t>
            </a:r>
          </a:p>
        </p:txBody>
      </p:sp>
      <p:pic>
        <p:nvPicPr>
          <p:cNvPr id="8" name="內容版面配置區 7">
            <a:extLst>
              <a:ext uri="{FF2B5EF4-FFF2-40B4-BE49-F238E27FC236}">
                <a16:creationId xmlns:a16="http://schemas.microsoft.com/office/drawing/2014/main" id="{AA9FAE91-29C5-4BCF-9756-24391F6CF3D0}"/>
              </a:ext>
            </a:extLst>
          </p:cNvPr>
          <p:cNvPicPr>
            <a:picLocks noGrp="1" noChangeAspect="1"/>
          </p:cNvPicPr>
          <p:nvPr>
            <p:ph idx="1"/>
          </p:nvPr>
        </p:nvPicPr>
        <p:blipFill>
          <a:blip r:embed="rId2"/>
          <a:stretch>
            <a:fillRect/>
          </a:stretch>
        </p:blipFill>
        <p:spPr>
          <a:xfrm>
            <a:off x="1380890" y="1562451"/>
            <a:ext cx="7961312" cy="4264574"/>
          </a:xfrm>
          <a:prstGeom prst="rect">
            <a:avLst/>
          </a:prstGeom>
        </p:spPr>
      </p:pic>
      <p:sp>
        <p:nvSpPr>
          <p:cNvPr id="3" name="文字方塊 2">
            <a:extLst>
              <a:ext uri="{FF2B5EF4-FFF2-40B4-BE49-F238E27FC236}">
                <a16:creationId xmlns:a16="http://schemas.microsoft.com/office/drawing/2014/main" id="{E55402BD-382C-4AC8-8A0F-54005CAB4EC8}"/>
              </a:ext>
            </a:extLst>
          </p:cNvPr>
          <p:cNvSpPr txBox="1"/>
          <p:nvPr/>
        </p:nvSpPr>
        <p:spPr>
          <a:xfrm>
            <a:off x="5909569" y="4187475"/>
            <a:ext cx="1031051" cy="276999"/>
          </a:xfrm>
          <a:prstGeom prst="rect">
            <a:avLst/>
          </a:prstGeom>
          <a:noFill/>
        </p:spPr>
        <p:txBody>
          <a:bodyPr wrap="none" rtlCol="0">
            <a:spAutoFit/>
          </a:bodyPr>
          <a:lstStyle/>
          <a:p>
            <a:r>
              <a:rPr lang="en-US" altLang="zh-TW" sz="1200" b="1" dirty="0">
                <a:highlight>
                  <a:srgbClr val="FFFF00"/>
                </a:highlight>
                <a:ea typeface="華康中黑體" pitchFamily="49" charset="-120"/>
              </a:rPr>
              <a:t>: </a:t>
            </a:r>
            <a:r>
              <a:rPr lang="zh-TW" altLang="en-US" sz="1200" b="1" dirty="0">
                <a:solidFill>
                  <a:srgbClr val="C00000"/>
                </a:solidFill>
                <a:highlight>
                  <a:srgbClr val="FFFF00"/>
                </a:highlight>
                <a:ea typeface="華康中黑體" pitchFamily="49" charset="-120"/>
              </a:rPr>
              <a:t>所有權轉移</a:t>
            </a:r>
            <a:endParaRPr lang="zh-TW" altLang="en-US" sz="1200" dirty="0">
              <a:solidFill>
                <a:srgbClr val="C00000"/>
              </a:solidFill>
            </a:endParaRPr>
          </a:p>
        </p:txBody>
      </p:sp>
      <p:sp>
        <p:nvSpPr>
          <p:cNvPr id="4" name="文字方塊 3">
            <a:extLst>
              <a:ext uri="{FF2B5EF4-FFF2-40B4-BE49-F238E27FC236}">
                <a16:creationId xmlns:a16="http://schemas.microsoft.com/office/drawing/2014/main" id="{78A79482-C3AF-4C76-B330-75F879E9E3BE}"/>
              </a:ext>
            </a:extLst>
          </p:cNvPr>
          <p:cNvSpPr txBox="1"/>
          <p:nvPr/>
        </p:nvSpPr>
        <p:spPr>
          <a:xfrm>
            <a:off x="7726127" y="5237385"/>
            <a:ext cx="3775393" cy="338554"/>
          </a:xfrm>
          <a:prstGeom prst="rect">
            <a:avLst/>
          </a:prstGeom>
          <a:noFill/>
        </p:spPr>
        <p:txBody>
          <a:bodyPr wrap="none" rtlCol="0">
            <a:spAutoFit/>
          </a:bodyPr>
          <a:lstStyle/>
          <a:p>
            <a:r>
              <a:rPr lang="zh-TW" altLang="en-US" sz="1600" b="1" dirty="0">
                <a:solidFill>
                  <a:srgbClr val="003399"/>
                </a:solidFill>
                <a:highlight>
                  <a:srgbClr val="FFFF00"/>
                </a:highlight>
                <a:ea typeface="華康中黑體" pitchFamily="49" charset="-120"/>
              </a:rPr>
              <a:t>物流</a:t>
            </a:r>
            <a:r>
              <a:rPr lang="en-US" altLang="zh-TW" sz="1600" b="1" dirty="0">
                <a:solidFill>
                  <a:srgbClr val="003399"/>
                </a:solidFill>
                <a:ea typeface="華康中黑體" pitchFamily="49" charset="-120"/>
              </a:rPr>
              <a:t>: </a:t>
            </a:r>
            <a:r>
              <a:rPr lang="zh-TW" altLang="en-US" sz="1600" b="1" dirty="0">
                <a:solidFill>
                  <a:srgbClr val="003399"/>
                </a:solidFill>
                <a:ea typeface="華康中黑體" pitchFamily="49" charset="-120"/>
              </a:rPr>
              <a:t>廠商將</a:t>
            </a:r>
            <a:r>
              <a:rPr lang="zh-TW" altLang="en-US" sz="1600" b="1" dirty="0">
                <a:solidFill>
                  <a:srgbClr val="003399"/>
                </a:solidFill>
                <a:highlight>
                  <a:srgbClr val="FFFF00"/>
                </a:highlight>
                <a:ea typeface="華康中黑體" pitchFamily="49" charset="-120"/>
              </a:rPr>
              <a:t>產品</a:t>
            </a:r>
            <a:r>
              <a:rPr lang="zh-TW" altLang="en-US" sz="1600" b="1" dirty="0">
                <a:solidFill>
                  <a:srgbClr val="003399"/>
                </a:solidFill>
                <a:ea typeface="華康中黑體" pitchFamily="49" charset="-120"/>
              </a:rPr>
              <a:t>送至</a:t>
            </a:r>
            <a:r>
              <a:rPr lang="zh-TW" altLang="en-US" sz="1600" b="1" dirty="0">
                <a:solidFill>
                  <a:srgbClr val="003399"/>
                </a:solidFill>
                <a:highlight>
                  <a:srgbClr val="FFFF00"/>
                </a:highlight>
                <a:ea typeface="華康中黑體" pitchFamily="49" charset="-120"/>
              </a:rPr>
              <a:t>消費者手上</a:t>
            </a:r>
            <a:r>
              <a:rPr lang="zh-TW" altLang="en-US" sz="1600" b="1" dirty="0">
                <a:solidFill>
                  <a:srgbClr val="003399"/>
                </a:solidFill>
                <a:ea typeface="華康中黑體" pitchFamily="49" charset="-120"/>
              </a:rPr>
              <a:t>的過程</a:t>
            </a:r>
            <a:endParaRPr lang="zh-TW" altLang="en-US" sz="1600" dirty="0">
              <a:solidFill>
                <a:srgbClr val="003399"/>
              </a:solidFill>
            </a:endParaRPr>
          </a:p>
        </p:txBody>
      </p:sp>
      <p:sp>
        <p:nvSpPr>
          <p:cNvPr id="5" name="文字方塊 4">
            <a:extLst>
              <a:ext uri="{FF2B5EF4-FFF2-40B4-BE49-F238E27FC236}">
                <a16:creationId xmlns:a16="http://schemas.microsoft.com/office/drawing/2014/main" id="{EB52AC26-CED3-4523-8422-47B0C6C61B9F}"/>
              </a:ext>
            </a:extLst>
          </p:cNvPr>
          <p:cNvSpPr txBox="1"/>
          <p:nvPr/>
        </p:nvSpPr>
        <p:spPr>
          <a:xfrm>
            <a:off x="8001805" y="1617799"/>
            <a:ext cx="2385589" cy="338554"/>
          </a:xfrm>
          <a:prstGeom prst="rect">
            <a:avLst/>
          </a:prstGeom>
          <a:noFill/>
        </p:spPr>
        <p:txBody>
          <a:bodyPr wrap="none" rtlCol="0">
            <a:spAutoFit/>
          </a:bodyPr>
          <a:lstStyle/>
          <a:p>
            <a:r>
              <a:rPr lang="zh-TW" altLang="en-US" sz="1600" b="1" dirty="0">
                <a:solidFill>
                  <a:srgbClr val="003399"/>
                </a:solidFill>
                <a:highlight>
                  <a:srgbClr val="FFFF00"/>
                </a:highlight>
                <a:ea typeface="華康中黑體" pitchFamily="49" charset="-120"/>
              </a:rPr>
              <a:t>金流 </a:t>
            </a:r>
            <a:r>
              <a:rPr lang="en-US" altLang="zh-TW" sz="1600" b="1" dirty="0">
                <a:solidFill>
                  <a:srgbClr val="003399"/>
                </a:solidFill>
                <a:highlight>
                  <a:srgbClr val="FFFF00"/>
                </a:highlight>
                <a:ea typeface="華康中黑體" pitchFamily="49" charset="-120"/>
              </a:rPr>
              <a:t>:</a:t>
            </a:r>
            <a:r>
              <a:rPr lang="en-US" altLang="zh-TW" sz="1600" b="1" dirty="0">
                <a:solidFill>
                  <a:srgbClr val="003399"/>
                </a:solidFill>
                <a:ea typeface="華康中黑體" pitchFamily="49" charset="-120"/>
              </a:rPr>
              <a:t> </a:t>
            </a:r>
            <a:r>
              <a:rPr lang="zh-TW" altLang="en-US" sz="1600" b="1" dirty="0">
                <a:solidFill>
                  <a:srgbClr val="003399"/>
                </a:solidFill>
                <a:ea typeface="華康中黑體" pitchFamily="49" charset="-120"/>
              </a:rPr>
              <a:t>消費者</a:t>
            </a:r>
            <a:r>
              <a:rPr lang="zh-TW" altLang="en-US" sz="1600" b="1" dirty="0">
                <a:solidFill>
                  <a:srgbClr val="003399"/>
                </a:solidFill>
                <a:highlight>
                  <a:srgbClr val="FFFF00"/>
                </a:highlight>
                <a:ea typeface="華康中黑體" pitchFamily="49" charset="-120"/>
              </a:rPr>
              <a:t>付費的過程</a:t>
            </a:r>
            <a:endParaRPr lang="zh-TW" altLang="en-US" sz="1600" dirty="0">
              <a:solidFill>
                <a:srgbClr val="003399"/>
              </a:solidFill>
            </a:endParaRPr>
          </a:p>
        </p:txBody>
      </p:sp>
      <p:sp>
        <p:nvSpPr>
          <p:cNvPr id="6" name="文字方塊 5">
            <a:extLst>
              <a:ext uri="{FF2B5EF4-FFF2-40B4-BE49-F238E27FC236}">
                <a16:creationId xmlns:a16="http://schemas.microsoft.com/office/drawing/2014/main" id="{96DB98AE-B943-4ACA-8063-07B26969514E}"/>
              </a:ext>
            </a:extLst>
          </p:cNvPr>
          <p:cNvSpPr txBox="1"/>
          <p:nvPr/>
        </p:nvSpPr>
        <p:spPr>
          <a:xfrm>
            <a:off x="287219" y="4079476"/>
            <a:ext cx="3528528" cy="1754326"/>
          </a:xfrm>
          <a:prstGeom prst="rect">
            <a:avLst/>
          </a:prstGeom>
          <a:noFill/>
        </p:spPr>
        <p:txBody>
          <a:bodyPr wrap="square" rtlCol="0">
            <a:spAutoFit/>
          </a:bodyPr>
          <a:lstStyle/>
          <a:p>
            <a:r>
              <a:rPr lang="zh-TW" altLang="en-US" b="1" dirty="0">
                <a:solidFill>
                  <a:srgbClr val="003399"/>
                </a:solidFill>
                <a:ea typeface="華康中黑體" pitchFamily="49" charset="-120"/>
              </a:rPr>
              <a:t>       </a:t>
            </a:r>
            <a:r>
              <a:rPr lang="zh-TW" altLang="en-US" sz="1500" b="1" dirty="0">
                <a:solidFill>
                  <a:srgbClr val="003399"/>
                </a:solidFill>
                <a:highlight>
                  <a:srgbClr val="FFFF00"/>
                </a:highlight>
                <a:ea typeface="華康中黑體" pitchFamily="49" charset="-120"/>
              </a:rPr>
              <a:t>設計流</a:t>
            </a:r>
            <a:r>
              <a:rPr lang="zh-TW" altLang="en-US" sz="1500" b="1" dirty="0">
                <a:solidFill>
                  <a:srgbClr val="003399"/>
                </a:solidFill>
                <a:ea typeface="華康中黑體" pitchFamily="49" charset="-120"/>
              </a:rPr>
              <a:t>重點在於企業</a:t>
            </a:r>
            <a:r>
              <a:rPr lang="zh-TW" altLang="en-US" sz="1500" b="1" dirty="0">
                <a:solidFill>
                  <a:srgbClr val="003399"/>
                </a:solidFill>
                <a:highlight>
                  <a:srgbClr val="FFFF00"/>
                </a:highlight>
                <a:ea typeface="華康中黑體" pitchFamily="49" charset="-120"/>
              </a:rPr>
              <a:t>內部與外部</a:t>
            </a:r>
            <a:r>
              <a:rPr lang="zh-TW" altLang="en-US" sz="1500" b="1" dirty="0">
                <a:solidFill>
                  <a:srgbClr val="003399"/>
                </a:solidFill>
                <a:ea typeface="華康中黑體" pitchFamily="49" charset="-120"/>
              </a:rPr>
              <a:t>兩方面</a:t>
            </a:r>
            <a:r>
              <a:rPr lang="en-US" altLang="zh-TW" sz="1500" b="1" dirty="0">
                <a:solidFill>
                  <a:srgbClr val="003399"/>
                </a:solidFill>
                <a:ea typeface="華康中黑體" pitchFamily="49" charset="-120"/>
              </a:rPr>
              <a:t>:</a:t>
            </a:r>
            <a:r>
              <a:rPr lang="zh-TW" altLang="en-US" sz="1500" b="1" dirty="0">
                <a:solidFill>
                  <a:srgbClr val="003399"/>
                </a:solidFill>
                <a:ea typeface="華康中黑體" pitchFamily="49" charset="-120"/>
              </a:rPr>
              <a:t> </a:t>
            </a:r>
            <a:endParaRPr lang="en-US" altLang="zh-TW" sz="1500" b="1" dirty="0">
              <a:solidFill>
                <a:srgbClr val="003399"/>
              </a:solidFill>
              <a:ea typeface="華康中黑體" pitchFamily="49" charset="-120"/>
            </a:endParaRPr>
          </a:p>
          <a:p>
            <a:r>
              <a:rPr lang="zh-TW" altLang="en-US" sz="1500" b="1" dirty="0">
                <a:solidFill>
                  <a:srgbClr val="003399"/>
                </a:solidFill>
                <a:ea typeface="華康中黑體" pitchFamily="49" charset="-120"/>
              </a:rPr>
              <a:t>       企業</a:t>
            </a:r>
            <a:r>
              <a:rPr lang="zh-TW" altLang="en-US" sz="1500" b="1" dirty="0">
                <a:solidFill>
                  <a:srgbClr val="003399"/>
                </a:solidFill>
                <a:highlight>
                  <a:srgbClr val="FFFF00"/>
                </a:highlight>
                <a:ea typeface="華康中黑體" pitchFamily="49" charset="-120"/>
              </a:rPr>
              <a:t>內部</a:t>
            </a:r>
            <a:r>
              <a:rPr lang="zh-TW" altLang="en-US" sz="1500" b="1" dirty="0">
                <a:solidFill>
                  <a:srgbClr val="003399"/>
                </a:solidFill>
                <a:ea typeface="華康中黑體" pitchFamily="49" charset="-120"/>
              </a:rPr>
              <a:t>是指</a:t>
            </a:r>
            <a:r>
              <a:rPr lang="en-US" altLang="zh-TW" sz="1500" b="1" dirty="0">
                <a:solidFill>
                  <a:srgbClr val="003399"/>
                </a:solidFill>
                <a:ea typeface="華康中黑體" pitchFamily="49" charset="-120"/>
              </a:rPr>
              <a:t>: </a:t>
            </a:r>
            <a:r>
              <a:rPr lang="zh-TW" altLang="en-US" sz="1500" b="1" dirty="0">
                <a:solidFill>
                  <a:srgbClr val="003399"/>
                </a:solidFill>
                <a:highlight>
                  <a:srgbClr val="FFFF00"/>
                </a:highlight>
                <a:ea typeface="華康中黑體" pitchFamily="49" charset="-120"/>
              </a:rPr>
              <a:t>網站的空間規劃、設計與管理</a:t>
            </a:r>
            <a:r>
              <a:rPr lang="zh-TW" altLang="en-US" sz="1500" b="1" dirty="0">
                <a:solidFill>
                  <a:srgbClr val="003399"/>
                </a:solidFill>
                <a:ea typeface="華康中黑體" pitchFamily="49" charset="-120"/>
              </a:rPr>
              <a:t>；</a:t>
            </a:r>
            <a:endParaRPr lang="en-US" altLang="zh-TW" sz="1500" b="1" dirty="0">
              <a:solidFill>
                <a:srgbClr val="003399"/>
              </a:solidFill>
              <a:ea typeface="華康中黑體" pitchFamily="49" charset="-120"/>
            </a:endParaRPr>
          </a:p>
          <a:p>
            <a:r>
              <a:rPr lang="zh-TW" altLang="en-US" sz="1500" b="1" dirty="0">
                <a:solidFill>
                  <a:srgbClr val="003399"/>
                </a:solidFill>
                <a:ea typeface="華康中黑體" pitchFamily="49" charset="-120"/>
              </a:rPr>
              <a:t>         企業</a:t>
            </a:r>
            <a:r>
              <a:rPr lang="zh-TW" altLang="en-US" sz="1500" b="1" dirty="0">
                <a:solidFill>
                  <a:srgbClr val="003399"/>
                </a:solidFill>
                <a:highlight>
                  <a:srgbClr val="FFFF00"/>
                </a:highlight>
                <a:ea typeface="華康中黑體" pitchFamily="49" charset="-120"/>
              </a:rPr>
              <a:t>外部</a:t>
            </a:r>
            <a:r>
              <a:rPr lang="zh-TW" altLang="en-US" sz="1500" b="1" dirty="0">
                <a:solidFill>
                  <a:srgbClr val="003399"/>
                </a:solidFill>
                <a:ea typeface="華康中黑體" pitchFamily="49" charset="-120"/>
              </a:rPr>
              <a:t>則是</a:t>
            </a:r>
            <a:r>
              <a:rPr lang="en-US" altLang="zh-TW" sz="1500" b="1" dirty="0">
                <a:solidFill>
                  <a:srgbClr val="003399"/>
                </a:solidFill>
                <a:ea typeface="華康中黑體" pitchFamily="49" charset="-120"/>
              </a:rPr>
              <a:t>: </a:t>
            </a:r>
            <a:r>
              <a:rPr lang="zh-TW" altLang="en-US" sz="1500" b="1" dirty="0">
                <a:solidFill>
                  <a:srgbClr val="003399"/>
                </a:solidFill>
                <a:ea typeface="華康中黑體" pitchFamily="49" charset="-120"/>
              </a:rPr>
              <a:t>著重</a:t>
            </a:r>
            <a:r>
              <a:rPr lang="zh-TW" altLang="en-US" sz="1500" b="1" dirty="0">
                <a:solidFill>
                  <a:srgbClr val="003399"/>
                </a:solidFill>
                <a:highlight>
                  <a:srgbClr val="FFFF00"/>
                </a:highlight>
                <a:ea typeface="華康中黑體" pitchFamily="49" charset="-120"/>
              </a:rPr>
              <a:t>企業間協同合作</a:t>
            </a:r>
            <a:r>
              <a:rPr lang="zh-TW" altLang="en-US" sz="1500" b="1" dirty="0">
                <a:solidFill>
                  <a:srgbClr val="003399"/>
                </a:solidFill>
                <a:ea typeface="華康中黑體" pitchFamily="49" charset="-120"/>
              </a:rPr>
              <a:t>，強調</a:t>
            </a:r>
            <a:r>
              <a:rPr lang="zh-TW" altLang="en-US" sz="1500" b="1" dirty="0">
                <a:solidFill>
                  <a:srgbClr val="003399"/>
                </a:solidFill>
                <a:highlight>
                  <a:srgbClr val="FFFF00"/>
                </a:highlight>
                <a:ea typeface="華康中黑體" pitchFamily="49" charset="-120"/>
              </a:rPr>
              <a:t>企業間</a:t>
            </a:r>
            <a:r>
              <a:rPr lang="zh-TW" altLang="en-US" sz="1500" b="1" dirty="0">
                <a:solidFill>
                  <a:srgbClr val="003399"/>
                </a:solidFill>
                <a:ea typeface="華康中黑體" pitchFamily="49" charset="-120"/>
              </a:rPr>
              <a:t>如何設計流程的整合與資訊共用之過程。</a:t>
            </a:r>
            <a:endParaRPr lang="zh-TW" altLang="en-US" sz="1500" dirty="0"/>
          </a:p>
        </p:txBody>
      </p:sp>
      <p:sp>
        <p:nvSpPr>
          <p:cNvPr id="7" name="文字方塊 6">
            <a:extLst>
              <a:ext uri="{FF2B5EF4-FFF2-40B4-BE49-F238E27FC236}">
                <a16:creationId xmlns:a16="http://schemas.microsoft.com/office/drawing/2014/main" id="{311EBF0A-AF39-4F1A-A432-8CBEBCE8C35D}"/>
              </a:ext>
            </a:extLst>
          </p:cNvPr>
          <p:cNvSpPr txBox="1"/>
          <p:nvPr/>
        </p:nvSpPr>
        <p:spPr>
          <a:xfrm>
            <a:off x="7657194" y="2608524"/>
            <a:ext cx="3980577" cy="338554"/>
          </a:xfrm>
          <a:prstGeom prst="rect">
            <a:avLst/>
          </a:prstGeom>
          <a:noFill/>
        </p:spPr>
        <p:txBody>
          <a:bodyPr wrap="none" rtlCol="0">
            <a:spAutoFit/>
          </a:bodyPr>
          <a:lstStyle/>
          <a:p>
            <a:r>
              <a:rPr lang="zh-TW" altLang="en-US" sz="1600" b="1" dirty="0">
                <a:solidFill>
                  <a:srgbClr val="003399"/>
                </a:solidFill>
                <a:highlight>
                  <a:srgbClr val="FFFF00"/>
                </a:highlight>
                <a:ea typeface="華康中黑體" pitchFamily="49" charset="-120"/>
              </a:rPr>
              <a:t>資訊流 </a:t>
            </a:r>
            <a:r>
              <a:rPr lang="en-US" altLang="zh-TW" sz="1600" b="1" dirty="0">
                <a:solidFill>
                  <a:srgbClr val="003399"/>
                </a:solidFill>
                <a:ea typeface="華康中黑體" pitchFamily="49" charset="-120"/>
              </a:rPr>
              <a:t>:</a:t>
            </a:r>
            <a:r>
              <a:rPr lang="zh-TW" altLang="en-US" sz="1600" b="1" dirty="0">
                <a:solidFill>
                  <a:srgbClr val="003399"/>
                </a:solidFill>
                <a:ea typeface="華康中黑體" pitchFamily="49" charset="-120"/>
              </a:rPr>
              <a:t>企業、消費者彼此之間</a:t>
            </a:r>
            <a:r>
              <a:rPr lang="zh-TW" altLang="en-US" sz="1600" b="1" dirty="0">
                <a:solidFill>
                  <a:srgbClr val="003399"/>
                </a:solidFill>
                <a:highlight>
                  <a:srgbClr val="FFFF00"/>
                </a:highlight>
                <a:ea typeface="華康中黑體" pitchFamily="49" charset="-120"/>
              </a:rPr>
              <a:t>資訊的流動</a:t>
            </a:r>
          </a:p>
        </p:txBody>
      </p:sp>
      <p:sp>
        <p:nvSpPr>
          <p:cNvPr id="9" name="文字方塊 8">
            <a:extLst>
              <a:ext uri="{FF2B5EF4-FFF2-40B4-BE49-F238E27FC236}">
                <a16:creationId xmlns:a16="http://schemas.microsoft.com/office/drawing/2014/main" id="{C142E7FB-8E48-4C32-BC0A-2A9027706E53}"/>
              </a:ext>
            </a:extLst>
          </p:cNvPr>
          <p:cNvSpPr txBox="1"/>
          <p:nvPr/>
        </p:nvSpPr>
        <p:spPr>
          <a:xfrm>
            <a:off x="7766791" y="4079476"/>
            <a:ext cx="4375921" cy="1015663"/>
          </a:xfrm>
          <a:prstGeom prst="rect">
            <a:avLst/>
          </a:prstGeom>
          <a:noFill/>
        </p:spPr>
        <p:txBody>
          <a:bodyPr wrap="square" rtlCol="0">
            <a:spAutoFit/>
          </a:bodyPr>
          <a:lstStyle/>
          <a:p>
            <a:r>
              <a:rPr lang="zh-TW" altLang="en-US" sz="1400" b="1" dirty="0">
                <a:solidFill>
                  <a:srgbClr val="003399"/>
                </a:solidFill>
                <a:highlight>
                  <a:srgbClr val="FFFF00"/>
                </a:highlight>
                <a:ea typeface="華康中黑體" pitchFamily="49" charset="-120"/>
              </a:rPr>
              <a:t>服務流</a:t>
            </a:r>
            <a:r>
              <a:rPr lang="zh-TW" altLang="en-US" sz="1400" b="1" dirty="0">
                <a:solidFill>
                  <a:srgbClr val="003399"/>
                </a:solidFill>
                <a:ea typeface="華康中黑體" pitchFamily="49" charset="-120"/>
              </a:rPr>
              <a:t> </a:t>
            </a:r>
            <a:r>
              <a:rPr lang="en-US" altLang="zh-TW" sz="1400" b="1" dirty="0">
                <a:solidFill>
                  <a:srgbClr val="003399"/>
                </a:solidFill>
                <a:ea typeface="華康中黑體" pitchFamily="49" charset="-120"/>
              </a:rPr>
              <a:t>: </a:t>
            </a:r>
            <a:r>
              <a:rPr lang="zh-TW" altLang="en-US" sz="1400" b="1" dirty="0">
                <a:solidFill>
                  <a:srgbClr val="003399"/>
                </a:solidFill>
                <a:ea typeface="華康中黑體" pitchFamily="49" charset="-120"/>
              </a:rPr>
              <a:t>針對顧客方面要達到主動提供</a:t>
            </a:r>
            <a:r>
              <a:rPr lang="zh-TW" altLang="en-US" sz="1400" b="1" dirty="0">
                <a:solidFill>
                  <a:srgbClr val="003399"/>
                </a:solidFill>
                <a:highlight>
                  <a:srgbClr val="FFFF00"/>
                </a:highlight>
                <a:ea typeface="華康中黑體" pitchFamily="49" charset="-120"/>
              </a:rPr>
              <a:t>個性化的網路服務、整合資源以滿足其個別的需求</a:t>
            </a:r>
            <a:r>
              <a:rPr lang="zh-TW" altLang="en-US" sz="1400" b="1" dirty="0">
                <a:solidFill>
                  <a:srgbClr val="003399"/>
                </a:solidFill>
                <a:ea typeface="華康中黑體" pitchFamily="49" charset="-120"/>
              </a:rPr>
              <a:t>，及提高服務的效率</a:t>
            </a:r>
            <a:r>
              <a:rPr lang="zh-TW" altLang="zh-TW" sz="1400" b="1" dirty="0">
                <a:solidFill>
                  <a:srgbClr val="003399"/>
                </a:solidFill>
                <a:ea typeface="華康中黑體" pitchFamily="49" charset="-120"/>
              </a:rPr>
              <a:t>。</a:t>
            </a:r>
            <a:endParaRPr lang="zh-TW" altLang="en-US" sz="1400" b="1" dirty="0">
              <a:solidFill>
                <a:srgbClr val="003399"/>
              </a:solidFill>
              <a:ea typeface="華康中黑體" pitchFamily="49" charset="-120"/>
            </a:endParaRPr>
          </a:p>
          <a:p>
            <a:endParaRPr lang="zh-TW"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37696" y="524924"/>
            <a:ext cx="10515600" cy="818216"/>
          </a:xfrm>
        </p:spPr>
        <p:txBody>
          <a:bodyPr>
            <a:normAutofit/>
          </a:bodyPr>
          <a:lstStyle/>
          <a:p>
            <a:r>
              <a:rPr lang="zh-TW" altLang="en-US" sz="3600" dirty="0">
                <a:solidFill>
                  <a:srgbClr val="003399"/>
                </a:solidFill>
              </a:rPr>
              <a:t>電子商務的構面</a:t>
            </a:r>
          </a:p>
        </p:txBody>
      </p:sp>
      <p:sp>
        <p:nvSpPr>
          <p:cNvPr id="3" name="內容版面配置區 2"/>
          <p:cNvSpPr>
            <a:spLocks noGrp="1"/>
          </p:cNvSpPr>
          <p:nvPr>
            <p:ph idx="1"/>
          </p:nvPr>
        </p:nvSpPr>
        <p:spPr>
          <a:xfrm>
            <a:off x="945210" y="1577050"/>
            <a:ext cx="9130945" cy="3421078"/>
          </a:xfrm>
        </p:spPr>
        <p:txBody>
          <a:bodyPr/>
          <a:lstStyle/>
          <a:p>
            <a:pPr marL="514350" indent="-514350">
              <a:buFont typeface="+mj-lt"/>
              <a:buAutoNum type="arabicPeriod"/>
            </a:pPr>
            <a:r>
              <a:rPr lang="zh-TW" altLang="en-US" sz="2400" b="1" dirty="0">
                <a:solidFill>
                  <a:srgbClr val="003399"/>
                </a:solidFill>
                <a:ea typeface="華康中黑體" pitchFamily="49" charset="-120"/>
              </a:rPr>
              <a:t>商流 </a:t>
            </a:r>
            <a:r>
              <a:rPr lang="en-US" altLang="zh-TW" sz="2400" b="1" dirty="0">
                <a:solidFill>
                  <a:srgbClr val="003399"/>
                </a:solidFill>
                <a:ea typeface="華康中黑體" pitchFamily="49" charset="-120"/>
              </a:rPr>
              <a:t>(Business Flow)</a:t>
            </a:r>
          </a:p>
          <a:p>
            <a:pPr marL="457200" lvl="1" indent="0">
              <a:buNone/>
            </a:pPr>
            <a:r>
              <a:rPr lang="zh-TW" altLang="en-US" sz="1800" b="1" dirty="0">
                <a:solidFill>
                  <a:srgbClr val="003399"/>
                </a:solidFill>
                <a:ea typeface="華康中黑體" pitchFamily="49" charset="-120"/>
              </a:rPr>
              <a:t>是指</a:t>
            </a:r>
            <a:r>
              <a:rPr lang="zh-TW" altLang="en-US" sz="1800" b="1" dirty="0">
                <a:solidFill>
                  <a:srgbClr val="003399"/>
                </a:solidFill>
                <a:highlight>
                  <a:srgbClr val="FFFF00"/>
                </a:highlight>
                <a:ea typeface="華康中黑體" pitchFamily="49" charset="-120"/>
              </a:rPr>
              <a:t>所有權轉移</a:t>
            </a:r>
            <a:r>
              <a:rPr lang="zh-TW" altLang="en-US" sz="1800" b="1" dirty="0">
                <a:solidFill>
                  <a:srgbClr val="003399"/>
                </a:solidFill>
                <a:ea typeface="華康中黑體" pitchFamily="49" charset="-120"/>
              </a:rPr>
              <a:t>，指的是存在於</a:t>
            </a:r>
            <a:r>
              <a:rPr lang="zh-TW" altLang="en-US" sz="1800" b="1" dirty="0">
                <a:solidFill>
                  <a:srgbClr val="003399"/>
                </a:solidFill>
                <a:highlight>
                  <a:srgbClr val="FFFF00"/>
                </a:highlight>
                <a:ea typeface="華康中黑體" pitchFamily="49" charset="-120"/>
              </a:rPr>
              <a:t>企業與消費者間</a:t>
            </a:r>
            <a:r>
              <a:rPr lang="zh-TW" altLang="en-US" sz="1800" b="1" dirty="0">
                <a:solidFill>
                  <a:srgbClr val="003399"/>
                </a:solidFill>
                <a:ea typeface="華康中黑體" pitchFamily="49" charset="-120"/>
              </a:rPr>
              <a:t>的</a:t>
            </a:r>
            <a:r>
              <a:rPr lang="zh-TW" altLang="en-US" sz="1800" b="1" dirty="0">
                <a:solidFill>
                  <a:srgbClr val="003399"/>
                </a:solidFill>
                <a:highlight>
                  <a:srgbClr val="FFFF00"/>
                </a:highlight>
                <a:ea typeface="華康中黑體" pitchFamily="49" charset="-120"/>
              </a:rPr>
              <a:t>商業交易活動</a:t>
            </a:r>
            <a:r>
              <a:rPr lang="zh-TW" altLang="zh-TW" sz="1800" b="1" dirty="0">
                <a:solidFill>
                  <a:srgbClr val="003399"/>
                </a:solidFill>
                <a:ea typeface="新細明體" panose="02020500000000000000" pitchFamily="18" charset="-120"/>
              </a:rPr>
              <a:t>。</a:t>
            </a:r>
            <a:endParaRPr lang="en-US" altLang="zh-TW" sz="1800" b="1" dirty="0">
              <a:solidFill>
                <a:srgbClr val="003399"/>
              </a:solidFill>
              <a:ea typeface="華康中黑體" pitchFamily="49" charset="-120"/>
            </a:endParaRPr>
          </a:p>
          <a:p>
            <a:pPr lvl="1"/>
            <a:endParaRPr lang="en-US" altLang="zh-TW" sz="2000" dirty="0">
              <a:solidFill>
                <a:srgbClr val="003399"/>
              </a:solidFill>
            </a:endParaRPr>
          </a:p>
          <a:p>
            <a:pPr lvl="1"/>
            <a:endParaRPr lang="en-US" altLang="zh-TW" dirty="0">
              <a:solidFill>
                <a:srgbClr val="003399"/>
              </a:solidFill>
            </a:endParaRPr>
          </a:p>
          <a:p>
            <a:pPr marL="514350" indent="-514350">
              <a:buFont typeface="+mj-lt"/>
              <a:buAutoNum type="arabicPeriod" startAt="2"/>
            </a:pPr>
            <a:r>
              <a:rPr lang="zh-TW" altLang="en-US" sz="2400" b="1" dirty="0">
                <a:solidFill>
                  <a:srgbClr val="003399"/>
                </a:solidFill>
                <a:ea typeface="華康中黑體" pitchFamily="49" charset="-120"/>
              </a:rPr>
              <a:t>物流 </a:t>
            </a:r>
            <a:r>
              <a:rPr lang="en-US" altLang="zh-TW" sz="2400" b="1" dirty="0">
                <a:solidFill>
                  <a:srgbClr val="003399"/>
                </a:solidFill>
                <a:ea typeface="華康中黑體" pitchFamily="49" charset="-120"/>
              </a:rPr>
              <a:t>(Logistics Flow)</a:t>
            </a:r>
          </a:p>
          <a:p>
            <a:pPr marL="457200" lvl="1" indent="0">
              <a:buNone/>
            </a:pPr>
            <a:r>
              <a:rPr lang="zh-TW" altLang="en-US" sz="1800" b="1" dirty="0">
                <a:solidFill>
                  <a:srgbClr val="003399"/>
                </a:solidFill>
                <a:ea typeface="華康中黑體" pitchFamily="49" charset="-120"/>
              </a:rPr>
              <a:t>是指廠商將</a:t>
            </a:r>
            <a:r>
              <a:rPr lang="zh-TW" altLang="en-US" sz="1800" b="1" dirty="0">
                <a:solidFill>
                  <a:srgbClr val="003399"/>
                </a:solidFill>
                <a:highlight>
                  <a:srgbClr val="FFFF00"/>
                </a:highlight>
                <a:ea typeface="華康中黑體" pitchFamily="49" charset="-120"/>
              </a:rPr>
              <a:t>產品</a:t>
            </a:r>
            <a:r>
              <a:rPr lang="zh-TW" altLang="en-US" sz="1800" b="1" dirty="0">
                <a:solidFill>
                  <a:srgbClr val="003399"/>
                </a:solidFill>
                <a:ea typeface="華康中黑體" pitchFamily="49" charset="-120"/>
              </a:rPr>
              <a:t>送至消費者手上的過程</a:t>
            </a:r>
            <a:r>
              <a:rPr lang="zh-TW" altLang="zh-TW" sz="1800" b="1" dirty="0">
                <a:solidFill>
                  <a:srgbClr val="003399"/>
                </a:solidFill>
                <a:ea typeface="新細明體" panose="02020500000000000000" pitchFamily="18" charset="-120"/>
              </a:rPr>
              <a:t>。</a:t>
            </a:r>
            <a:r>
              <a:rPr lang="zh-TW" altLang="en-US" sz="1800" b="1" dirty="0">
                <a:solidFill>
                  <a:srgbClr val="003399"/>
                </a:solidFill>
                <a:ea typeface="華康中黑體" pitchFamily="49" charset="-120"/>
              </a:rPr>
              <a:t>   </a:t>
            </a:r>
            <a:r>
              <a:rPr lang="en-US" altLang="zh-TW" sz="1800" b="1" dirty="0">
                <a:solidFill>
                  <a:srgbClr val="003399"/>
                </a:solidFill>
                <a:latin typeface="華康中黑體" pitchFamily="49" charset="-120"/>
                <a:ea typeface="華康中黑體" pitchFamily="49" charset="-120"/>
              </a:rPr>
              <a:t> </a:t>
            </a:r>
          </a:p>
          <a:p>
            <a:pPr marL="457200" lvl="1" indent="0">
              <a:buNone/>
            </a:pPr>
            <a:endParaRPr lang="en-US" altLang="zh-TW" sz="1800" b="1" dirty="0">
              <a:solidFill>
                <a:srgbClr val="003399"/>
              </a:solidFill>
              <a:ea typeface="華康中黑體" pitchFamily="49" charset="-120"/>
            </a:endParaRPr>
          </a:p>
          <a:p>
            <a:pPr marL="514350" indent="-514350">
              <a:buFont typeface="+mj-lt"/>
              <a:buAutoNum type="arabicPeriod" startAt="3"/>
            </a:pPr>
            <a:r>
              <a:rPr lang="zh-TW" altLang="en-US" sz="1800" b="1" dirty="0">
                <a:solidFill>
                  <a:srgbClr val="003399"/>
                </a:solidFill>
                <a:ea typeface="華康中黑體" pitchFamily="49" charset="-120"/>
              </a:rPr>
              <a:t>金流 </a:t>
            </a:r>
            <a:r>
              <a:rPr lang="en-US" altLang="zh-TW" sz="1800" b="1" dirty="0">
                <a:solidFill>
                  <a:srgbClr val="003399"/>
                </a:solidFill>
                <a:ea typeface="華康中黑體" pitchFamily="49" charset="-120"/>
              </a:rPr>
              <a:t>(Cash Flow)</a:t>
            </a:r>
          </a:p>
          <a:p>
            <a:pPr marL="457200" lvl="1" indent="0">
              <a:buNone/>
            </a:pPr>
            <a:r>
              <a:rPr lang="zh-TW" altLang="en-US" sz="1800" b="1" dirty="0">
                <a:solidFill>
                  <a:srgbClr val="003399"/>
                </a:solidFill>
                <a:ea typeface="華康中黑體" pitchFamily="49" charset="-120"/>
              </a:rPr>
              <a:t>是指</a:t>
            </a:r>
            <a:r>
              <a:rPr lang="zh-TW" altLang="en-US" sz="1800" b="1" dirty="0">
                <a:solidFill>
                  <a:srgbClr val="003399"/>
                </a:solidFill>
                <a:highlight>
                  <a:srgbClr val="FFFF00"/>
                </a:highlight>
                <a:ea typeface="華康中黑體" pitchFamily="49" charset="-120"/>
              </a:rPr>
              <a:t>消費者付費</a:t>
            </a:r>
            <a:r>
              <a:rPr lang="zh-TW" altLang="en-US" sz="1800" b="1" dirty="0">
                <a:solidFill>
                  <a:srgbClr val="003399"/>
                </a:solidFill>
                <a:ea typeface="華康中黑體" pitchFamily="49" charset="-120"/>
              </a:rPr>
              <a:t>的過程 </a:t>
            </a:r>
            <a:r>
              <a:rPr lang="zh-TW" altLang="zh-TW" sz="1800" b="1" dirty="0">
                <a:solidFill>
                  <a:srgbClr val="003399"/>
                </a:solidFill>
                <a:ea typeface="華康中黑體" pitchFamily="49" charset="-120"/>
              </a:rPr>
              <a:t>。</a:t>
            </a:r>
            <a:r>
              <a:rPr lang="zh-TW" altLang="en-US" sz="1800" b="1" dirty="0">
                <a:solidFill>
                  <a:srgbClr val="003399"/>
                </a:solidFill>
                <a:ea typeface="華康中黑體" pitchFamily="49" charset="-120"/>
              </a:rPr>
              <a:t> </a:t>
            </a:r>
            <a:endParaRPr lang="en-US" altLang="zh-TW" sz="1800" b="1" dirty="0">
              <a:solidFill>
                <a:srgbClr val="003399"/>
              </a:solidFill>
              <a:ea typeface="華康中黑體" pitchFamily="49" charset="-120"/>
            </a:endParaRPr>
          </a:p>
          <a:p>
            <a:pPr marL="457200" lvl="1" indent="0">
              <a:buNone/>
            </a:pPr>
            <a:endParaRPr lang="en-US" altLang="zh-TW" sz="1800" dirty="0">
              <a:solidFill>
                <a:srgbClr val="003399"/>
              </a:solidFill>
            </a:endParaRPr>
          </a:p>
          <a:p>
            <a:pPr lvl="1"/>
            <a:endParaRPr lang="en-US" altLang="zh-TW"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0004"/>
            <a:ext cx="10515600" cy="255360"/>
          </a:xfrm>
        </p:spPr>
        <p:txBody>
          <a:bodyPr>
            <a:noAutofit/>
          </a:bodyPr>
          <a:lstStyle/>
          <a:p>
            <a:r>
              <a:rPr lang="zh-TW" altLang="en-US" sz="2400" dirty="0">
                <a:solidFill>
                  <a:srgbClr val="003399"/>
                </a:solidFill>
              </a:rPr>
              <a:t>電子商務的構面</a:t>
            </a:r>
          </a:p>
        </p:txBody>
      </p:sp>
      <p:sp>
        <p:nvSpPr>
          <p:cNvPr id="3" name="內容版面配置區 2"/>
          <p:cNvSpPr>
            <a:spLocks noGrp="1"/>
          </p:cNvSpPr>
          <p:nvPr>
            <p:ph idx="1"/>
          </p:nvPr>
        </p:nvSpPr>
        <p:spPr>
          <a:xfrm>
            <a:off x="577263" y="633639"/>
            <a:ext cx="11355294" cy="4137430"/>
          </a:xfrm>
        </p:spPr>
        <p:txBody>
          <a:bodyPr/>
          <a:lstStyle/>
          <a:p>
            <a:pPr marL="0" indent="0">
              <a:buNone/>
            </a:pPr>
            <a:r>
              <a:rPr lang="zh-TW" altLang="en-US" sz="2400" b="1" dirty="0">
                <a:solidFill>
                  <a:srgbClr val="003399"/>
                </a:solidFill>
                <a:ea typeface="華康中黑體" pitchFamily="49" charset="-120"/>
              </a:rPr>
              <a:t> </a:t>
            </a:r>
            <a:r>
              <a:rPr lang="zh-TW" altLang="en-US" sz="1800" b="1" dirty="0">
                <a:solidFill>
                  <a:srgbClr val="003399"/>
                </a:solidFill>
                <a:ea typeface="華康中黑體" pitchFamily="49" charset="-120"/>
              </a:rPr>
              <a:t>金流 </a:t>
            </a:r>
            <a:r>
              <a:rPr lang="en-US" altLang="zh-TW" sz="1800" b="1" dirty="0">
                <a:solidFill>
                  <a:srgbClr val="003399"/>
                </a:solidFill>
                <a:ea typeface="華康中黑體" pitchFamily="49" charset="-120"/>
              </a:rPr>
              <a:t>(Cash Flow) :</a:t>
            </a:r>
            <a:r>
              <a:rPr lang="zh-TW" altLang="en-US" sz="1800" b="1" dirty="0">
                <a:solidFill>
                  <a:srgbClr val="003399"/>
                </a:solidFill>
                <a:ea typeface="華康中黑體" pitchFamily="49" charset="-120"/>
              </a:rPr>
              <a:t>指</a:t>
            </a:r>
            <a:r>
              <a:rPr lang="zh-TW" altLang="en-US" sz="1800" b="1" dirty="0">
                <a:solidFill>
                  <a:srgbClr val="003399"/>
                </a:solidFill>
                <a:highlight>
                  <a:srgbClr val="FFFF00"/>
                </a:highlight>
                <a:ea typeface="華康中黑體" pitchFamily="49" charset="-120"/>
              </a:rPr>
              <a:t>消費者付費的過程 </a:t>
            </a:r>
            <a:r>
              <a:rPr lang="zh-TW" altLang="zh-TW" sz="1800" b="1" dirty="0">
                <a:solidFill>
                  <a:srgbClr val="003399"/>
                </a:solidFill>
                <a:ea typeface="華康中黑體" pitchFamily="49" charset="-120"/>
              </a:rPr>
              <a:t>。</a:t>
            </a:r>
            <a:r>
              <a:rPr lang="zh-TW" altLang="en-US" sz="1800" b="1" dirty="0">
                <a:solidFill>
                  <a:srgbClr val="003399"/>
                </a:solidFill>
                <a:ea typeface="華康中黑體" pitchFamily="49" charset="-120"/>
              </a:rPr>
              <a:t> </a:t>
            </a:r>
            <a:endParaRPr lang="en-US" altLang="zh-TW" sz="1800" b="1" dirty="0">
              <a:solidFill>
                <a:srgbClr val="003399"/>
              </a:solidFill>
              <a:ea typeface="華康中黑體" pitchFamily="49" charset="-120"/>
            </a:endParaRPr>
          </a:p>
          <a:p>
            <a:pPr marL="457200" lvl="1" indent="0">
              <a:buNone/>
            </a:pPr>
            <a:endParaRPr lang="en-US" altLang="zh-TW" sz="1800" dirty="0">
              <a:solidFill>
                <a:srgbClr val="003399"/>
              </a:solidFill>
            </a:endParaRPr>
          </a:p>
          <a:p>
            <a:pPr marL="457200" lvl="1" indent="0">
              <a:buNone/>
            </a:pPr>
            <a:endParaRPr lang="en-US" altLang="zh-TW" dirty="0"/>
          </a:p>
        </p:txBody>
      </p:sp>
      <p:pic>
        <p:nvPicPr>
          <p:cNvPr id="4" name="圖片 3">
            <a:extLst>
              <a:ext uri="{FF2B5EF4-FFF2-40B4-BE49-F238E27FC236}">
                <a16:creationId xmlns:a16="http://schemas.microsoft.com/office/drawing/2014/main" id="{804A67C8-150E-2A32-B421-7740A03D6AB0}"/>
              </a:ext>
            </a:extLst>
          </p:cNvPr>
          <p:cNvPicPr>
            <a:picLocks noChangeAspect="1"/>
          </p:cNvPicPr>
          <p:nvPr/>
        </p:nvPicPr>
        <p:blipFill rotWithShape="1">
          <a:blip r:embed="rId2"/>
          <a:srcRect l="19630" t="8579" r="31065" b="13624"/>
          <a:stretch/>
        </p:blipFill>
        <p:spPr>
          <a:xfrm>
            <a:off x="194090" y="2939289"/>
            <a:ext cx="3701215" cy="3285072"/>
          </a:xfrm>
          <a:prstGeom prst="rect">
            <a:avLst/>
          </a:prstGeom>
        </p:spPr>
      </p:pic>
      <p:pic>
        <p:nvPicPr>
          <p:cNvPr id="5" name="圖片 4">
            <a:extLst>
              <a:ext uri="{FF2B5EF4-FFF2-40B4-BE49-F238E27FC236}">
                <a16:creationId xmlns:a16="http://schemas.microsoft.com/office/drawing/2014/main" id="{00AA94D7-E6FB-5F0E-F518-06BF51772170}"/>
              </a:ext>
            </a:extLst>
          </p:cNvPr>
          <p:cNvPicPr>
            <a:picLocks noChangeAspect="1"/>
          </p:cNvPicPr>
          <p:nvPr/>
        </p:nvPicPr>
        <p:blipFill rotWithShape="1">
          <a:blip r:embed="rId3"/>
          <a:srcRect l="19267" t="11379" r="21892" b="3685"/>
          <a:stretch/>
        </p:blipFill>
        <p:spPr>
          <a:xfrm>
            <a:off x="6762198" y="160942"/>
            <a:ext cx="4024964" cy="3268058"/>
          </a:xfrm>
          <a:prstGeom prst="rect">
            <a:avLst/>
          </a:prstGeom>
        </p:spPr>
      </p:pic>
      <p:pic>
        <p:nvPicPr>
          <p:cNvPr id="6" name="圖片 5">
            <a:extLst>
              <a:ext uri="{FF2B5EF4-FFF2-40B4-BE49-F238E27FC236}">
                <a16:creationId xmlns:a16="http://schemas.microsoft.com/office/drawing/2014/main" id="{F4ACA5F5-798E-DF28-B976-207C623F69A8}"/>
              </a:ext>
            </a:extLst>
          </p:cNvPr>
          <p:cNvPicPr>
            <a:picLocks noChangeAspect="1"/>
          </p:cNvPicPr>
          <p:nvPr/>
        </p:nvPicPr>
        <p:blipFill rotWithShape="1">
          <a:blip r:embed="rId4"/>
          <a:srcRect l="37630" t="9930" r="40000" b="44580"/>
          <a:stretch/>
        </p:blipFill>
        <p:spPr>
          <a:xfrm>
            <a:off x="3906484" y="3214215"/>
            <a:ext cx="3119671" cy="3568513"/>
          </a:xfrm>
          <a:prstGeom prst="rect">
            <a:avLst/>
          </a:prstGeom>
        </p:spPr>
      </p:pic>
      <p:pic>
        <p:nvPicPr>
          <p:cNvPr id="7" name="圖片 6">
            <a:extLst>
              <a:ext uri="{FF2B5EF4-FFF2-40B4-BE49-F238E27FC236}">
                <a16:creationId xmlns:a16="http://schemas.microsoft.com/office/drawing/2014/main" id="{D6604254-A351-9029-4169-4F9469E87529}"/>
              </a:ext>
            </a:extLst>
          </p:cNvPr>
          <p:cNvPicPr>
            <a:picLocks noChangeAspect="1"/>
          </p:cNvPicPr>
          <p:nvPr/>
        </p:nvPicPr>
        <p:blipFill rotWithShape="1">
          <a:blip r:embed="rId5"/>
          <a:srcRect l="19882" t="7625" r="32164" b="36033"/>
          <a:stretch/>
        </p:blipFill>
        <p:spPr>
          <a:xfrm>
            <a:off x="8540810" y="4162734"/>
            <a:ext cx="3480490" cy="2300240"/>
          </a:xfrm>
          <a:prstGeom prst="rect">
            <a:avLst/>
          </a:prstGeom>
        </p:spPr>
      </p:pic>
      <p:cxnSp>
        <p:nvCxnSpPr>
          <p:cNvPr id="9" name="直線單箭頭接點 8">
            <a:extLst>
              <a:ext uri="{FF2B5EF4-FFF2-40B4-BE49-F238E27FC236}">
                <a16:creationId xmlns:a16="http://schemas.microsoft.com/office/drawing/2014/main" id="{087F1E63-326B-FA71-A85B-5F58A2728D8B}"/>
              </a:ext>
            </a:extLst>
          </p:cNvPr>
          <p:cNvCxnSpPr>
            <a:cxnSpLocks/>
            <a:stCxn id="15" idx="0"/>
          </p:cNvCxnSpPr>
          <p:nvPr/>
        </p:nvCxnSpPr>
        <p:spPr>
          <a:xfrm flipV="1">
            <a:off x="2848863" y="1445079"/>
            <a:ext cx="3641744" cy="2100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5D056660-7AF6-0E36-8E77-DD70B98B4814}"/>
              </a:ext>
            </a:extLst>
          </p:cNvPr>
          <p:cNvCxnSpPr>
            <a:cxnSpLocks/>
          </p:cNvCxnSpPr>
          <p:nvPr/>
        </p:nvCxnSpPr>
        <p:spPr>
          <a:xfrm flipH="1">
            <a:off x="6329353" y="3568019"/>
            <a:ext cx="2122714" cy="121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CBA207E4-956D-B8F6-0220-CD6B05AE2F51}"/>
              </a:ext>
            </a:extLst>
          </p:cNvPr>
          <p:cNvCxnSpPr/>
          <p:nvPr/>
        </p:nvCxnSpPr>
        <p:spPr>
          <a:xfrm>
            <a:off x="7186113" y="5412921"/>
            <a:ext cx="1229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2481424E-0CD1-CE62-D213-7AF878C51854}"/>
              </a:ext>
            </a:extLst>
          </p:cNvPr>
          <p:cNvSpPr txBox="1"/>
          <p:nvPr/>
        </p:nvSpPr>
        <p:spPr>
          <a:xfrm>
            <a:off x="2614664" y="3545189"/>
            <a:ext cx="468398" cy="369332"/>
          </a:xfrm>
          <a:prstGeom prst="rect">
            <a:avLst/>
          </a:prstGeom>
          <a:noFill/>
        </p:spPr>
        <p:txBody>
          <a:bodyPr wrap="none" rtlCol="0">
            <a:spAutoFit/>
          </a:bodyPr>
          <a:lstStyle/>
          <a:p>
            <a:r>
              <a:rPr lang="zh-TW" altLang="zh-TW" sz="1800" dirty="0">
                <a:effectLst/>
                <a:highlight>
                  <a:srgbClr val="FFFF00"/>
                </a:highlight>
                <a:ea typeface="新細明體" panose="02020500000000000000" pitchFamily="18" charset="-120"/>
                <a:cs typeface="Mangal" panose="02040503050203030202" pitchFamily="18" charset="0"/>
              </a:rPr>
              <a:t>①</a:t>
            </a:r>
            <a:r>
              <a:rPr lang="zh-TW" altLang="zh-TW" sz="1800" dirty="0">
                <a:effectLst/>
                <a:ea typeface="新細明體" panose="02020500000000000000" pitchFamily="18" charset="-120"/>
                <a:cs typeface="Mangal" panose="02040503050203030202" pitchFamily="18" charset="0"/>
              </a:rPr>
              <a:t> </a:t>
            </a:r>
            <a:endParaRPr lang="zh-TW" altLang="en-US" dirty="0"/>
          </a:p>
        </p:txBody>
      </p:sp>
      <p:sp>
        <p:nvSpPr>
          <p:cNvPr id="16" name="文字方塊 15">
            <a:extLst>
              <a:ext uri="{FF2B5EF4-FFF2-40B4-BE49-F238E27FC236}">
                <a16:creationId xmlns:a16="http://schemas.microsoft.com/office/drawing/2014/main" id="{05B4ED93-650E-7CD5-795D-EDAD901E38AB}"/>
              </a:ext>
            </a:extLst>
          </p:cNvPr>
          <p:cNvSpPr txBox="1"/>
          <p:nvPr/>
        </p:nvSpPr>
        <p:spPr>
          <a:xfrm>
            <a:off x="6490607" y="1215984"/>
            <a:ext cx="415498" cy="369332"/>
          </a:xfrm>
          <a:prstGeom prst="rect">
            <a:avLst/>
          </a:prstGeom>
          <a:noFill/>
        </p:spPr>
        <p:txBody>
          <a:bodyPr wrap="none" rtlCol="0">
            <a:spAutoFit/>
          </a:bodyPr>
          <a:lstStyle/>
          <a:p>
            <a:r>
              <a:rPr lang="zh-TW" altLang="zh-TW" sz="1800" dirty="0">
                <a:effectLst/>
                <a:highlight>
                  <a:srgbClr val="FFFF00"/>
                </a:highlight>
                <a:ea typeface="新細明體" panose="02020500000000000000" pitchFamily="18" charset="-120"/>
                <a:cs typeface="Mangal" panose="02040503050203030202" pitchFamily="18" charset="0"/>
              </a:rPr>
              <a:t>②</a:t>
            </a:r>
            <a:endParaRPr lang="zh-TW" altLang="en-US" dirty="0">
              <a:highlight>
                <a:srgbClr val="FFFF00"/>
              </a:highlight>
            </a:endParaRPr>
          </a:p>
        </p:txBody>
      </p:sp>
      <p:sp>
        <p:nvSpPr>
          <p:cNvPr id="17" name="文字方塊 16">
            <a:extLst>
              <a:ext uri="{FF2B5EF4-FFF2-40B4-BE49-F238E27FC236}">
                <a16:creationId xmlns:a16="http://schemas.microsoft.com/office/drawing/2014/main" id="{BC8C20D8-AA26-F527-2A98-E19B08B4F660}"/>
              </a:ext>
            </a:extLst>
          </p:cNvPr>
          <p:cNvSpPr txBox="1"/>
          <p:nvPr/>
        </p:nvSpPr>
        <p:spPr>
          <a:xfrm>
            <a:off x="6121604" y="4418517"/>
            <a:ext cx="415498" cy="369332"/>
          </a:xfrm>
          <a:prstGeom prst="rect">
            <a:avLst/>
          </a:prstGeom>
          <a:noFill/>
        </p:spPr>
        <p:txBody>
          <a:bodyPr wrap="none" rtlCol="0">
            <a:spAutoFit/>
          </a:bodyPr>
          <a:lstStyle/>
          <a:p>
            <a:r>
              <a:rPr lang="zh-TW" altLang="zh-TW" sz="1800" dirty="0">
                <a:effectLst/>
                <a:highlight>
                  <a:srgbClr val="FFFF00"/>
                </a:highlight>
                <a:ea typeface="新細明體" panose="02020500000000000000" pitchFamily="18" charset="-120"/>
                <a:cs typeface="Mangal" panose="02040503050203030202" pitchFamily="18" charset="0"/>
              </a:rPr>
              <a:t>③</a:t>
            </a:r>
            <a:endParaRPr lang="zh-TW" altLang="en-US" dirty="0">
              <a:highlight>
                <a:srgbClr val="FFFF00"/>
              </a:highlight>
            </a:endParaRPr>
          </a:p>
        </p:txBody>
      </p:sp>
      <p:sp>
        <p:nvSpPr>
          <p:cNvPr id="18" name="文字方塊 17">
            <a:extLst>
              <a:ext uri="{FF2B5EF4-FFF2-40B4-BE49-F238E27FC236}">
                <a16:creationId xmlns:a16="http://schemas.microsoft.com/office/drawing/2014/main" id="{F04D550F-4CB4-0316-500A-45E0CD5B50EA}"/>
              </a:ext>
            </a:extLst>
          </p:cNvPr>
          <p:cNvSpPr txBox="1"/>
          <p:nvPr/>
        </p:nvSpPr>
        <p:spPr>
          <a:xfrm>
            <a:off x="8428318" y="5225874"/>
            <a:ext cx="389111" cy="646331"/>
          </a:xfrm>
          <a:prstGeom prst="rect">
            <a:avLst/>
          </a:prstGeom>
          <a:noFill/>
        </p:spPr>
        <p:txBody>
          <a:bodyPr wrap="square" rtlCol="0">
            <a:spAutoFit/>
          </a:bodyPr>
          <a:lstStyle/>
          <a:p>
            <a:r>
              <a:rPr lang="zh-TW" altLang="zh-TW" sz="1800" kern="100" dirty="0">
                <a:effectLst/>
                <a:highlight>
                  <a:srgbClr val="FFFF00"/>
                </a:highlight>
                <a:latin typeface="Calibri" panose="020F0502020204030204" pitchFamily="34" charset="0"/>
                <a:ea typeface="新細明體" panose="02020500000000000000" pitchFamily="18" charset="-120"/>
                <a:cs typeface="Mangal" panose="02040503050203030202" pitchFamily="18" charset="0"/>
              </a:rPr>
              <a:t>④</a:t>
            </a:r>
          </a:p>
          <a:p>
            <a:endParaRPr lang="zh-TW" altLang="en-US" dirty="0"/>
          </a:p>
        </p:txBody>
      </p:sp>
      <p:sp>
        <p:nvSpPr>
          <p:cNvPr id="8" name="文字方塊 7">
            <a:extLst>
              <a:ext uri="{FF2B5EF4-FFF2-40B4-BE49-F238E27FC236}">
                <a16:creationId xmlns:a16="http://schemas.microsoft.com/office/drawing/2014/main" id="{1A902B26-F62C-71D8-9738-5155CAB2D012}"/>
              </a:ext>
            </a:extLst>
          </p:cNvPr>
          <p:cNvSpPr txBox="1"/>
          <p:nvPr/>
        </p:nvSpPr>
        <p:spPr>
          <a:xfrm>
            <a:off x="93454" y="2006605"/>
            <a:ext cx="4340523" cy="830997"/>
          </a:xfrm>
          <a:prstGeom prst="rect">
            <a:avLst/>
          </a:prstGeom>
          <a:noFill/>
        </p:spPr>
        <p:txBody>
          <a:bodyPr wrap="square" rtlCol="0">
            <a:spAutoFit/>
          </a:bodyPr>
          <a:lstStyle/>
          <a:p>
            <a:r>
              <a:rPr lang="zh-TW" altLang="en-US" sz="1600" b="1" dirty="0">
                <a:solidFill>
                  <a:srgbClr val="003399"/>
                </a:solidFill>
              </a:rPr>
              <a:t>         首先在</a:t>
            </a:r>
            <a:r>
              <a:rPr lang="zh-TW" altLang="en-US" sz="1600" b="1" dirty="0">
                <a:solidFill>
                  <a:srgbClr val="003399"/>
                </a:solidFill>
                <a:highlight>
                  <a:srgbClr val="FFFF00"/>
                </a:highlight>
              </a:rPr>
              <a:t>首頁建立電子信箱</a:t>
            </a:r>
            <a:r>
              <a:rPr lang="en-US" altLang="zh-TW" sz="1600" b="1" dirty="0">
                <a:solidFill>
                  <a:srgbClr val="003399"/>
                </a:solidFill>
                <a:highlight>
                  <a:srgbClr val="FFFF00"/>
                </a:highlight>
              </a:rPr>
              <a:t>/</a:t>
            </a:r>
            <a:r>
              <a:rPr lang="zh-TW" altLang="en-US" sz="1600" b="1" dirty="0">
                <a:solidFill>
                  <a:srgbClr val="003399"/>
                </a:solidFill>
                <a:highlight>
                  <a:srgbClr val="FFFF00"/>
                </a:highlight>
              </a:rPr>
              <a:t>行動電話、密碼並加入會員 </a:t>
            </a:r>
            <a:r>
              <a:rPr lang="zh-TW" altLang="en-US" sz="1600" b="1" dirty="0">
                <a:solidFill>
                  <a:srgbClr val="003399"/>
                </a:solidFill>
              </a:rPr>
              <a:t>，</a:t>
            </a:r>
            <a:r>
              <a:rPr lang="zh-TW" altLang="en-US" sz="1600" b="1" dirty="0">
                <a:solidFill>
                  <a:srgbClr val="003399"/>
                </a:solidFill>
                <a:highlight>
                  <a:srgbClr val="FFFF00"/>
                </a:highlight>
              </a:rPr>
              <a:t>選擇搭乘車次、時間 ，畫座位後進行付款</a:t>
            </a:r>
            <a:r>
              <a:rPr lang="zh-TW" altLang="en-US" sz="1600" dirty="0">
                <a:solidFill>
                  <a:srgbClr val="003399"/>
                </a:solidFill>
              </a:rPr>
              <a:t>。</a:t>
            </a:r>
          </a:p>
        </p:txBody>
      </p:sp>
    </p:spTree>
    <p:extLst>
      <p:ext uri="{BB962C8B-B14F-4D97-AF65-F5344CB8AC3E}">
        <p14:creationId xmlns:p14="http://schemas.microsoft.com/office/powerpoint/2010/main" val="30803996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34356" y="0"/>
            <a:ext cx="9481883" cy="802257"/>
          </a:xfrm>
        </p:spPr>
        <p:txBody>
          <a:bodyPr>
            <a:normAutofit/>
          </a:bodyPr>
          <a:lstStyle/>
          <a:p>
            <a:r>
              <a:rPr lang="zh-TW" altLang="en-US" sz="2400" dirty="0"/>
              <a:t>電子商務的構面</a:t>
            </a:r>
          </a:p>
        </p:txBody>
      </p:sp>
      <p:sp>
        <p:nvSpPr>
          <p:cNvPr id="3" name="內容版面配置區 2"/>
          <p:cNvSpPr>
            <a:spLocks noGrp="1"/>
          </p:cNvSpPr>
          <p:nvPr>
            <p:ph idx="1"/>
          </p:nvPr>
        </p:nvSpPr>
        <p:spPr>
          <a:xfrm>
            <a:off x="466166" y="802257"/>
            <a:ext cx="11449610" cy="5572111"/>
          </a:xfrm>
        </p:spPr>
        <p:txBody>
          <a:bodyPr>
            <a:normAutofit fontScale="92500" lnSpcReduction="20000"/>
          </a:bodyPr>
          <a:lstStyle/>
          <a:p>
            <a:pPr marL="514350" indent="-514350">
              <a:buFont typeface="+mj-lt"/>
              <a:buAutoNum type="arabicPeriod" startAt="4"/>
            </a:pPr>
            <a:r>
              <a:rPr lang="zh-TW" altLang="en-US" sz="1900" b="1" dirty="0">
                <a:solidFill>
                  <a:srgbClr val="003399"/>
                </a:solidFill>
                <a:ea typeface="華康中黑體" pitchFamily="49" charset="-120"/>
              </a:rPr>
              <a:t>設計流 </a:t>
            </a:r>
            <a:r>
              <a:rPr lang="en-US" altLang="zh-TW" sz="1900" b="1" dirty="0">
                <a:solidFill>
                  <a:srgbClr val="003399"/>
                </a:solidFill>
                <a:ea typeface="華康中黑體" pitchFamily="49" charset="-120"/>
              </a:rPr>
              <a:t>(Design Flow)</a:t>
            </a:r>
          </a:p>
          <a:p>
            <a:pPr marL="457200" lvl="1" indent="0">
              <a:buNone/>
            </a:pPr>
            <a:r>
              <a:rPr lang="zh-TW" altLang="en-US" sz="1800" b="1" dirty="0">
                <a:solidFill>
                  <a:srgbClr val="003399"/>
                </a:solidFill>
                <a:ea typeface="華康中黑體" pitchFamily="49" charset="-120"/>
              </a:rPr>
              <a:t>        重點在於</a:t>
            </a:r>
            <a:r>
              <a:rPr lang="zh-TW" altLang="en-US" sz="1800" b="1" dirty="0">
                <a:solidFill>
                  <a:srgbClr val="003399"/>
                </a:solidFill>
                <a:highlight>
                  <a:srgbClr val="FFFF00"/>
                </a:highlight>
                <a:ea typeface="華康中黑體" pitchFamily="49" charset="-120"/>
              </a:rPr>
              <a:t>企業內部與外部兩方面</a:t>
            </a:r>
            <a:r>
              <a:rPr lang="zh-TW" altLang="en-US" sz="1800" b="1" dirty="0">
                <a:solidFill>
                  <a:srgbClr val="003399"/>
                </a:solidFill>
                <a:ea typeface="華康中黑體" pitchFamily="49" charset="-120"/>
              </a:rPr>
              <a:t>。企業內部是指</a:t>
            </a:r>
            <a:r>
              <a:rPr lang="zh-TW" altLang="en-US" sz="1800" b="1" dirty="0">
                <a:solidFill>
                  <a:srgbClr val="003399"/>
                </a:solidFill>
                <a:highlight>
                  <a:srgbClr val="FFFF00"/>
                </a:highlight>
                <a:ea typeface="華康中黑體" pitchFamily="49" charset="-120"/>
              </a:rPr>
              <a:t>網站的空間規劃、設計與管理</a:t>
            </a:r>
            <a:r>
              <a:rPr lang="zh-TW" altLang="en-US" sz="1800" b="1" dirty="0">
                <a:solidFill>
                  <a:srgbClr val="003399"/>
                </a:solidFill>
                <a:ea typeface="華康中黑體" pitchFamily="49" charset="-120"/>
              </a:rPr>
              <a:t>；企業外部則是著重</a:t>
            </a:r>
            <a:r>
              <a:rPr lang="zh-TW" altLang="en-US" sz="1800" b="1" dirty="0">
                <a:solidFill>
                  <a:srgbClr val="003399"/>
                </a:solidFill>
                <a:highlight>
                  <a:srgbClr val="FFFF00"/>
                </a:highlight>
                <a:ea typeface="華康中黑體" pitchFamily="49" charset="-120"/>
              </a:rPr>
              <a:t>企業間協同合作</a:t>
            </a:r>
            <a:r>
              <a:rPr lang="zh-TW" altLang="en-US" sz="1800" b="1" dirty="0">
                <a:solidFill>
                  <a:srgbClr val="003399"/>
                </a:solidFill>
                <a:ea typeface="華康中黑體" pitchFamily="49" charset="-120"/>
              </a:rPr>
              <a:t>，強調企業間如何</a:t>
            </a:r>
            <a:r>
              <a:rPr lang="zh-TW" altLang="en-US" sz="1800" b="1" dirty="0">
                <a:solidFill>
                  <a:srgbClr val="003399"/>
                </a:solidFill>
                <a:highlight>
                  <a:srgbClr val="FFFF00"/>
                </a:highlight>
                <a:ea typeface="華康中黑體" pitchFamily="49" charset="-120"/>
              </a:rPr>
              <a:t>設計流程的整合與資訊共用</a:t>
            </a:r>
            <a:r>
              <a:rPr lang="zh-TW" altLang="en-US" sz="1800" b="1" dirty="0">
                <a:solidFill>
                  <a:srgbClr val="003399"/>
                </a:solidFill>
                <a:ea typeface="華康中黑體" pitchFamily="49" charset="-120"/>
              </a:rPr>
              <a:t>之過程。</a:t>
            </a:r>
            <a:endParaRPr lang="en-US" altLang="zh-TW" sz="1800" b="1" dirty="0">
              <a:solidFill>
                <a:srgbClr val="003399"/>
              </a:solidFill>
              <a:ea typeface="華康中黑體" pitchFamily="49" charset="-120"/>
            </a:endParaRPr>
          </a:p>
          <a:p>
            <a:pPr lvl="1">
              <a:buFont typeface="Arial" panose="020B0604020202020204" pitchFamily="34" charset="0"/>
              <a:buChar char="•"/>
            </a:pPr>
            <a:endParaRPr lang="en-US" altLang="zh-TW" b="1" dirty="0">
              <a:ea typeface="華康中黑體" pitchFamily="49" charset="-120"/>
            </a:endParaRPr>
          </a:p>
          <a:p>
            <a:pPr marL="0" indent="0">
              <a:buNone/>
            </a:pPr>
            <a:r>
              <a:rPr lang="zh-TW" altLang="en-US" sz="1900" b="1" dirty="0"/>
              <a:t>        它不是單一流程，而是 從不同「構面」同時規劃與執行的設計流程。是一種多維度的思維方式，避免只從技</a:t>
            </a:r>
            <a:endParaRPr lang="en-US" altLang="zh-TW" sz="1900" b="1" dirty="0"/>
          </a:p>
          <a:p>
            <a:pPr marL="0" indent="0">
              <a:buNone/>
            </a:pPr>
            <a:r>
              <a:rPr lang="zh-TW" altLang="en-US" sz="1900" b="1" dirty="0"/>
              <a:t>術或前端切入。 </a:t>
            </a:r>
            <a:endParaRPr lang="en-US" altLang="zh-TW" sz="1900" b="1" dirty="0"/>
          </a:p>
          <a:p>
            <a:pPr marL="0" indent="0">
              <a:buNone/>
            </a:pPr>
            <a:endParaRPr lang="en-US" altLang="zh-TW" sz="1900" b="1" dirty="0"/>
          </a:p>
          <a:p>
            <a:pPr marL="514350" indent="-514350">
              <a:buFont typeface="+mj-lt"/>
              <a:buAutoNum type="arabicPeriod" startAt="5"/>
            </a:pPr>
            <a:r>
              <a:rPr lang="zh-TW" altLang="en-US" sz="1800" b="1" dirty="0">
                <a:solidFill>
                  <a:srgbClr val="003399"/>
                </a:solidFill>
                <a:ea typeface="華康中黑體" pitchFamily="49" charset="-120"/>
              </a:rPr>
              <a:t>資訊流 </a:t>
            </a:r>
            <a:r>
              <a:rPr lang="en-US" altLang="zh-TW" sz="1800" b="1" dirty="0">
                <a:solidFill>
                  <a:srgbClr val="003399"/>
                </a:solidFill>
                <a:ea typeface="華康中黑體" pitchFamily="49" charset="-120"/>
              </a:rPr>
              <a:t>(Information Flow)</a:t>
            </a:r>
          </a:p>
          <a:p>
            <a:pPr marL="457200" lvl="1" indent="0">
              <a:buNone/>
            </a:pPr>
            <a:r>
              <a:rPr lang="en-US" altLang="zh-TW" sz="1600" b="1" dirty="0">
                <a:solidFill>
                  <a:srgbClr val="003399"/>
                </a:solidFill>
                <a:ea typeface="華康中黑體" pitchFamily="49" charset="-120"/>
              </a:rPr>
              <a:t>      </a:t>
            </a:r>
            <a:r>
              <a:rPr lang="zh-TW" altLang="en-US" sz="1600" b="1" dirty="0">
                <a:solidFill>
                  <a:srgbClr val="003399"/>
                </a:solidFill>
                <a:ea typeface="華康中黑體" pitchFamily="49" charset="-120"/>
              </a:rPr>
              <a:t>是指</a:t>
            </a:r>
            <a:r>
              <a:rPr lang="zh-TW" altLang="en-US" sz="1600" b="1" dirty="0">
                <a:solidFill>
                  <a:srgbClr val="003399"/>
                </a:solidFill>
                <a:highlight>
                  <a:srgbClr val="FFFF00"/>
                </a:highlight>
                <a:ea typeface="華康中黑體" pitchFamily="49" charset="-120"/>
              </a:rPr>
              <a:t>企業、消費者</a:t>
            </a:r>
            <a:r>
              <a:rPr lang="zh-TW" altLang="en-US" sz="1600" b="1" dirty="0">
                <a:solidFill>
                  <a:srgbClr val="003399"/>
                </a:solidFill>
                <a:ea typeface="華康中黑體" pitchFamily="49" charset="-120"/>
              </a:rPr>
              <a:t>彼此之間資訊的流動</a:t>
            </a:r>
            <a:r>
              <a:rPr lang="zh-TW" altLang="zh-TW" sz="1800" b="1" dirty="0">
                <a:solidFill>
                  <a:srgbClr val="003399"/>
                </a:solidFill>
                <a:ea typeface="新細明體" panose="02020500000000000000" pitchFamily="18" charset="-120"/>
              </a:rPr>
              <a:t>。</a:t>
            </a:r>
            <a:endParaRPr lang="en-US" altLang="zh-TW" sz="1800" b="1" dirty="0">
              <a:solidFill>
                <a:srgbClr val="003399"/>
              </a:solidFill>
              <a:ea typeface="新細明體" panose="02020500000000000000" pitchFamily="18" charset="-120"/>
            </a:endParaRPr>
          </a:p>
          <a:p>
            <a:pPr marL="457200" lvl="1" indent="0">
              <a:buNone/>
            </a:pPr>
            <a:endParaRPr lang="en-US" altLang="zh-TW" sz="1800" b="1" dirty="0">
              <a:solidFill>
                <a:srgbClr val="003399"/>
              </a:solidFill>
              <a:ea typeface="新細明體" panose="02020500000000000000" pitchFamily="18" charset="-120"/>
            </a:endParaRPr>
          </a:p>
          <a:p>
            <a:pPr marL="0" lvl="1" indent="0">
              <a:spcBef>
                <a:spcPts val="0"/>
              </a:spcBef>
              <a:buNone/>
            </a:pPr>
            <a:r>
              <a:rPr lang="en-US" altLang="zh-TW" b="1" dirty="0"/>
              <a:t>         </a:t>
            </a:r>
            <a:r>
              <a:rPr lang="en-US" altLang="zh-TW" sz="1900" b="1" dirty="0"/>
              <a:t>AI </a:t>
            </a:r>
            <a:r>
              <a:rPr lang="zh-TW" altLang="zh-TW" sz="1900" b="1" dirty="0"/>
              <a:t>是現代電子商務的重要引擎</a:t>
            </a:r>
            <a:r>
              <a:rPr lang="zh-TW" altLang="zh-TW" sz="1900" dirty="0"/>
              <a:t>，幫助商家提升效率、降低成本、並提供更好的客戶體驗。</a:t>
            </a:r>
            <a:endParaRPr lang="en-US" altLang="zh-TW" sz="1900" dirty="0"/>
          </a:p>
          <a:p>
            <a:pPr marL="0" lvl="1" indent="0">
              <a:spcBef>
                <a:spcPts val="0"/>
              </a:spcBef>
              <a:buNone/>
            </a:pPr>
            <a:endParaRPr lang="en-US" altLang="zh-TW" sz="1900" dirty="0"/>
          </a:p>
          <a:p>
            <a:pPr marL="0" lvl="1" indent="0">
              <a:spcBef>
                <a:spcPts val="0"/>
              </a:spcBef>
              <a:buNone/>
            </a:pPr>
            <a:r>
              <a:rPr lang="zh-TW" altLang="en-US" sz="1900" dirty="0"/>
              <a:t>        </a:t>
            </a:r>
            <a:r>
              <a:rPr lang="zh-TW" altLang="zh-TW" sz="1900" dirty="0"/>
              <a:t>蝦皮</a:t>
            </a:r>
            <a:r>
              <a:rPr lang="en-US" altLang="zh-TW" sz="1900" dirty="0"/>
              <a:t>(Shopee)</a:t>
            </a:r>
            <a:r>
              <a:rPr lang="zh-TW" altLang="zh-TW" sz="1900" dirty="0"/>
              <a:t>自</a:t>
            </a:r>
            <a:r>
              <a:rPr lang="en-US" altLang="zh-TW" sz="1900" dirty="0"/>
              <a:t> 2023 </a:t>
            </a:r>
            <a:r>
              <a:rPr lang="zh-TW" altLang="zh-TW" sz="1900" dirty="0"/>
              <a:t>年起推出的</a:t>
            </a:r>
            <a:r>
              <a:rPr lang="zh-TW" altLang="zh-TW" sz="1900" dirty="0">
                <a:highlight>
                  <a:srgbClr val="FFFF00"/>
                </a:highlight>
              </a:rPr>
              <a:t>多模態嵌入模型（</a:t>
            </a:r>
            <a:r>
              <a:rPr lang="en-US" altLang="zh-TW" sz="1900" dirty="0">
                <a:highlight>
                  <a:srgbClr val="FFFF00"/>
                </a:highlight>
              </a:rPr>
              <a:t>Transformer‑empowered Multi‑modal Item Embedding</a:t>
            </a:r>
            <a:r>
              <a:rPr lang="zh-TW" altLang="zh-TW" sz="1900" dirty="0">
                <a:highlight>
                  <a:srgbClr val="FFFF00"/>
                </a:highlight>
              </a:rPr>
              <a:t>，</a:t>
            </a:r>
            <a:endParaRPr lang="en-US" altLang="zh-TW" sz="1900" dirty="0">
              <a:highlight>
                <a:srgbClr val="FFFF00"/>
              </a:highlight>
            </a:endParaRPr>
          </a:p>
          <a:p>
            <a:pPr marL="0" lvl="1" indent="0">
              <a:spcBef>
                <a:spcPts val="0"/>
              </a:spcBef>
              <a:buNone/>
            </a:pPr>
            <a:r>
              <a:rPr lang="en-US" altLang="zh-TW" sz="1900" dirty="0">
                <a:highlight>
                  <a:srgbClr val="FFFF00"/>
                </a:highlight>
              </a:rPr>
              <a:t>MIEM</a:t>
            </a:r>
            <a:r>
              <a:rPr lang="zh-TW" altLang="zh-TW" sz="1900" dirty="0"/>
              <a:t>），</a:t>
            </a:r>
            <a:r>
              <a:rPr lang="zh-TW" altLang="zh-TW" sz="1900" dirty="0">
                <a:highlight>
                  <a:srgbClr val="FFFF00"/>
                </a:highlight>
              </a:rPr>
              <a:t>可結合</a:t>
            </a:r>
            <a:r>
              <a:rPr lang="zh-TW" altLang="zh-TW" sz="1900" b="1" dirty="0">
                <a:highlight>
                  <a:srgbClr val="FFFF00"/>
                </a:highlight>
              </a:rPr>
              <a:t>圖片與文字描述</a:t>
            </a:r>
            <a:r>
              <a:rPr lang="zh-TW" altLang="zh-TW" sz="1900" dirty="0">
                <a:highlight>
                  <a:srgbClr val="FFFF00"/>
                </a:highlight>
              </a:rPr>
              <a:t>搜尋商品，實測後每位使用者的點擊率提高約</a:t>
            </a:r>
            <a:r>
              <a:rPr lang="en-US" altLang="zh-TW" sz="1900" dirty="0">
                <a:highlight>
                  <a:srgbClr val="FFFF00"/>
                </a:highlight>
              </a:rPr>
              <a:t> 9.9</a:t>
            </a:r>
            <a:r>
              <a:rPr lang="zh-TW" altLang="zh-TW" sz="1900" dirty="0">
                <a:highlight>
                  <a:srgbClr val="FFFF00"/>
                </a:highlight>
              </a:rPr>
              <a:t>％、</a:t>
            </a:r>
            <a:r>
              <a:rPr lang="zh-TW" altLang="zh-TW" sz="1900" dirty="0"/>
              <a:t>訂單數提升約</a:t>
            </a:r>
            <a:r>
              <a:rPr lang="en-US" altLang="zh-TW" sz="1900" dirty="0"/>
              <a:t> 4.2</a:t>
            </a:r>
            <a:r>
              <a:rPr lang="zh-TW" altLang="zh-TW" sz="1900" dirty="0"/>
              <a:t>％  這</a:t>
            </a:r>
            <a:endParaRPr lang="en-US" altLang="zh-TW" sz="1900" dirty="0"/>
          </a:p>
          <a:p>
            <a:pPr marL="0" lvl="1" indent="0">
              <a:spcBef>
                <a:spcPts val="0"/>
              </a:spcBef>
              <a:buNone/>
            </a:pPr>
            <a:endParaRPr lang="en-US" altLang="zh-TW" sz="1900" dirty="0"/>
          </a:p>
          <a:p>
            <a:pPr marL="0" lvl="1" indent="0">
              <a:spcBef>
                <a:spcPts val="0"/>
              </a:spcBef>
              <a:buNone/>
            </a:pPr>
            <a:r>
              <a:rPr lang="zh-TW" altLang="zh-TW" sz="1900" dirty="0"/>
              <a:t>項技術是真正將 </a:t>
            </a:r>
            <a:r>
              <a:rPr lang="en-US" altLang="zh-TW" sz="1900" dirty="0">
                <a:highlight>
                  <a:srgbClr val="FFFF00"/>
                </a:highlight>
              </a:rPr>
              <a:t>AI </a:t>
            </a:r>
            <a:r>
              <a:rPr lang="zh-TW" altLang="zh-TW" sz="1900" dirty="0">
                <a:highlight>
                  <a:srgbClr val="FFFF00"/>
                </a:highlight>
              </a:rPr>
              <a:t>融入視覺與文本搜尋</a:t>
            </a:r>
            <a:r>
              <a:rPr lang="zh-TW" altLang="zh-TW" sz="1900" dirty="0"/>
              <a:t>的重要里程碑。</a:t>
            </a:r>
          </a:p>
          <a:p>
            <a:pPr marL="457200" lvl="1" indent="0">
              <a:buNone/>
            </a:pPr>
            <a:endParaRPr lang="en-US" altLang="zh-TW" sz="1800" dirty="0"/>
          </a:p>
          <a:p>
            <a:pPr marL="457200" lvl="1" indent="0">
              <a:buNone/>
            </a:pPr>
            <a:r>
              <a:rPr lang="zh-TW" altLang="en-US" sz="1800" dirty="0"/>
              <a:t>它</a:t>
            </a:r>
            <a:r>
              <a:rPr lang="zh-TW" altLang="en-US" sz="1800" dirty="0">
                <a:highlight>
                  <a:srgbClr val="FFFF00"/>
                </a:highlight>
              </a:rPr>
              <a:t>取代舊的只有 </a:t>
            </a:r>
            <a:r>
              <a:rPr lang="en-US" altLang="zh-TW" sz="1800" dirty="0">
                <a:highlight>
                  <a:srgbClr val="FFFF00"/>
                </a:highlight>
              </a:rPr>
              <a:t>image‑to‑image (I2I) </a:t>
            </a:r>
            <a:r>
              <a:rPr lang="zh-TW" altLang="en-US" sz="1800" dirty="0"/>
              <a:t>的做法，加入</a:t>
            </a:r>
            <a:r>
              <a:rPr lang="zh-TW" altLang="en-US" sz="1800" dirty="0">
                <a:highlight>
                  <a:srgbClr val="FFFF00"/>
                </a:highlight>
              </a:rPr>
              <a:t>文本後的檢索（</a:t>
            </a:r>
            <a:r>
              <a:rPr lang="en-US" altLang="zh-TW" sz="1800" dirty="0">
                <a:highlight>
                  <a:srgbClr val="FFFF00"/>
                </a:highlight>
              </a:rPr>
              <a:t>image search</a:t>
            </a:r>
            <a:r>
              <a:rPr lang="zh-TW" altLang="en-US" sz="1800" dirty="0">
                <a:highlight>
                  <a:srgbClr val="FFFF00"/>
                </a:highlight>
              </a:rPr>
              <a:t>）</a:t>
            </a:r>
            <a:r>
              <a:rPr lang="zh-TW" altLang="en-US" sz="1800" dirty="0"/>
              <a:t>效果提升。</a:t>
            </a:r>
            <a:endParaRPr lang="en-US" altLang="zh-TW" sz="1800" b="1" dirty="0">
              <a:solidFill>
                <a:srgbClr val="003399"/>
              </a:solidFill>
              <a:ea typeface="華康中黑體" pitchFamily="49" charset="-120"/>
            </a:endParaRPr>
          </a:p>
          <a:p>
            <a:pPr lvl="1"/>
            <a:endParaRPr lang="en-US" altLang="zh-TW" b="1" dirty="0">
              <a:solidFill>
                <a:srgbClr val="003399"/>
              </a:solidFill>
              <a:ea typeface="華康中黑體" pitchFamily="49" charset="-120"/>
            </a:endParaRPr>
          </a:p>
          <a:p>
            <a:pPr marL="514350" indent="-514350">
              <a:buFont typeface="+mj-lt"/>
              <a:buAutoNum type="arabicPeriod" startAt="6"/>
            </a:pPr>
            <a:r>
              <a:rPr lang="zh-TW" altLang="en-US" sz="1900" b="1" dirty="0">
                <a:solidFill>
                  <a:srgbClr val="003399"/>
                </a:solidFill>
                <a:ea typeface="華康中黑體" pitchFamily="49" charset="-120"/>
              </a:rPr>
              <a:t>服務流 </a:t>
            </a:r>
            <a:r>
              <a:rPr lang="en-US" altLang="zh-TW" sz="1900" b="1" dirty="0">
                <a:solidFill>
                  <a:srgbClr val="003399"/>
                </a:solidFill>
                <a:ea typeface="華康中黑體" pitchFamily="49" charset="-120"/>
              </a:rPr>
              <a:t>(Service Flow)</a:t>
            </a:r>
          </a:p>
          <a:p>
            <a:pPr marL="457200" lvl="1" indent="0">
              <a:buNone/>
            </a:pPr>
            <a:r>
              <a:rPr lang="zh-TW" altLang="en-US" sz="1900" b="1" dirty="0">
                <a:solidFill>
                  <a:srgbClr val="003399"/>
                </a:solidFill>
                <a:ea typeface="華康中黑體" pitchFamily="49" charset="-120"/>
              </a:rPr>
              <a:t>        主要是針對顧客方面要達到主動提供</a:t>
            </a:r>
            <a:r>
              <a:rPr lang="zh-TW" altLang="en-US" sz="1900" b="1" dirty="0">
                <a:solidFill>
                  <a:srgbClr val="003399"/>
                </a:solidFill>
                <a:highlight>
                  <a:srgbClr val="FFFF00"/>
                </a:highlight>
                <a:ea typeface="華康中黑體" pitchFamily="49" charset="-120"/>
              </a:rPr>
              <a:t>個性化的網路服務、整合資源</a:t>
            </a:r>
            <a:r>
              <a:rPr lang="zh-TW" altLang="en-US" sz="1900" b="1" dirty="0">
                <a:solidFill>
                  <a:srgbClr val="003399"/>
                </a:solidFill>
                <a:ea typeface="華康中黑體" pitchFamily="49" charset="-120"/>
              </a:rPr>
              <a:t>以滿足其個別的需求，及提高服務的效率</a:t>
            </a:r>
            <a:r>
              <a:rPr lang="zh-TW" altLang="zh-TW" sz="1900" b="1" dirty="0">
                <a:solidFill>
                  <a:srgbClr val="003399"/>
                </a:solidFill>
                <a:ea typeface="新細明體" panose="02020500000000000000" pitchFamily="18" charset="-120"/>
              </a:rPr>
              <a:t>。</a:t>
            </a:r>
            <a:endParaRPr lang="zh-TW" altLang="en-US" sz="1900" b="1" dirty="0">
              <a:solidFill>
                <a:srgbClr val="003399"/>
              </a:solidFill>
              <a:ea typeface="華康中黑體" pitchFamily="49" charset="-120"/>
            </a:endParaRPr>
          </a:p>
          <a:p>
            <a:pPr lvl="1">
              <a:buFont typeface="Arial" panose="020B0604020202020204" pitchFamily="34" charset="0"/>
              <a:buChar char="•"/>
            </a:pPr>
            <a:endParaRPr lang="en-US" altLang="zh-TW" sz="2000" b="1" dirty="0">
              <a:ea typeface="華康中黑體" pitchFamily="49" charset="-120"/>
            </a:endParaRPr>
          </a:p>
          <a:p>
            <a:pPr lvl="1"/>
            <a:endParaRPr lang="en-US" altLang="zh-TW" dirty="0"/>
          </a:p>
          <a:p>
            <a:pPr lvl="1"/>
            <a:endParaRPr lang="en-US" altLang="zh-TW" dirty="0"/>
          </a:p>
        </p:txBody>
      </p:sp>
    </p:spTree>
    <p:extLst>
      <p:ext uri="{BB962C8B-B14F-4D97-AF65-F5344CB8AC3E}">
        <p14:creationId xmlns:p14="http://schemas.microsoft.com/office/powerpoint/2010/main" val="2860736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49275"/>
          </a:xfrm>
        </p:spPr>
        <p:txBody>
          <a:bodyPr>
            <a:noAutofit/>
          </a:bodyPr>
          <a:lstStyle/>
          <a:p>
            <a:r>
              <a:rPr lang="zh-TW" altLang="en-US" sz="2800" dirty="0"/>
              <a:t>電子商務的類型 </a:t>
            </a:r>
          </a:p>
        </p:txBody>
      </p:sp>
      <p:pic>
        <p:nvPicPr>
          <p:cNvPr id="9" name="內容版面配置區 8">
            <a:extLst>
              <a:ext uri="{FF2B5EF4-FFF2-40B4-BE49-F238E27FC236}">
                <a16:creationId xmlns:a16="http://schemas.microsoft.com/office/drawing/2014/main" id="{6AAEBFE5-3A25-4DB8-A512-A50E573C7B7B}"/>
              </a:ext>
            </a:extLst>
          </p:cNvPr>
          <p:cNvPicPr>
            <a:picLocks noGrp="1" noChangeAspect="1"/>
          </p:cNvPicPr>
          <p:nvPr>
            <p:ph idx="1"/>
          </p:nvPr>
        </p:nvPicPr>
        <p:blipFill>
          <a:blip r:embed="rId2"/>
          <a:stretch>
            <a:fillRect/>
          </a:stretch>
        </p:blipFill>
        <p:spPr>
          <a:xfrm>
            <a:off x="1702641" y="1731807"/>
            <a:ext cx="7961312" cy="4393675"/>
          </a:xfrm>
          <a:prstGeom prst="rect">
            <a:avLst/>
          </a:prstGeom>
        </p:spPr>
      </p:pic>
      <p:sp>
        <p:nvSpPr>
          <p:cNvPr id="3" name="文字方塊 2">
            <a:extLst>
              <a:ext uri="{FF2B5EF4-FFF2-40B4-BE49-F238E27FC236}">
                <a16:creationId xmlns:a16="http://schemas.microsoft.com/office/drawing/2014/main" id="{4A1FD3C6-E83C-4364-BE75-45FF4531640F}"/>
              </a:ext>
            </a:extLst>
          </p:cNvPr>
          <p:cNvSpPr txBox="1"/>
          <p:nvPr/>
        </p:nvSpPr>
        <p:spPr>
          <a:xfrm>
            <a:off x="627529" y="1084729"/>
            <a:ext cx="9036424" cy="369332"/>
          </a:xfrm>
          <a:prstGeom prst="rect">
            <a:avLst/>
          </a:prstGeom>
          <a:noFill/>
        </p:spPr>
        <p:txBody>
          <a:bodyPr wrap="square" rtlCol="0">
            <a:spAutoFit/>
          </a:bodyPr>
          <a:lstStyle/>
          <a:p>
            <a:r>
              <a:rPr lang="zh-TW" altLang="en-US" dirty="0">
                <a:solidFill>
                  <a:srgbClr val="003399"/>
                </a:solidFill>
                <a:highlight>
                  <a:srgbClr val="FFFF00"/>
                </a:highlight>
              </a:rPr>
              <a:t>利用</a:t>
            </a:r>
            <a:r>
              <a:rPr lang="zh-TW" altLang="en-US" b="1" dirty="0">
                <a:solidFill>
                  <a:srgbClr val="003399"/>
                </a:solidFill>
                <a:highlight>
                  <a:srgbClr val="FFFF00"/>
                </a:highlight>
              </a:rPr>
              <a:t>交易對象和市場關係</a:t>
            </a:r>
            <a:r>
              <a:rPr lang="en-US" altLang="zh-TW" b="1" dirty="0">
                <a:solidFill>
                  <a:srgbClr val="003399"/>
                </a:solidFill>
                <a:highlight>
                  <a:srgbClr val="FFFF00"/>
                </a:highlight>
              </a:rPr>
              <a:t>( market relationship )</a:t>
            </a:r>
            <a:r>
              <a:rPr lang="zh-TW" altLang="en-US" b="1" dirty="0">
                <a:solidFill>
                  <a:srgbClr val="003399"/>
                </a:solidFill>
                <a:highlight>
                  <a:srgbClr val="FFFF00"/>
                </a:highlight>
              </a:rPr>
              <a:t> </a:t>
            </a:r>
            <a:r>
              <a:rPr lang="zh-TW" altLang="en-US" dirty="0">
                <a:solidFill>
                  <a:srgbClr val="003399"/>
                </a:solidFill>
              </a:rPr>
              <a:t>將電子商務分為 </a:t>
            </a:r>
            <a:r>
              <a:rPr lang="en-US" altLang="zh-TW" dirty="0">
                <a:solidFill>
                  <a:srgbClr val="003399"/>
                </a:solidFill>
              </a:rPr>
              <a:t>4</a:t>
            </a:r>
            <a:r>
              <a:rPr lang="zh-TW" altLang="en-US" dirty="0">
                <a:solidFill>
                  <a:srgbClr val="003399"/>
                </a:solidFill>
              </a:rPr>
              <a:t>種類型 </a:t>
            </a:r>
            <a:r>
              <a:rPr lang="en-US" altLang="zh-TW" dirty="0">
                <a:solidFill>
                  <a:srgbClr val="003399"/>
                </a:solidFill>
              </a:rPr>
              <a:t>:</a:t>
            </a:r>
            <a:endParaRPr lang="zh-TW" altLang="en-US" dirty="0">
              <a:solidFill>
                <a:srgbClr val="003399"/>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43564" y="3245"/>
            <a:ext cx="4306460" cy="478966"/>
          </a:xfrm>
        </p:spPr>
        <p:txBody>
          <a:bodyPr>
            <a:normAutofit/>
          </a:bodyPr>
          <a:lstStyle/>
          <a:p>
            <a:r>
              <a:rPr lang="zh-TW" altLang="en-US" sz="2000" dirty="0">
                <a:solidFill>
                  <a:srgbClr val="003399"/>
                </a:solidFill>
              </a:rPr>
              <a:t>電子商務的類型 </a:t>
            </a:r>
            <a:r>
              <a:rPr lang="en-US" altLang="zh-TW" sz="2000" dirty="0">
                <a:solidFill>
                  <a:srgbClr val="003399"/>
                </a:solidFill>
              </a:rPr>
              <a:t>(</a:t>
            </a:r>
            <a:r>
              <a:rPr lang="zh-TW" altLang="en-US" sz="2000" dirty="0">
                <a:solidFill>
                  <a:srgbClr val="003399"/>
                </a:solidFill>
              </a:rPr>
              <a:t>續</a:t>
            </a:r>
            <a:r>
              <a:rPr lang="en-US" altLang="zh-TW" sz="2000" dirty="0">
                <a:solidFill>
                  <a:srgbClr val="003399"/>
                </a:solidFill>
              </a:rPr>
              <a:t>)</a:t>
            </a:r>
            <a:endParaRPr lang="zh-TW" altLang="en-US" sz="2000" dirty="0">
              <a:solidFill>
                <a:srgbClr val="003399"/>
              </a:solidFill>
            </a:endParaRPr>
          </a:p>
        </p:txBody>
      </p:sp>
      <p:sp>
        <p:nvSpPr>
          <p:cNvPr id="3" name="內容版面配置區 2"/>
          <p:cNvSpPr>
            <a:spLocks noGrp="1"/>
          </p:cNvSpPr>
          <p:nvPr>
            <p:ph idx="1"/>
          </p:nvPr>
        </p:nvSpPr>
        <p:spPr>
          <a:xfrm>
            <a:off x="651493" y="622541"/>
            <a:ext cx="11237166" cy="5813815"/>
          </a:xfrm>
        </p:spPr>
        <p:txBody>
          <a:bodyPr>
            <a:normAutofit/>
          </a:bodyPr>
          <a:lstStyle/>
          <a:p>
            <a:pPr marL="514350" indent="-514350">
              <a:buFont typeface="+mj-lt"/>
              <a:buAutoNum type="arabicPeriod"/>
            </a:pPr>
            <a:r>
              <a:rPr lang="zh-TW" altLang="en-US" sz="2000" b="1" dirty="0">
                <a:solidFill>
                  <a:srgbClr val="003399"/>
                </a:solidFill>
              </a:rPr>
              <a:t>企業對企業間 </a:t>
            </a:r>
            <a:r>
              <a:rPr lang="en-US" altLang="zh-TW" sz="2000" dirty="0">
                <a:solidFill>
                  <a:srgbClr val="003399"/>
                </a:solidFill>
              </a:rPr>
              <a:t>(</a:t>
            </a:r>
            <a:r>
              <a:rPr lang="en-US" altLang="zh-TW" sz="2000" dirty="0">
                <a:solidFill>
                  <a:srgbClr val="003399"/>
                </a:solidFill>
                <a:highlight>
                  <a:srgbClr val="FFFF00"/>
                </a:highlight>
              </a:rPr>
              <a:t>B to B</a:t>
            </a:r>
            <a:r>
              <a:rPr lang="en-US" altLang="zh-TW" sz="2000" dirty="0">
                <a:solidFill>
                  <a:srgbClr val="003399"/>
                </a:solidFill>
              </a:rPr>
              <a:t>)</a:t>
            </a:r>
          </a:p>
          <a:p>
            <a:pPr marL="457200" lvl="1" indent="0">
              <a:buNone/>
            </a:pPr>
            <a:r>
              <a:rPr lang="zh-TW" altLang="en-US" sz="1600" dirty="0">
                <a:solidFill>
                  <a:srgbClr val="003399"/>
                </a:solidFill>
              </a:rPr>
              <a:t>         買賣</a:t>
            </a:r>
            <a:r>
              <a:rPr lang="zh-TW" altLang="en-US" sz="1600" b="1" dirty="0">
                <a:solidFill>
                  <a:srgbClr val="003399"/>
                </a:solidFill>
                <a:highlight>
                  <a:srgbClr val="FFFF00"/>
                </a:highlight>
              </a:rPr>
              <a:t>雙方都是企業。</a:t>
            </a:r>
            <a:r>
              <a:rPr lang="en-US" altLang="zh-TW" sz="1600" dirty="0">
                <a:highlight>
                  <a:srgbClr val="FFFF00"/>
                </a:highlight>
              </a:rPr>
              <a:t>B2B </a:t>
            </a:r>
            <a:r>
              <a:rPr lang="zh-TW" altLang="en-US" sz="1600" dirty="0">
                <a:highlight>
                  <a:srgbClr val="FFFF00"/>
                </a:highlight>
              </a:rPr>
              <a:t>是指一家公司將產品或服務銷售給另一家公司，而不是賣給最終消費者。</a:t>
            </a:r>
            <a:r>
              <a:rPr lang="zh-TW" altLang="en-US" sz="1600" dirty="0">
                <a:solidFill>
                  <a:srgbClr val="003399"/>
                </a:solidFill>
              </a:rPr>
              <a:t>實例有</a:t>
            </a:r>
            <a:r>
              <a:rPr lang="zh-TW" altLang="en-US" sz="1600" b="1" dirty="0">
                <a:solidFill>
                  <a:srgbClr val="003399"/>
                </a:solidFill>
                <a:highlight>
                  <a:srgbClr val="FFFF00"/>
                </a:highlight>
              </a:rPr>
              <a:t>電子採購平台</a:t>
            </a:r>
            <a:r>
              <a:rPr lang="zh-TW" altLang="en-US" sz="1600" dirty="0">
                <a:solidFill>
                  <a:srgbClr val="003399"/>
                </a:solidFill>
                <a:highlight>
                  <a:srgbClr val="FFFF00"/>
                </a:highlight>
              </a:rPr>
              <a:t>、</a:t>
            </a:r>
            <a:r>
              <a:rPr lang="zh-TW" altLang="en-US" sz="1600" b="1" dirty="0">
                <a:solidFill>
                  <a:srgbClr val="003399"/>
                </a:solidFill>
                <a:highlight>
                  <a:srgbClr val="FFFF00"/>
                </a:highlight>
              </a:rPr>
              <a:t>網上交易市場</a:t>
            </a:r>
            <a:r>
              <a:rPr lang="zh-TW" altLang="en-US" sz="1600" dirty="0">
                <a:solidFill>
                  <a:srgbClr val="003399"/>
                </a:solidFill>
              </a:rPr>
              <a:t>（如</a:t>
            </a:r>
            <a:r>
              <a:rPr lang="en-US" altLang="zh-TW" sz="1600" dirty="0">
                <a:solidFill>
                  <a:srgbClr val="003399"/>
                </a:solidFill>
              </a:rPr>
              <a:t>Alibaba</a:t>
            </a:r>
            <a:r>
              <a:rPr lang="zh-TW" altLang="en-US" sz="1600" dirty="0">
                <a:solidFill>
                  <a:srgbClr val="003399"/>
                </a:solidFill>
              </a:rPr>
              <a:t>、</a:t>
            </a:r>
            <a:r>
              <a:rPr lang="en-US" altLang="zh-TW" sz="1600" dirty="0">
                <a:solidFill>
                  <a:srgbClr val="003399"/>
                </a:solidFill>
              </a:rPr>
              <a:t>Amazon Business</a:t>
            </a:r>
            <a:r>
              <a:rPr lang="zh-TW" altLang="en-US" sz="1600" dirty="0">
                <a:solidFill>
                  <a:srgbClr val="003399"/>
                </a:solidFill>
              </a:rPr>
              <a:t>）</a:t>
            </a:r>
            <a:r>
              <a:rPr lang="zh-TW" altLang="en-US" sz="1600" dirty="0">
                <a:solidFill>
                  <a:srgbClr val="003399"/>
                </a:solidFill>
                <a:highlight>
                  <a:srgbClr val="FFFF00"/>
                </a:highlight>
              </a:rPr>
              <a:t> 、</a:t>
            </a:r>
            <a:r>
              <a:rPr lang="zh-TW" altLang="en-US" sz="1600" b="1" dirty="0">
                <a:solidFill>
                  <a:srgbClr val="003399"/>
                </a:solidFill>
                <a:highlight>
                  <a:srgbClr val="FFFF00"/>
                </a:highlight>
              </a:rPr>
              <a:t>電子招標和採購系統</a:t>
            </a:r>
            <a:r>
              <a:rPr lang="zh-TW" altLang="en-US" sz="1600" dirty="0">
                <a:solidFill>
                  <a:srgbClr val="003399"/>
                </a:solidFill>
                <a:highlight>
                  <a:srgbClr val="FFFF00"/>
                </a:highlight>
              </a:rPr>
              <a:t>、 </a:t>
            </a:r>
            <a:r>
              <a:rPr lang="zh-TW" altLang="en-US" sz="1600" b="1" dirty="0">
                <a:solidFill>
                  <a:srgbClr val="003399"/>
                </a:solidFill>
                <a:highlight>
                  <a:srgbClr val="FFFF00"/>
                </a:highlight>
              </a:rPr>
              <a:t>供應鏈管理系統（</a:t>
            </a:r>
            <a:r>
              <a:rPr lang="en-US" altLang="zh-TW" sz="1600" b="1" dirty="0">
                <a:solidFill>
                  <a:srgbClr val="003399"/>
                </a:solidFill>
                <a:highlight>
                  <a:srgbClr val="FFFF00"/>
                </a:highlight>
              </a:rPr>
              <a:t>SCM</a:t>
            </a:r>
            <a:r>
              <a:rPr lang="zh-TW" altLang="en-US" sz="1600" b="1" dirty="0">
                <a:solidFill>
                  <a:srgbClr val="003399"/>
                </a:solidFill>
                <a:highlight>
                  <a:srgbClr val="FFFF00"/>
                </a:highlight>
              </a:rPr>
              <a:t>）</a:t>
            </a:r>
            <a:r>
              <a:rPr lang="zh-TW" altLang="en-US" sz="1600" b="1" dirty="0">
                <a:solidFill>
                  <a:srgbClr val="003399"/>
                </a:solidFill>
              </a:rPr>
              <a:t>平台</a:t>
            </a:r>
            <a:r>
              <a:rPr lang="zh-TW" altLang="en-US" sz="1600" b="1" dirty="0">
                <a:solidFill>
                  <a:srgbClr val="003399"/>
                </a:solidFill>
                <a:highlight>
                  <a:srgbClr val="FFFF00"/>
                </a:highlight>
              </a:rPr>
              <a:t>。 </a:t>
            </a:r>
            <a:r>
              <a:rPr lang="zh-TW" altLang="en-US" sz="1600" dirty="0">
                <a:solidFill>
                  <a:srgbClr val="003399"/>
                </a:solidFill>
              </a:rPr>
              <a:t>   </a:t>
            </a:r>
          </a:p>
        </p:txBody>
      </p:sp>
      <p:pic>
        <p:nvPicPr>
          <p:cNvPr id="6" name="圖片 5">
            <a:extLst>
              <a:ext uri="{FF2B5EF4-FFF2-40B4-BE49-F238E27FC236}">
                <a16:creationId xmlns:a16="http://schemas.microsoft.com/office/drawing/2014/main" id="{CAD5BB2D-8CBC-4D0E-93D7-F41A6D42793A}"/>
              </a:ext>
            </a:extLst>
          </p:cNvPr>
          <p:cNvPicPr>
            <a:picLocks noChangeAspect="1"/>
          </p:cNvPicPr>
          <p:nvPr/>
        </p:nvPicPr>
        <p:blipFill>
          <a:blip r:embed="rId3"/>
          <a:stretch>
            <a:fillRect/>
          </a:stretch>
        </p:blipFill>
        <p:spPr>
          <a:xfrm>
            <a:off x="2354767" y="1654659"/>
            <a:ext cx="6843286" cy="4641366"/>
          </a:xfrm>
          <a:prstGeom prst="rect">
            <a:avLst/>
          </a:prstGeom>
        </p:spPr>
      </p:pic>
      <p:sp>
        <p:nvSpPr>
          <p:cNvPr id="4" name="文字方塊 3">
            <a:extLst>
              <a:ext uri="{FF2B5EF4-FFF2-40B4-BE49-F238E27FC236}">
                <a16:creationId xmlns:a16="http://schemas.microsoft.com/office/drawing/2014/main" id="{FB2450CC-27DB-FE85-845A-A49FFC53781E}"/>
              </a:ext>
            </a:extLst>
          </p:cNvPr>
          <p:cNvSpPr txBox="1"/>
          <p:nvPr/>
        </p:nvSpPr>
        <p:spPr>
          <a:xfrm>
            <a:off x="8073447" y="4418588"/>
            <a:ext cx="4027126" cy="1877437"/>
          </a:xfrm>
          <a:prstGeom prst="rect">
            <a:avLst/>
          </a:prstGeom>
          <a:noFill/>
        </p:spPr>
        <p:txBody>
          <a:bodyPr wrap="square" rtlCol="0">
            <a:spAutoFit/>
          </a:bodyPr>
          <a:lstStyle/>
          <a:p>
            <a:r>
              <a:rPr lang="zh-TW" altLang="en-US" dirty="0"/>
              <a:t> </a:t>
            </a:r>
            <a:r>
              <a:rPr lang="zh-TW" altLang="en-US" sz="1600" dirty="0">
                <a:solidFill>
                  <a:srgbClr val="003399"/>
                </a:solidFill>
                <a:highlight>
                  <a:srgbClr val="FFFF00"/>
                </a:highlight>
              </a:rPr>
              <a:t>封裝測試、系統整合、品牌終端。 如</a:t>
            </a:r>
            <a:endParaRPr lang="en-US" altLang="zh-TW" sz="1600" dirty="0">
              <a:solidFill>
                <a:srgbClr val="003399"/>
              </a:solidFill>
              <a:highlight>
                <a:srgbClr val="FFFF00"/>
              </a:highlight>
            </a:endParaRPr>
          </a:p>
          <a:p>
            <a:r>
              <a:rPr lang="en-US" altLang="zh-TW" sz="1600" dirty="0">
                <a:solidFill>
                  <a:srgbClr val="003399"/>
                </a:solidFill>
                <a:highlight>
                  <a:srgbClr val="FFFF00"/>
                </a:highlight>
              </a:rPr>
              <a:t>1</a:t>
            </a:r>
            <a:r>
              <a:rPr lang="zh-TW" altLang="en-US" sz="1600" dirty="0">
                <a:solidFill>
                  <a:srgbClr val="003399"/>
                </a:solidFill>
                <a:highlight>
                  <a:srgbClr val="FFFF00"/>
                </a:highlight>
              </a:rPr>
              <a:t>封裝與測試 </a:t>
            </a:r>
            <a:r>
              <a:rPr lang="en-US" altLang="zh-TW" sz="1600" dirty="0">
                <a:solidFill>
                  <a:srgbClr val="003399"/>
                </a:solidFill>
                <a:highlight>
                  <a:srgbClr val="FFFF00"/>
                </a:highlight>
              </a:rPr>
              <a:t>:</a:t>
            </a:r>
            <a:r>
              <a:rPr lang="zh-TW" altLang="en-US" sz="1600" dirty="0">
                <a:solidFill>
                  <a:srgbClr val="003399"/>
                </a:solidFill>
                <a:highlight>
                  <a:srgbClr val="FFFF00"/>
                </a:highlight>
              </a:rPr>
              <a:t> 日月光（</a:t>
            </a:r>
            <a:r>
              <a:rPr lang="en-US" altLang="zh-TW" sz="1600" dirty="0">
                <a:solidFill>
                  <a:srgbClr val="003399"/>
                </a:solidFill>
                <a:highlight>
                  <a:srgbClr val="FFFF00"/>
                </a:highlight>
              </a:rPr>
              <a:t>ASE</a:t>
            </a:r>
            <a:r>
              <a:rPr lang="zh-TW" altLang="en-US" sz="1600" dirty="0">
                <a:solidFill>
                  <a:srgbClr val="003399"/>
                </a:solidFill>
                <a:highlight>
                  <a:srgbClr val="FFFF00"/>
                </a:highlight>
              </a:rPr>
              <a:t>）、矽品、京  </a:t>
            </a:r>
            <a:endParaRPr lang="en-US" altLang="zh-TW" sz="1600" dirty="0">
              <a:solidFill>
                <a:srgbClr val="003399"/>
              </a:solidFill>
              <a:highlight>
                <a:srgbClr val="FFFF00"/>
              </a:highlight>
            </a:endParaRPr>
          </a:p>
          <a:p>
            <a:r>
              <a:rPr lang="zh-TW" altLang="en-US" sz="1600" dirty="0">
                <a:solidFill>
                  <a:srgbClr val="003399"/>
                </a:solidFill>
                <a:highlight>
                  <a:srgbClr val="FFFF00"/>
                </a:highlight>
              </a:rPr>
              <a:t>元電、力成科技</a:t>
            </a:r>
            <a:endParaRPr lang="en-US" altLang="zh-TW" sz="1600" dirty="0">
              <a:solidFill>
                <a:srgbClr val="003399"/>
              </a:solidFill>
              <a:highlight>
                <a:srgbClr val="FFFF00"/>
              </a:highlight>
            </a:endParaRPr>
          </a:p>
          <a:p>
            <a:r>
              <a:rPr lang="en-US" altLang="zh-TW" sz="1600" dirty="0">
                <a:solidFill>
                  <a:srgbClr val="003399"/>
                </a:solidFill>
                <a:highlight>
                  <a:srgbClr val="FFFF00"/>
                </a:highlight>
              </a:rPr>
              <a:t>2 </a:t>
            </a:r>
            <a:r>
              <a:rPr lang="zh-TW" altLang="en-US" sz="1600" dirty="0">
                <a:solidFill>
                  <a:srgbClr val="003399"/>
                </a:solidFill>
                <a:highlight>
                  <a:srgbClr val="FFFF00"/>
                </a:highlight>
              </a:rPr>
              <a:t>設計公司</a:t>
            </a:r>
            <a:r>
              <a:rPr lang="en-US" altLang="zh-TW" sz="1600" dirty="0">
                <a:solidFill>
                  <a:srgbClr val="003399"/>
                </a:solidFill>
                <a:highlight>
                  <a:srgbClr val="FFFF00"/>
                </a:highlight>
              </a:rPr>
              <a:t>:</a:t>
            </a:r>
            <a:r>
              <a:rPr lang="zh-TW" altLang="en-US" sz="1600" dirty="0">
                <a:solidFill>
                  <a:srgbClr val="003399"/>
                </a:solidFill>
                <a:highlight>
                  <a:srgbClr val="FFFF00"/>
                </a:highlight>
              </a:rPr>
              <a:t>蘋果（</a:t>
            </a:r>
            <a:r>
              <a:rPr lang="en-US" altLang="zh-TW" sz="1600" dirty="0">
                <a:solidFill>
                  <a:srgbClr val="003399"/>
                </a:solidFill>
                <a:highlight>
                  <a:srgbClr val="FFFF00"/>
                </a:highlight>
              </a:rPr>
              <a:t>Apple Silicon</a:t>
            </a:r>
            <a:r>
              <a:rPr lang="zh-TW" altLang="en-US" sz="1600" dirty="0">
                <a:solidFill>
                  <a:srgbClr val="003399"/>
                </a:solidFill>
                <a:highlight>
                  <a:srgbClr val="FFFF00"/>
                </a:highlight>
              </a:rPr>
              <a:t>）、高通、聯發科、</a:t>
            </a:r>
            <a:r>
              <a:rPr lang="en-US" altLang="zh-TW" sz="1600" dirty="0">
                <a:solidFill>
                  <a:srgbClr val="003399"/>
                </a:solidFill>
                <a:highlight>
                  <a:srgbClr val="FFFF00"/>
                </a:highlight>
              </a:rPr>
              <a:t>NVIDIA</a:t>
            </a:r>
            <a:r>
              <a:rPr lang="zh-TW" altLang="en-US" sz="1600" dirty="0">
                <a:solidFill>
                  <a:srgbClr val="003399"/>
                </a:solidFill>
                <a:highlight>
                  <a:srgbClr val="FFFF00"/>
                </a:highlight>
              </a:rPr>
              <a:t>、超微（</a:t>
            </a:r>
            <a:r>
              <a:rPr lang="en-US" altLang="zh-TW" sz="1600" dirty="0">
                <a:solidFill>
                  <a:srgbClr val="003399"/>
                </a:solidFill>
                <a:highlight>
                  <a:srgbClr val="FFFF00"/>
                </a:highlight>
              </a:rPr>
              <a:t>AMD</a:t>
            </a:r>
            <a:r>
              <a:rPr lang="zh-TW" altLang="en-US" sz="1600" dirty="0">
                <a:solidFill>
                  <a:srgbClr val="003399"/>
                </a:solidFill>
                <a:highlight>
                  <a:srgbClr val="FFFF00"/>
                </a:highlight>
              </a:rPr>
              <a:t>）</a:t>
            </a:r>
            <a:endParaRPr lang="en-US" altLang="zh-TW" sz="1600" dirty="0">
              <a:solidFill>
                <a:srgbClr val="003399"/>
              </a:solidFill>
              <a:highlight>
                <a:srgbClr val="FFFF00"/>
              </a:highlight>
            </a:endParaRPr>
          </a:p>
          <a:p>
            <a:r>
              <a:rPr lang="en-US" altLang="zh-TW" sz="1600" dirty="0">
                <a:solidFill>
                  <a:srgbClr val="003399"/>
                </a:solidFill>
                <a:highlight>
                  <a:srgbClr val="FFFF00"/>
                </a:highlight>
              </a:rPr>
              <a:t> </a:t>
            </a:r>
          </a:p>
          <a:p>
            <a:endParaRPr lang="zh-TW" altLang="en-US" dirty="0">
              <a:solidFill>
                <a:srgbClr val="003399"/>
              </a:solidFill>
              <a:highlight>
                <a:srgbClr val="FFFF00"/>
              </a:highlight>
            </a:endParaRPr>
          </a:p>
        </p:txBody>
      </p:sp>
      <p:sp>
        <p:nvSpPr>
          <p:cNvPr id="5" name="文字方塊 4">
            <a:extLst>
              <a:ext uri="{FF2B5EF4-FFF2-40B4-BE49-F238E27FC236}">
                <a16:creationId xmlns:a16="http://schemas.microsoft.com/office/drawing/2014/main" id="{87588EE6-BD98-B7F8-CB57-D65D1890C7A7}"/>
              </a:ext>
            </a:extLst>
          </p:cNvPr>
          <p:cNvSpPr txBox="1"/>
          <p:nvPr/>
        </p:nvSpPr>
        <p:spPr>
          <a:xfrm>
            <a:off x="4875153" y="2812905"/>
            <a:ext cx="2441694" cy="338554"/>
          </a:xfrm>
          <a:prstGeom prst="rect">
            <a:avLst/>
          </a:prstGeom>
          <a:noFill/>
        </p:spPr>
        <p:txBody>
          <a:bodyPr wrap="none" rtlCol="0">
            <a:spAutoFit/>
          </a:bodyPr>
          <a:lstStyle/>
          <a:p>
            <a:r>
              <a:rPr lang="zh-TW" altLang="en-US" sz="1600" b="1" dirty="0">
                <a:solidFill>
                  <a:srgbClr val="003399"/>
                </a:solidFill>
                <a:highlight>
                  <a:srgbClr val="FFFF00"/>
                </a:highlight>
              </a:rPr>
              <a:t>台積電：晶圓代工的核心</a:t>
            </a:r>
          </a:p>
        </p:txBody>
      </p:sp>
      <p:sp>
        <p:nvSpPr>
          <p:cNvPr id="7" name="文字方塊 6">
            <a:extLst>
              <a:ext uri="{FF2B5EF4-FFF2-40B4-BE49-F238E27FC236}">
                <a16:creationId xmlns:a16="http://schemas.microsoft.com/office/drawing/2014/main" id="{87500FAF-CAE4-2C74-9311-5F9C9199E603}"/>
              </a:ext>
            </a:extLst>
          </p:cNvPr>
          <p:cNvSpPr txBox="1"/>
          <p:nvPr/>
        </p:nvSpPr>
        <p:spPr>
          <a:xfrm>
            <a:off x="203200" y="4141839"/>
            <a:ext cx="4433455" cy="2092881"/>
          </a:xfrm>
          <a:prstGeom prst="rect">
            <a:avLst/>
          </a:prstGeom>
          <a:noFill/>
        </p:spPr>
        <p:txBody>
          <a:bodyPr wrap="square" rtlCol="0">
            <a:spAutoFit/>
          </a:bodyPr>
          <a:lstStyle/>
          <a:p>
            <a:r>
              <a:rPr lang="zh-TW" altLang="en-US" sz="1600" b="1" dirty="0">
                <a:solidFill>
                  <a:srgbClr val="003399"/>
                </a:solidFill>
                <a:highlight>
                  <a:srgbClr val="FFFF00"/>
                </a:highlight>
              </a:rPr>
              <a:t>提供原料、設備、</a:t>
            </a:r>
            <a:r>
              <a:rPr lang="en-US" altLang="zh-TW" sz="1600" b="1" dirty="0">
                <a:solidFill>
                  <a:srgbClr val="003399"/>
                </a:solidFill>
                <a:highlight>
                  <a:srgbClr val="FFFF00"/>
                </a:highlight>
              </a:rPr>
              <a:t>IP</a:t>
            </a:r>
            <a:r>
              <a:rPr lang="zh-TW" altLang="en-US" sz="1600" b="1" dirty="0">
                <a:solidFill>
                  <a:srgbClr val="003399"/>
                </a:solidFill>
                <a:highlight>
                  <a:srgbClr val="FFFF00"/>
                </a:highlight>
              </a:rPr>
              <a:t>、</a:t>
            </a:r>
            <a:r>
              <a:rPr lang="en-US" altLang="zh-TW" sz="1600" b="1" dirty="0">
                <a:solidFill>
                  <a:srgbClr val="003399"/>
                </a:solidFill>
                <a:highlight>
                  <a:srgbClr val="FFFF00"/>
                </a:highlight>
              </a:rPr>
              <a:t>EDA </a:t>
            </a:r>
            <a:r>
              <a:rPr lang="zh-TW" altLang="en-US" sz="1600" b="1" dirty="0">
                <a:solidFill>
                  <a:srgbClr val="003399"/>
                </a:solidFill>
                <a:highlight>
                  <a:srgbClr val="FFFF00"/>
                </a:highlight>
              </a:rPr>
              <a:t>等關鍵技術與資源</a:t>
            </a:r>
            <a:endParaRPr lang="en-US" altLang="zh-TW" sz="1600" b="1" dirty="0">
              <a:solidFill>
                <a:srgbClr val="003399"/>
              </a:solidFill>
              <a:highlight>
                <a:srgbClr val="FFFF00"/>
              </a:highlight>
            </a:endParaRPr>
          </a:p>
          <a:p>
            <a:r>
              <a:rPr lang="en-US" altLang="zh-TW" sz="1600" dirty="0">
                <a:highlight>
                  <a:srgbClr val="FFFF00"/>
                </a:highlight>
              </a:rPr>
              <a:t>1 </a:t>
            </a:r>
            <a:r>
              <a:rPr lang="zh-TW" altLang="en-US" sz="1600" dirty="0">
                <a:highlight>
                  <a:srgbClr val="FFFF00"/>
                </a:highlight>
              </a:rPr>
              <a:t>矽晶圓供應</a:t>
            </a:r>
            <a:r>
              <a:rPr lang="en-US" altLang="zh-TW" sz="1600" dirty="0">
                <a:highlight>
                  <a:srgbClr val="FFFF00"/>
                </a:highlight>
              </a:rPr>
              <a:t>:</a:t>
            </a:r>
            <a:r>
              <a:rPr lang="zh-TW" altLang="en-US" sz="1600" dirty="0">
                <a:highlight>
                  <a:srgbClr val="FFFF00"/>
                </a:highlight>
              </a:rPr>
              <a:t>日本信越化學、</a:t>
            </a:r>
            <a:r>
              <a:rPr lang="en-US" altLang="zh-TW" sz="1600" dirty="0">
                <a:highlight>
                  <a:srgbClr val="FFFF00"/>
                </a:highlight>
              </a:rPr>
              <a:t>SUMCO</a:t>
            </a:r>
            <a:r>
              <a:rPr lang="zh-TW" altLang="en-US" sz="1600" dirty="0">
                <a:highlight>
                  <a:srgbClr val="FFFF00"/>
                </a:highlight>
              </a:rPr>
              <a:t>、環球晶圓（台灣）</a:t>
            </a:r>
            <a:endParaRPr lang="en-US" altLang="zh-TW" sz="1600" dirty="0">
              <a:highlight>
                <a:srgbClr val="FFFF00"/>
              </a:highlight>
            </a:endParaRPr>
          </a:p>
          <a:p>
            <a:r>
              <a:rPr lang="en-US" altLang="zh-TW" sz="1600" b="1" dirty="0">
                <a:solidFill>
                  <a:srgbClr val="003399"/>
                </a:solidFill>
                <a:highlight>
                  <a:srgbClr val="FFFF00"/>
                </a:highlight>
              </a:rPr>
              <a:t>2 </a:t>
            </a:r>
            <a:r>
              <a:rPr lang="zh-TW" altLang="en-US" sz="1600" dirty="0">
                <a:highlight>
                  <a:srgbClr val="FFFF00"/>
                </a:highlight>
              </a:rPr>
              <a:t>化學材料 清洗劑、蝕刻液、光阻劑等</a:t>
            </a:r>
            <a:r>
              <a:rPr lang="en-US" altLang="zh-TW" sz="1600" dirty="0">
                <a:highlight>
                  <a:srgbClr val="FFFF00"/>
                </a:highlight>
              </a:rPr>
              <a:t>:</a:t>
            </a:r>
          </a:p>
          <a:p>
            <a:r>
              <a:rPr lang="en-US" altLang="zh-TW" sz="1600" dirty="0"/>
              <a:t>  </a:t>
            </a:r>
            <a:r>
              <a:rPr lang="zh-TW" altLang="en-US" sz="1600" dirty="0"/>
              <a:t> </a:t>
            </a:r>
            <a:r>
              <a:rPr lang="zh-TW" altLang="en-US" sz="1600" dirty="0">
                <a:highlight>
                  <a:srgbClr val="FFFF00"/>
                </a:highlight>
              </a:rPr>
              <a:t>台灣長春、日本富士、東京應化（</a:t>
            </a:r>
            <a:r>
              <a:rPr lang="en-US" altLang="zh-TW" sz="1600" dirty="0">
                <a:highlight>
                  <a:srgbClr val="FFFF00"/>
                </a:highlight>
              </a:rPr>
              <a:t>TOK</a:t>
            </a:r>
            <a:r>
              <a:rPr lang="zh-TW" altLang="en-US" sz="1600" dirty="0">
                <a:highlight>
                  <a:srgbClr val="FFFF00"/>
                </a:highlight>
              </a:rPr>
              <a:t>）</a:t>
            </a:r>
            <a:endParaRPr lang="en-US" altLang="zh-TW" sz="1600" dirty="0">
              <a:highlight>
                <a:srgbClr val="FFFF00"/>
              </a:highlight>
            </a:endParaRPr>
          </a:p>
          <a:p>
            <a:r>
              <a:rPr lang="en-US" altLang="zh-TW" sz="1600" dirty="0">
                <a:highlight>
                  <a:srgbClr val="FFFF00"/>
                </a:highlight>
              </a:rPr>
              <a:t>3 </a:t>
            </a:r>
            <a:r>
              <a:rPr lang="zh-TW" altLang="en-US" sz="1600" dirty="0">
                <a:highlight>
                  <a:srgbClr val="FFFF00"/>
                </a:highlight>
              </a:rPr>
              <a:t>設備供應 </a:t>
            </a:r>
            <a:r>
              <a:rPr lang="en-US" altLang="zh-TW" sz="1600" dirty="0">
                <a:highlight>
                  <a:srgbClr val="FFFF00"/>
                </a:highlight>
              </a:rPr>
              <a:t>: </a:t>
            </a:r>
            <a:r>
              <a:rPr lang="zh-TW" altLang="en-US" sz="1600" dirty="0">
                <a:highlight>
                  <a:srgbClr val="FFFF00"/>
                </a:highlight>
              </a:rPr>
              <a:t>荷蘭</a:t>
            </a:r>
            <a:r>
              <a:rPr lang="en-US" altLang="zh-TW" sz="1600" dirty="0">
                <a:highlight>
                  <a:srgbClr val="FFFF00"/>
                </a:highlight>
              </a:rPr>
              <a:t>ASML</a:t>
            </a:r>
            <a:r>
              <a:rPr lang="zh-TW" altLang="en-US" sz="1600" dirty="0">
                <a:highlight>
                  <a:srgbClr val="FFFF00"/>
                </a:highlight>
              </a:rPr>
              <a:t>（光刻機）</a:t>
            </a:r>
            <a:endParaRPr lang="en-US" altLang="zh-TW" sz="1600" dirty="0">
              <a:highlight>
                <a:srgbClr val="FFFF00"/>
              </a:highlight>
            </a:endParaRPr>
          </a:p>
          <a:p>
            <a:r>
              <a:rPr lang="zh-TW" altLang="en-US" sz="1600" dirty="0"/>
              <a:t>   、</a:t>
            </a:r>
            <a:r>
              <a:rPr lang="zh-TW" altLang="en-US" sz="1600" dirty="0">
                <a:highlight>
                  <a:srgbClr val="FFFF00"/>
                </a:highlight>
              </a:rPr>
              <a:t>美國</a:t>
            </a:r>
            <a:r>
              <a:rPr lang="en-US" altLang="zh-TW" sz="1600" dirty="0">
                <a:highlight>
                  <a:srgbClr val="FFFF00"/>
                </a:highlight>
              </a:rPr>
              <a:t>Applied Materials</a:t>
            </a:r>
            <a:r>
              <a:rPr lang="zh-TW" altLang="en-US" sz="1600" dirty="0">
                <a:highlight>
                  <a:srgbClr val="FFFF00"/>
                </a:highlight>
              </a:rPr>
              <a:t> </a:t>
            </a:r>
            <a:endParaRPr lang="en-US" altLang="zh-TW" sz="1600" dirty="0">
              <a:highlight>
                <a:srgbClr val="FFFF00"/>
              </a:highlight>
            </a:endParaRPr>
          </a:p>
          <a:p>
            <a:r>
              <a:rPr lang="zh-TW" altLang="en-US" sz="1600" dirty="0">
                <a:highlight>
                  <a:srgbClr val="FFFF00"/>
                </a:highlight>
              </a:rPr>
              <a:t>、</a:t>
            </a:r>
            <a:r>
              <a:rPr lang="zh-TW" altLang="en-US" sz="1600" b="1" dirty="0">
                <a:highlight>
                  <a:srgbClr val="FFFF00"/>
                </a:highlight>
              </a:rPr>
              <a:t>東京威力科創</a:t>
            </a:r>
            <a:r>
              <a:rPr lang="en-US" altLang="zh-TW" dirty="0">
                <a:highlight>
                  <a:srgbClr val="FFFF00"/>
                </a:highlight>
              </a:rPr>
              <a:t> ( Tokyo Electron Limited ,</a:t>
            </a:r>
            <a:r>
              <a:rPr lang="en-US" altLang="zh-TW" sz="1600" b="1" dirty="0">
                <a:highlight>
                  <a:srgbClr val="FFFF00"/>
                </a:highlight>
              </a:rPr>
              <a:t>TEL</a:t>
            </a:r>
            <a:r>
              <a:rPr lang="zh-TW" altLang="en-US" sz="1600" b="1" dirty="0">
                <a:highlight>
                  <a:srgbClr val="FFFF00"/>
                </a:highlight>
              </a:rPr>
              <a:t>）</a:t>
            </a:r>
            <a:r>
              <a:rPr lang="zh-TW" altLang="en-US" sz="1600" b="1" dirty="0"/>
              <a:t> </a:t>
            </a:r>
            <a:endParaRPr lang="zh-TW" altLang="en-US" sz="1600" b="1" dirty="0">
              <a:solidFill>
                <a:srgbClr val="003399"/>
              </a:solidFill>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88929746-B15E-EE80-5B15-751B1263FB0F}"/>
              </a:ext>
            </a:extLst>
          </p:cNvPr>
          <p:cNvSpPr>
            <a:spLocks noGrp="1" noChangeArrowheads="1"/>
          </p:cNvSpPr>
          <p:nvPr>
            <p:ph type="body" idx="1"/>
          </p:nvPr>
        </p:nvSpPr>
        <p:spPr>
          <a:xfrm>
            <a:off x="267818" y="944143"/>
            <a:ext cx="11447929" cy="4041217"/>
          </a:xfrm>
        </p:spPr>
        <p:txBody>
          <a:bodyPr>
            <a:normAutofit fontScale="92500"/>
          </a:bodyPr>
          <a:lstStyle/>
          <a:p>
            <a:pPr marL="0" indent="3572">
              <a:buNone/>
              <a:defRPr/>
            </a:pPr>
            <a:r>
              <a:rPr lang="zh-TW" altLang="zh-TW" sz="2200" b="1" dirty="0">
                <a:solidFill>
                  <a:srgbClr val="003399"/>
                </a:solidFill>
              </a:rPr>
              <a:t>飛機零件製造商</a:t>
            </a:r>
            <a:r>
              <a:rPr lang="en-US" altLang="zh-TW" sz="2200" b="1" dirty="0">
                <a:solidFill>
                  <a:srgbClr val="003399"/>
                </a:solidFill>
              </a:rPr>
              <a:t>vs.</a:t>
            </a:r>
            <a:r>
              <a:rPr lang="zh-TW" altLang="en-US" sz="2200" b="1" dirty="0">
                <a:solidFill>
                  <a:srgbClr val="003399"/>
                </a:solidFill>
              </a:rPr>
              <a:t>波音 </a:t>
            </a:r>
            <a:r>
              <a:rPr lang="en-US" altLang="zh-TW" sz="2200" b="1" dirty="0">
                <a:solidFill>
                  <a:srgbClr val="003399"/>
                </a:solidFill>
              </a:rPr>
              <a:t>(Rockwell Collins vs. Boeing) : </a:t>
            </a:r>
            <a:r>
              <a:rPr lang="en-US" altLang="zh-TW" sz="2200" b="1" dirty="0">
                <a:solidFill>
                  <a:srgbClr val="003399"/>
                </a:solidFill>
                <a:highlight>
                  <a:srgbClr val="FFFF00"/>
                </a:highlight>
                <a:ea typeface="新細明體" panose="02020500000000000000" pitchFamily="18" charset="-120"/>
              </a:rPr>
              <a:t>Private industry Network (</a:t>
            </a:r>
            <a:r>
              <a:rPr lang="zh-TW" altLang="en-US" sz="2200" b="1" dirty="0">
                <a:solidFill>
                  <a:srgbClr val="003399"/>
                </a:solidFill>
                <a:highlight>
                  <a:srgbClr val="FFFF00"/>
                </a:highlight>
                <a:ea typeface="新細明體" panose="02020500000000000000" pitchFamily="18" charset="-120"/>
              </a:rPr>
              <a:t>私有產業網路</a:t>
            </a:r>
            <a:r>
              <a:rPr lang="en-US" altLang="zh-TW" sz="2200" b="1" dirty="0">
                <a:solidFill>
                  <a:srgbClr val="003399"/>
                </a:solidFill>
                <a:highlight>
                  <a:srgbClr val="FFFF00"/>
                </a:highlight>
                <a:ea typeface="新細明體" panose="02020500000000000000" pitchFamily="18" charset="-120"/>
              </a:rPr>
              <a:t>) </a:t>
            </a:r>
            <a:endParaRPr lang="en-US" altLang="zh-TW" sz="2200" b="1" dirty="0">
              <a:solidFill>
                <a:srgbClr val="003399"/>
              </a:solidFill>
              <a:ea typeface="新細明體" charset="-120"/>
            </a:endParaRPr>
          </a:p>
          <a:p>
            <a:pPr marL="0" indent="3572">
              <a:buNone/>
              <a:defRPr/>
            </a:pPr>
            <a:endParaRPr lang="en-US" altLang="zh-TW" sz="2000" b="1" dirty="0">
              <a:solidFill>
                <a:srgbClr val="003399"/>
              </a:solidFill>
            </a:endParaRPr>
          </a:p>
          <a:p>
            <a:pPr marL="0" indent="3572">
              <a:buNone/>
              <a:defRPr/>
            </a:pPr>
            <a:r>
              <a:rPr lang="en-US" altLang="zh-TW" sz="2100" dirty="0">
                <a:solidFill>
                  <a:srgbClr val="003399"/>
                </a:solidFill>
              </a:rPr>
              <a:t>Many large firms are moving away from in-house Vertically Integrated structures  to Supply Chain Management, </a:t>
            </a:r>
          </a:p>
          <a:p>
            <a:pPr marL="0" indent="3572">
              <a:buNone/>
              <a:defRPr/>
            </a:pPr>
            <a:r>
              <a:rPr lang="zh-TW" altLang="en-US" sz="2100" dirty="0">
                <a:solidFill>
                  <a:srgbClr val="003399"/>
                </a:solidFill>
              </a:rPr>
              <a:t> </a:t>
            </a:r>
            <a:r>
              <a:rPr lang="zh-TW" altLang="en-US" sz="1600" b="1" dirty="0">
                <a:solidFill>
                  <a:srgbClr val="003399"/>
                </a:solidFill>
              </a:rPr>
              <a:t>許多大公司正在從</a:t>
            </a:r>
            <a:r>
              <a:rPr lang="zh-TW" altLang="en-US" sz="1600" b="1" dirty="0">
                <a:solidFill>
                  <a:srgbClr val="003399"/>
                </a:solidFill>
                <a:highlight>
                  <a:srgbClr val="FFFF00"/>
                </a:highlight>
              </a:rPr>
              <a:t>內部垂直整合</a:t>
            </a:r>
            <a:r>
              <a:rPr lang="zh-TW" altLang="en-US" sz="1600" b="1" dirty="0">
                <a:solidFill>
                  <a:srgbClr val="003399"/>
                </a:solidFill>
              </a:rPr>
              <a:t>結構轉向</a:t>
            </a:r>
            <a:r>
              <a:rPr lang="zh-TW" altLang="en-US" sz="1600" b="1" dirty="0">
                <a:solidFill>
                  <a:srgbClr val="003399"/>
                </a:solidFill>
                <a:highlight>
                  <a:srgbClr val="FFFF00"/>
                </a:highlight>
              </a:rPr>
              <a:t>供應鏈管理</a:t>
            </a:r>
            <a:r>
              <a:rPr lang="en-US" altLang="zh-TW" sz="1600" b="1" dirty="0">
                <a:solidFill>
                  <a:srgbClr val="003399"/>
                </a:solidFill>
              </a:rPr>
              <a:t> </a:t>
            </a:r>
            <a:endParaRPr lang="en-US" altLang="zh-TW" sz="2100" b="1" dirty="0">
              <a:solidFill>
                <a:srgbClr val="003399"/>
              </a:solidFill>
            </a:endParaRPr>
          </a:p>
          <a:p>
            <a:pPr marL="0" indent="3572">
              <a:buNone/>
              <a:defRPr/>
            </a:pPr>
            <a:endParaRPr lang="en-US" altLang="zh-TW" sz="2100" b="1" dirty="0"/>
          </a:p>
          <a:p>
            <a:pPr marL="0" indent="3572">
              <a:buNone/>
              <a:defRPr/>
            </a:pPr>
            <a:r>
              <a:rPr lang="en-US" altLang="zh-TW" sz="1600" b="1" dirty="0">
                <a:solidFill>
                  <a:srgbClr val="003399"/>
                </a:solidFill>
              </a:rPr>
              <a:t>e.g.  </a:t>
            </a:r>
            <a:r>
              <a:rPr lang="zh-TW" altLang="zh-TW" sz="1600" b="1" dirty="0">
                <a:solidFill>
                  <a:srgbClr val="003399"/>
                </a:solidFill>
              </a:rPr>
              <a:t>工業巨擘聯合科技（</a:t>
            </a:r>
            <a:r>
              <a:rPr lang="en-US" altLang="zh-TW" sz="1600" b="1" dirty="0">
                <a:solidFill>
                  <a:srgbClr val="003399"/>
                </a:solidFill>
              </a:rPr>
              <a:t>United Technologies, UTC</a:t>
            </a:r>
            <a:r>
              <a:rPr lang="zh-TW" altLang="zh-TW" sz="1600" b="1" dirty="0">
                <a:solidFill>
                  <a:srgbClr val="003399"/>
                </a:solidFill>
              </a:rPr>
              <a:t>）同意斥資</a:t>
            </a:r>
            <a:r>
              <a:rPr lang="en-US" altLang="zh-TW" sz="1600" b="1" dirty="0">
                <a:solidFill>
                  <a:srgbClr val="003399"/>
                </a:solidFill>
              </a:rPr>
              <a:t>  230</a:t>
            </a:r>
            <a:r>
              <a:rPr lang="zh-TW" altLang="zh-TW" sz="1600" b="1" dirty="0">
                <a:solidFill>
                  <a:srgbClr val="003399"/>
                </a:solidFill>
              </a:rPr>
              <a:t>億美元，收購飛機零件製造商</a:t>
            </a:r>
            <a:r>
              <a:rPr lang="en-US" altLang="zh-TW" sz="1600" b="1" dirty="0">
                <a:solidFill>
                  <a:srgbClr val="003399"/>
                </a:solidFill>
              </a:rPr>
              <a:t> Rockwell Collins </a:t>
            </a:r>
            <a:r>
              <a:rPr lang="zh-TW" altLang="zh-TW" sz="1600" b="1" dirty="0">
                <a:solidFill>
                  <a:srgbClr val="003399"/>
                </a:solidFill>
              </a:rPr>
              <a:t>，造一家能供應</a:t>
            </a:r>
            <a:r>
              <a:rPr lang="zh-TW" altLang="zh-TW" sz="1600" b="1" dirty="0">
                <a:solidFill>
                  <a:srgbClr val="003399"/>
                </a:solidFill>
                <a:highlight>
                  <a:srgbClr val="FFFF00"/>
                </a:highlight>
              </a:rPr>
              <a:t>從機首到機尾零件的航空業巨擘</a:t>
            </a:r>
            <a:r>
              <a:rPr lang="zh-TW" altLang="zh-TW" sz="1600" b="1" dirty="0">
                <a:solidFill>
                  <a:srgbClr val="003399"/>
                </a:solidFill>
              </a:rPr>
              <a:t>，凸顯</a:t>
            </a:r>
            <a:r>
              <a:rPr lang="zh-TW" altLang="zh-TW" sz="1600" b="1" dirty="0">
                <a:solidFill>
                  <a:srgbClr val="003399"/>
                </a:solidFill>
                <a:highlight>
                  <a:srgbClr val="FFFF00"/>
                </a:highlight>
              </a:rPr>
              <a:t>航太零件產業</a:t>
            </a:r>
            <a:r>
              <a:rPr lang="zh-TW" altLang="zh-TW" sz="1600" b="1" dirty="0">
                <a:solidFill>
                  <a:srgbClr val="003399"/>
                </a:solidFill>
              </a:rPr>
              <a:t>整併潮流方興未艾。</a:t>
            </a:r>
          </a:p>
          <a:p>
            <a:pPr marL="0" indent="3572">
              <a:buNone/>
              <a:defRPr/>
            </a:pPr>
            <a:endParaRPr lang="en-US" altLang="zh-TW" dirty="0"/>
          </a:p>
          <a:p>
            <a:pPr marL="0" indent="3572">
              <a:buNone/>
              <a:defRPr/>
            </a:pPr>
            <a:endParaRPr lang="en-US" altLang="zh-TW" b="1" dirty="0">
              <a:solidFill>
                <a:schemeClr val="bg2">
                  <a:lumMod val="50000"/>
                </a:schemeClr>
              </a:solidFill>
              <a:ea typeface="新細明體" charset="-120"/>
            </a:endParaRPr>
          </a:p>
          <a:p>
            <a:pPr marL="0" indent="3572">
              <a:buNone/>
              <a:defRPr/>
            </a:pPr>
            <a:r>
              <a:rPr lang="en-US" altLang="zh-TW" dirty="0">
                <a:ea typeface="新細明體" charset="-120"/>
              </a:rPr>
              <a:t> </a:t>
            </a:r>
            <a:endParaRPr lang="en-US" altLang="zh-TW" dirty="0">
              <a:solidFill>
                <a:schemeClr val="bg2">
                  <a:lumMod val="50000"/>
                </a:schemeClr>
              </a:solidFill>
              <a:ea typeface="新細明體" charset="-120"/>
            </a:endParaRPr>
          </a:p>
        </p:txBody>
      </p:sp>
      <p:pic>
        <p:nvPicPr>
          <p:cNvPr id="62467" name="圖片 5" descr="一張含有 建築物, 室內, 運輸 的圖片&#10;&#10;產生非常高可信度的描述">
            <a:extLst>
              <a:ext uri="{FF2B5EF4-FFF2-40B4-BE49-F238E27FC236}">
                <a16:creationId xmlns:a16="http://schemas.microsoft.com/office/drawing/2014/main" id="{D1C0B62B-8092-8688-DF82-98068F446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01" y="3607094"/>
            <a:ext cx="1827212"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圖片 4">
            <a:extLst>
              <a:ext uri="{FF2B5EF4-FFF2-40B4-BE49-F238E27FC236}">
                <a16:creationId xmlns:a16="http://schemas.microsoft.com/office/drawing/2014/main" id="{2B1118B7-ECE7-4C41-EA7F-7908268D3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3870" y="3502316"/>
            <a:ext cx="1648259" cy="104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文字方塊 6">
            <a:extLst>
              <a:ext uri="{FF2B5EF4-FFF2-40B4-BE49-F238E27FC236}">
                <a16:creationId xmlns:a16="http://schemas.microsoft.com/office/drawing/2014/main" id="{A388CB03-0CF0-5919-8551-F3B32FF22F2E}"/>
              </a:ext>
            </a:extLst>
          </p:cNvPr>
          <p:cNvSpPr txBox="1">
            <a:spLocks noChangeArrowheads="1"/>
          </p:cNvSpPr>
          <p:nvPr/>
        </p:nvSpPr>
        <p:spPr bwMode="auto">
          <a:xfrm>
            <a:off x="4273130" y="3898318"/>
            <a:ext cx="55626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zh-TW" altLang="en-US" sz="1800" b="1" dirty="0">
                <a:ea typeface="新細明體" panose="02020500000000000000" pitchFamily="18" charset="-120"/>
              </a:rPr>
              <a:t>                 </a:t>
            </a:r>
            <a:r>
              <a:rPr lang="en-US" altLang="zh-TW" sz="1200" b="1" dirty="0">
                <a:ea typeface="新細明體" panose="02020500000000000000" pitchFamily="18" charset="-120"/>
              </a:rPr>
              <a:t>A jet engine made by Pratt &amp; Whitney, a subsidiary of United Technologies, on display at a trade show</a:t>
            </a:r>
            <a:r>
              <a:rPr lang="zh-TW" altLang="en-US" sz="1200" b="1" dirty="0">
                <a:ea typeface="新細明體" panose="02020500000000000000" pitchFamily="18" charset="-120"/>
              </a:rPr>
              <a:t> </a:t>
            </a:r>
            <a:r>
              <a:rPr lang="en-US" altLang="zh-TW" sz="1200" b="1" dirty="0">
                <a:ea typeface="新細明體" panose="02020500000000000000" pitchFamily="18" charset="-120"/>
              </a:rPr>
              <a:t>in Las Vegas in 2012.</a:t>
            </a:r>
            <a:endParaRPr lang="zh-TW" altLang="en-US" sz="1800" b="1" dirty="0">
              <a:ea typeface="新細明體" panose="02020500000000000000" pitchFamily="18" charset="-120"/>
            </a:endParaRPr>
          </a:p>
        </p:txBody>
      </p:sp>
      <p:sp>
        <p:nvSpPr>
          <p:cNvPr id="8" name="Rectangle 2">
            <a:extLst>
              <a:ext uri="{FF2B5EF4-FFF2-40B4-BE49-F238E27FC236}">
                <a16:creationId xmlns:a16="http://schemas.microsoft.com/office/drawing/2014/main" id="{E4B38203-96A3-3719-4EFB-BA8F81009346}"/>
              </a:ext>
            </a:extLst>
          </p:cNvPr>
          <p:cNvSpPr txBox="1">
            <a:spLocks noChangeArrowheads="1"/>
          </p:cNvSpPr>
          <p:nvPr/>
        </p:nvSpPr>
        <p:spPr bwMode="auto">
          <a:xfrm>
            <a:off x="83976" y="0"/>
            <a:ext cx="12108024" cy="523862"/>
          </a:xfrm>
          <a:prstGeom prst="rect">
            <a:avLst/>
          </a:prstGeom>
          <a:solidFill>
            <a:srgbClr val="08045C"/>
          </a:solidFill>
          <a:ln>
            <a:noFill/>
          </a:ln>
        </p:spPr>
        <p:txBody>
          <a:bodyPr wrap="square" lIns="92075" tIns="46038" rIns="92075" bIns="46038">
            <a:spAutoFit/>
          </a:bodyPr>
          <a:lstStyle>
            <a:lvl1pPr algn="l" rtl="0" eaLnBrk="0" fontAlgn="base" hangingPunct="0">
              <a:spcBef>
                <a:spcPct val="0"/>
              </a:spcBef>
              <a:spcAft>
                <a:spcPct val="0"/>
              </a:spcAft>
              <a:defRPr sz="4000" b="1">
                <a:solidFill>
                  <a:srgbClr val="AA1949"/>
                </a:solidFill>
                <a:latin typeface="+mj-lt"/>
                <a:ea typeface="+mj-ea"/>
                <a:cs typeface="+mj-cs"/>
              </a:defRPr>
            </a:lvl1pPr>
            <a:lvl2pPr algn="l" rtl="0" eaLnBrk="0" fontAlgn="base" hangingPunct="0">
              <a:spcBef>
                <a:spcPct val="0"/>
              </a:spcBef>
              <a:spcAft>
                <a:spcPct val="0"/>
              </a:spcAft>
              <a:defRPr sz="4000" b="1">
                <a:solidFill>
                  <a:srgbClr val="AA1949"/>
                </a:solidFill>
                <a:latin typeface="Georgia" pitchFamily="18" charset="0"/>
              </a:defRPr>
            </a:lvl2pPr>
            <a:lvl3pPr algn="l" rtl="0" eaLnBrk="0" fontAlgn="base" hangingPunct="0">
              <a:spcBef>
                <a:spcPct val="0"/>
              </a:spcBef>
              <a:spcAft>
                <a:spcPct val="0"/>
              </a:spcAft>
              <a:defRPr sz="4000" b="1">
                <a:solidFill>
                  <a:srgbClr val="AA1949"/>
                </a:solidFill>
                <a:latin typeface="Georgia" pitchFamily="18" charset="0"/>
              </a:defRPr>
            </a:lvl3pPr>
            <a:lvl4pPr algn="l" rtl="0" eaLnBrk="0" fontAlgn="base" hangingPunct="0">
              <a:spcBef>
                <a:spcPct val="0"/>
              </a:spcBef>
              <a:spcAft>
                <a:spcPct val="0"/>
              </a:spcAft>
              <a:defRPr sz="4000" b="1">
                <a:solidFill>
                  <a:srgbClr val="AA1949"/>
                </a:solidFill>
                <a:latin typeface="Georgia" pitchFamily="18" charset="0"/>
              </a:defRPr>
            </a:lvl4pPr>
            <a:lvl5pPr algn="l" rtl="0" eaLnBrk="0" fontAlgn="base" hangingPunct="0">
              <a:spcBef>
                <a:spcPct val="0"/>
              </a:spcBef>
              <a:spcAft>
                <a:spcPct val="0"/>
              </a:spcAft>
              <a:defRPr sz="4000" b="1">
                <a:solidFill>
                  <a:srgbClr val="AA1949"/>
                </a:solidFill>
                <a:latin typeface="Georgia" pitchFamily="18" charset="0"/>
              </a:defRPr>
            </a:lvl5pPr>
            <a:lvl6pPr marL="457200" algn="l" rtl="0" eaLnBrk="1" fontAlgn="base" hangingPunct="1">
              <a:spcBef>
                <a:spcPct val="0"/>
              </a:spcBef>
              <a:spcAft>
                <a:spcPct val="0"/>
              </a:spcAft>
              <a:defRPr sz="4000" b="1">
                <a:solidFill>
                  <a:srgbClr val="AA1949"/>
                </a:solidFill>
                <a:latin typeface="Arial" charset="0"/>
              </a:defRPr>
            </a:lvl6pPr>
            <a:lvl7pPr marL="914400" algn="l" rtl="0" eaLnBrk="1" fontAlgn="base" hangingPunct="1">
              <a:spcBef>
                <a:spcPct val="0"/>
              </a:spcBef>
              <a:spcAft>
                <a:spcPct val="0"/>
              </a:spcAft>
              <a:defRPr sz="4000" b="1">
                <a:solidFill>
                  <a:srgbClr val="AA1949"/>
                </a:solidFill>
                <a:latin typeface="Arial" charset="0"/>
              </a:defRPr>
            </a:lvl7pPr>
            <a:lvl8pPr marL="1371600" algn="l" rtl="0" eaLnBrk="1" fontAlgn="base" hangingPunct="1">
              <a:spcBef>
                <a:spcPct val="0"/>
              </a:spcBef>
              <a:spcAft>
                <a:spcPct val="0"/>
              </a:spcAft>
              <a:defRPr sz="4000" b="1">
                <a:solidFill>
                  <a:srgbClr val="AA1949"/>
                </a:solidFill>
                <a:latin typeface="Arial" charset="0"/>
              </a:defRPr>
            </a:lvl8pPr>
            <a:lvl9pPr marL="1828800" algn="l" rtl="0" eaLnBrk="1" fontAlgn="base" hangingPunct="1">
              <a:spcBef>
                <a:spcPct val="0"/>
              </a:spcBef>
              <a:spcAft>
                <a:spcPct val="0"/>
              </a:spcAft>
              <a:defRPr sz="4000" b="1">
                <a:solidFill>
                  <a:srgbClr val="AA1949"/>
                </a:solidFill>
                <a:latin typeface="Arial" charset="0"/>
              </a:defRPr>
            </a:lvl9pPr>
          </a:lstStyle>
          <a:p>
            <a:pPr eaLnBrk="1" hangingPunct="1">
              <a:defRPr/>
            </a:pPr>
            <a:r>
              <a:rPr lang="en-US" altLang="zh-TW" sz="2800" kern="0" dirty="0">
                <a:solidFill>
                  <a:schemeClr val="bg1"/>
                </a:solidFill>
                <a:ea typeface="新細明體" panose="02020500000000000000" pitchFamily="18" charset="-120"/>
              </a:rPr>
              <a:t>Types of E-commerce : B2B</a:t>
            </a:r>
            <a:r>
              <a:rPr lang="zh-TW" altLang="zh-TW" sz="2800" kern="0" dirty="0">
                <a:solidFill>
                  <a:schemeClr val="bg1"/>
                </a:solidFill>
                <a:ea typeface="新細明體" panose="02020500000000000000" pitchFamily="18" charset="-120"/>
              </a:rPr>
              <a:t>。</a:t>
            </a:r>
            <a:r>
              <a:rPr lang="zh-TW" altLang="en-US" sz="2400" kern="0" dirty="0">
                <a:solidFill>
                  <a:schemeClr val="bg1"/>
                </a:solidFill>
                <a:ea typeface="新細明體" panose="02020500000000000000" pitchFamily="18" charset="-120"/>
              </a:rPr>
              <a:t>供應鏈管理系統（</a:t>
            </a:r>
            <a:r>
              <a:rPr lang="en-US" altLang="zh-TW" sz="2400" kern="0" dirty="0">
                <a:solidFill>
                  <a:schemeClr val="bg1"/>
                </a:solidFill>
                <a:ea typeface="新細明體" panose="02020500000000000000" pitchFamily="18" charset="-120"/>
              </a:rPr>
              <a:t>SCM</a:t>
            </a:r>
            <a:r>
              <a:rPr lang="zh-TW" altLang="en-US" sz="2400" kern="0" dirty="0">
                <a:solidFill>
                  <a:schemeClr val="bg1"/>
                </a:solidFill>
                <a:ea typeface="新細明體" panose="02020500000000000000" pitchFamily="18" charset="-120"/>
              </a:rPr>
              <a:t>）平台</a:t>
            </a:r>
            <a:endParaRPr lang="en-US" altLang="zh-TW" sz="2800" kern="0" dirty="0">
              <a:solidFill>
                <a:schemeClr val="bg1"/>
              </a:solidFill>
              <a:ea typeface="新細明體" panose="02020500000000000000" pitchFamily="18" charset="-120"/>
            </a:endParaRPr>
          </a:p>
        </p:txBody>
      </p:sp>
      <p:sp>
        <p:nvSpPr>
          <p:cNvPr id="62471" name="文字方塊 1">
            <a:extLst>
              <a:ext uri="{FF2B5EF4-FFF2-40B4-BE49-F238E27FC236}">
                <a16:creationId xmlns:a16="http://schemas.microsoft.com/office/drawing/2014/main" id="{217411D1-A5AB-BC8E-ED09-64AEAA43E89A}"/>
              </a:ext>
            </a:extLst>
          </p:cNvPr>
          <p:cNvSpPr txBox="1">
            <a:spLocks noChangeArrowheads="1"/>
          </p:cNvSpPr>
          <p:nvPr/>
        </p:nvSpPr>
        <p:spPr bwMode="auto">
          <a:xfrm>
            <a:off x="267817" y="5133692"/>
            <a:ext cx="1144792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1400" b="1" dirty="0">
                <a:ea typeface="新細明體" panose="02020500000000000000" pitchFamily="18" charset="-120"/>
              </a:rPr>
              <a:t>(0721.22) </a:t>
            </a:r>
            <a:r>
              <a:rPr lang="zh-TW" altLang="en-US" sz="1400" b="1" dirty="0">
                <a:ea typeface="新細明體" panose="02020500000000000000" pitchFamily="18" charset="-120"/>
              </a:rPr>
              <a:t>漢翔公司 與</a:t>
            </a:r>
            <a:r>
              <a:rPr lang="zh-TW" altLang="en-US" sz="1400" b="1" dirty="0">
                <a:highlight>
                  <a:srgbClr val="FFFF00"/>
                </a:highlight>
                <a:ea typeface="新細明體" panose="02020500000000000000" pitchFamily="18" charset="-120"/>
              </a:rPr>
              <a:t>全球發動機製造大廠</a:t>
            </a:r>
            <a:r>
              <a:rPr lang="zh-TW" altLang="en-US" sz="1400" b="1" dirty="0">
                <a:ea typeface="新細明體" panose="02020500000000000000" pitchFamily="18" charset="-120"/>
              </a:rPr>
              <a:t>勞斯萊斯 </a:t>
            </a:r>
            <a:r>
              <a:rPr lang="en-US" altLang="zh-TW" sz="1400" b="1" dirty="0">
                <a:ea typeface="新細明體" panose="02020500000000000000" pitchFamily="18" charset="-120"/>
              </a:rPr>
              <a:t>(Rolls Royce)</a:t>
            </a:r>
            <a:r>
              <a:rPr lang="zh-TW" altLang="en-US" sz="1400" b="1" dirty="0">
                <a:ea typeface="新細明體" panose="02020500000000000000" pitchFamily="18" charset="-120"/>
              </a:rPr>
              <a:t>公司，簽訂新一代發動機 </a:t>
            </a:r>
            <a:r>
              <a:rPr lang="en-US" altLang="zh-TW" sz="1400" b="1" dirty="0">
                <a:ea typeface="新細明體" panose="02020500000000000000" pitchFamily="18" charset="-120"/>
              </a:rPr>
              <a:t>Pearl 10 X</a:t>
            </a:r>
            <a:r>
              <a:rPr lang="zh-TW" altLang="en-US" sz="1400" b="1" dirty="0">
                <a:ea typeface="新細明體" panose="02020500000000000000" pitchFamily="18" charset="-120"/>
              </a:rPr>
              <a:t>的</a:t>
            </a:r>
            <a:r>
              <a:rPr lang="en-US" altLang="zh-TW" sz="1400" b="1" dirty="0">
                <a:ea typeface="新細明體" panose="02020500000000000000" pitchFamily="18" charset="-120"/>
              </a:rPr>
              <a:t>5</a:t>
            </a:r>
            <a:r>
              <a:rPr lang="zh-TW" altLang="en-US" sz="1400" b="1" dirty="0">
                <a:ea typeface="新細明體" panose="02020500000000000000" pitchFamily="18" charset="-120"/>
              </a:rPr>
              <a:t>項發動機</a:t>
            </a:r>
            <a:r>
              <a:rPr lang="zh-TW" altLang="en-US" sz="1400" b="1" dirty="0">
                <a:highlight>
                  <a:srgbClr val="FFFF00"/>
                </a:highlight>
                <a:ea typeface="新細明體" panose="02020500000000000000" pitchFamily="18" charset="-120"/>
              </a:rPr>
              <a:t>核心零組件，包含壓縮段及燃燒段的</a:t>
            </a:r>
            <a:r>
              <a:rPr lang="en-US" altLang="zh-TW" sz="1400" b="1" dirty="0">
                <a:highlight>
                  <a:srgbClr val="FFFF00"/>
                </a:highlight>
                <a:ea typeface="新細明體" panose="02020500000000000000" pitchFamily="18" charset="-120"/>
              </a:rPr>
              <a:t>7</a:t>
            </a:r>
            <a:r>
              <a:rPr lang="zh-TW" altLang="en-US" sz="1400" b="1" dirty="0">
                <a:highlight>
                  <a:srgbClr val="FFFF00"/>
                </a:highlight>
                <a:ea typeface="新細明體" panose="02020500000000000000" pitchFamily="18" charset="-120"/>
              </a:rPr>
              <a:t>年長期合作意向書</a:t>
            </a:r>
            <a:r>
              <a:rPr lang="en-US" altLang="zh-TW" sz="1400" b="1" dirty="0">
                <a:ea typeface="新細明體" panose="02020500000000000000" pitchFamily="18" charset="-120"/>
              </a:rPr>
              <a:t>(Letter Of Intent)</a:t>
            </a:r>
            <a:r>
              <a:rPr lang="zh-TW" altLang="en-US" sz="1400" b="1" dirty="0">
                <a:ea typeface="新細明體" panose="02020500000000000000" pitchFamily="18" charset="-120"/>
              </a:rPr>
              <a:t>，為雙方業務合作創下新的里程碑，本次由漢翔胡董事長與勞斯萊斯公司首席採購長</a:t>
            </a:r>
            <a:r>
              <a:rPr lang="en-US" altLang="zh-TW" sz="1400" b="1" dirty="0">
                <a:ea typeface="新細明體" panose="02020500000000000000" pitchFamily="18" charset="-120"/>
              </a:rPr>
              <a:t>Mr. Warrick Mathews</a:t>
            </a:r>
            <a:r>
              <a:rPr lang="zh-TW" altLang="en-US" sz="1400" b="1" dirty="0">
                <a:ea typeface="新細明體" panose="02020500000000000000" pitchFamily="18" charset="-120"/>
              </a:rPr>
              <a:t>代表簽署，拓展民用及國防業務，期望搶下更多國際訂單。</a:t>
            </a:r>
            <a:endParaRPr lang="en-US" altLang="zh-TW" sz="1400" b="1" dirty="0">
              <a:ea typeface="新細明體" panose="02020500000000000000" pitchFamily="18" charset="-120"/>
            </a:endParaRPr>
          </a:p>
          <a:p>
            <a:pPr>
              <a:spcBef>
                <a:spcPct val="0"/>
              </a:spcBef>
              <a:buClrTx/>
              <a:buSzTx/>
              <a:buFontTx/>
              <a:buNone/>
            </a:pPr>
            <a:endParaRPr lang="en-US" altLang="zh-TW" sz="1400" b="1" dirty="0">
              <a:ea typeface="新細明體" panose="02020500000000000000" pitchFamily="18" charset="-120"/>
            </a:endParaRPr>
          </a:p>
          <a:p>
            <a:pPr>
              <a:spcBef>
                <a:spcPct val="0"/>
              </a:spcBef>
              <a:buClrTx/>
              <a:buSzTx/>
              <a:buFontTx/>
              <a:buNone/>
            </a:pPr>
            <a:r>
              <a:rPr lang="en-US" altLang="zh-TW" sz="1400" dirty="0">
                <a:solidFill>
                  <a:srgbClr val="000000"/>
                </a:solidFill>
                <a:latin typeface="Lucida Grande"/>
                <a:ea typeface="新細明體" panose="02020500000000000000" pitchFamily="18" charset="-120"/>
              </a:rPr>
              <a:t>(</a:t>
            </a:r>
            <a:r>
              <a:rPr lang="en-US" altLang="zh-TW" sz="1400" b="1" dirty="0">
                <a:ea typeface="新細明體" panose="02020500000000000000" pitchFamily="18" charset="-120"/>
              </a:rPr>
              <a:t>0922.22)</a:t>
            </a:r>
            <a:r>
              <a:rPr lang="zh-TW" altLang="en-US" sz="1400" b="1" dirty="0">
                <a:ea typeface="新細明體" panose="02020500000000000000" pitchFamily="18" charset="-120"/>
              </a:rPr>
              <a:t>漢翔公司與 </a:t>
            </a:r>
            <a:r>
              <a:rPr lang="en-US" altLang="zh-TW" sz="1400" b="1" dirty="0">
                <a:ea typeface="新細明體" panose="02020500000000000000" pitchFamily="18" charset="-120"/>
              </a:rPr>
              <a:t>GE</a:t>
            </a:r>
            <a:r>
              <a:rPr lang="zh-TW" altLang="en-US" sz="1400" b="1" dirty="0">
                <a:ea typeface="新細明體" panose="02020500000000000000" pitchFamily="18" charset="-120"/>
              </a:rPr>
              <a:t> </a:t>
            </a:r>
            <a:r>
              <a:rPr lang="en-US" altLang="zh-TW" sz="1400" b="1" dirty="0">
                <a:ea typeface="新細明體" panose="02020500000000000000" pitchFamily="18" charset="-120"/>
              </a:rPr>
              <a:t>Gas Power</a:t>
            </a:r>
            <a:r>
              <a:rPr lang="zh-TW" altLang="en-US" sz="1400" b="1" dirty="0">
                <a:ea typeface="新細明體" panose="02020500000000000000" pitchFamily="18" charset="-120"/>
              </a:rPr>
              <a:t>進行簽署燃氣渦輪快速</a:t>
            </a:r>
            <a:r>
              <a:rPr lang="en-US" altLang="zh-TW" sz="1400" b="1" dirty="0">
                <a:ea typeface="新細明體" panose="02020500000000000000" pitchFamily="18" charset="-120"/>
              </a:rPr>
              <a:t>(Fast Power)</a:t>
            </a:r>
            <a:r>
              <a:rPr lang="zh-TW" altLang="en-US" sz="1400" b="1" dirty="0">
                <a:ea typeface="新細明體" panose="02020500000000000000" pitchFamily="18" charset="-120"/>
              </a:rPr>
              <a:t>發電機組代理延長</a:t>
            </a:r>
            <a:r>
              <a:rPr lang="en-US" altLang="zh-TW" sz="1400" b="1" dirty="0">
                <a:ea typeface="新細明體" panose="02020500000000000000" pitchFamily="18" charset="-120"/>
              </a:rPr>
              <a:t>3</a:t>
            </a:r>
            <a:r>
              <a:rPr lang="zh-TW" altLang="en-US" sz="1400" b="1" dirty="0">
                <a:ea typeface="新細明體" panose="02020500000000000000" pitchFamily="18" charset="-120"/>
              </a:rPr>
              <a:t>年的合作協議。</a:t>
            </a:r>
            <a:endParaRPr lang="en-US" altLang="zh-TW" sz="1400" b="1" dirty="0">
              <a:ea typeface="新細明體" panose="02020500000000000000" pitchFamily="18" charset="-120"/>
            </a:endParaRPr>
          </a:p>
          <a:p>
            <a:pPr>
              <a:spcBef>
                <a:spcPct val="0"/>
              </a:spcBef>
              <a:buClrTx/>
              <a:buSzTx/>
              <a:buFontTx/>
              <a:buNone/>
            </a:pPr>
            <a:endParaRPr lang="en-US" altLang="zh-TW" sz="1400" b="1" dirty="0">
              <a:ea typeface="新細明體" panose="02020500000000000000" pitchFamily="18" charset="-120"/>
            </a:endParaRPr>
          </a:p>
          <a:p>
            <a:pPr>
              <a:spcBef>
                <a:spcPct val="0"/>
              </a:spcBef>
              <a:buClrTx/>
              <a:buSzTx/>
              <a:buFontTx/>
              <a:buNone/>
            </a:pPr>
            <a:r>
              <a:rPr lang="en-US" altLang="zh-TW" sz="1400" b="1" dirty="0">
                <a:ea typeface="新細明體" panose="02020500000000000000" pitchFamily="18" charset="-120"/>
              </a:rPr>
              <a:t>B2B</a:t>
            </a:r>
            <a:r>
              <a:rPr lang="zh-TW" altLang="en-US" sz="1400" b="1" dirty="0">
                <a:ea typeface="新細明體" panose="02020500000000000000" pitchFamily="18" charset="-120"/>
              </a:rPr>
              <a:t>   電子採購平台</a:t>
            </a:r>
            <a:r>
              <a:rPr lang="zh-TW" altLang="zh-TW" sz="1400" b="1" dirty="0">
                <a:ea typeface="新細明體" panose="02020500000000000000" pitchFamily="18" charset="-120"/>
              </a:rPr>
              <a:t>，</a:t>
            </a:r>
            <a:r>
              <a:rPr lang="zh-TW" altLang="en-US" sz="1400" b="1" dirty="0">
                <a:ea typeface="新細明體" panose="02020500000000000000" pitchFamily="18" charset="-120"/>
              </a:rPr>
              <a:t>與上萬家供應商聯繫</a:t>
            </a:r>
            <a:r>
              <a:rPr lang="en-US" altLang="zh-TW" sz="1400" b="1" dirty="0">
                <a:ea typeface="新細明體" panose="02020500000000000000" pitchFamily="18" charset="-120"/>
              </a:rPr>
              <a:t>,even </a:t>
            </a:r>
            <a:r>
              <a:rPr lang="zh-TW" altLang="zh-TW" sz="1400" b="1" dirty="0">
                <a:ea typeface="新細明體" panose="02020500000000000000" pitchFamily="18" charset="-120"/>
              </a:rPr>
              <a:t>研磨材料</a:t>
            </a:r>
            <a:endParaRPr lang="zh-TW" altLang="en-US" sz="1400" b="1" dirty="0">
              <a:ea typeface="新細明體" panose="02020500000000000000" pitchFamily="18" charset="-12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794F457-F0FF-47D8-9879-28AF348C326F}"/>
              </a:ext>
            </a:extLst>
          </p:cNvPr>
          <p:cNvGraphicFramePr>
            <a:graphicFrameLocks noGrp="1"/>
          </p:cNvGraphicFramePr>
          <p:nvPr/>
        </p:nvGraphicFramePr>
        <p:xfrm>
          <a:off x="2182019" y="594472"/>
          <a:ext cx="8591908" cy="5990870"/>
        </p:xfrm>
        <a:graphic>
          <a:graphicData uri="http://schemas.openxmlformats.org/drawingml/2006/table">
            <a:tbl>
              <a:tblPr/>
              <a:tblGrid>
                <a:gridCol w="1708030">
                  <a:extLst>
                    <a:ext uri="{9D8B030D-6E8A-4147-A177-3AD203B41FA5}">
                      <a16:colId xmlns:a16="http://schemas.microsoft.com/office/drawing/2014/main" val="20000"/>
                    </a:ext>
                  </a:extLst>
                </a:gridCol>
                <a:gridCol w="2708694">
                  <a:extLst>
                    <a:ext uri="{9D8B030D-6E8A-4147-A177-3AD203B41FA5}">
                      <a16:colId xmlns:a16="http://schemas.microsoft.com/office/drawing/2014/main" val="20001"/>
                    </a:ext>
                  </a:extLst>
                </a:gridCol>
                <a:gridCol w="2173857">
                  <a:extLst>
                    <a:ext uri="{9D8B030D-6E8A-4147-A177-3AD203B41FA5}">
                      <a16:colId xmlns:a16="http://schemas.microsoft.com/office/drawing/2014/main" val="20002"/>
                    </a:ext>
                  </a:extLst>
                </a:gridCol>
                <a:gridCol w="2001327">
                  <a:extLst>
                    <a:ext uri="{9D8B030D-6E8A-4147-A177-3AD203B41FA5}">
                      <a16:colId xmlns:a16="http://schemas.microsoft.com/office/drawing/2014/main" val="20003"/>
                    </a:ext>
                  </a:extLst>
                </a:gridCol>
              </a:tblGrid>
              <a:tr h="7316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FFFFFF"/>
                          </a:solidFill>
                          <a:effectLst/>
                          <a:latin typeface="Arial" charset="0"/>
                          <a:ea typeface="新細明體" charset="-120"/>
                        </a:rPr>
                        <a:t>商業模式</a:t>
                      </a:r>
                      <a:r>
                        <a:rPr kumimoji="0" lang="en-US" altLang="zh-TW" sz="1400" b="1" i="0" u="none" strike="noStrike" cap="none" normalizeH="0" baseline="0" dirty="0">
                          <a:ln>
                            <a:noFill/>
                          </a:ln>
                          <a:solidFill>
                            <a:srgbClr val="FFFFFF"/>
                          </a:solidFill>
                          <a:effectLst/>
                          <a:latin typeface="Arial" charset="0"/>
                          <a:ea typeface="新細明體" charset="-120"/>
                        </a:rPr>
                        <a:t>Business  Model </a:t>
                      </a:r>
                      <a:endParaRPr kumimoji="0" lang="zh-TW" altLang="en-US" sz="1400" b="1" i="0" u="none" strike="noStrike" cap="none" normalizeH="0" baseline="0" dirty="0">
                        <a:ln>
                          <a:noFill/>
                        </a:ln>
                        <a:solidFill>
                          <a:srgbClr val="FFFFFF"/>
                        </a:solidFill>
                        <a:effectLst/>
                        <a:latin typeface="Arial" charset="0"/>
                        <a:ea typeface="新細明體" charset="-120"/>
                      </a:endParaRPr>
                    </a:p>
                  </a:txBody>
                  <a:tcPr marT="45699" marB="4569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Arial" charset="0"/>
                          <a:ea typeface="新細明體" charset="-120"/>
                        </a:rPr>
                        <a:t> </a:t>
                      </a:r>
                      <a:r>
                        <a:rPr kumimoji="0" lang="en-US" altLang="zh-TW" sz="1600" b="1" i="0" u="none" strike="noStrike" cap="none" normalizeH="0" baseline="0" dirty="0">
                          <a:ln>
                            <a:noFill/>
                          </a:ln>
                          <a:solidFill>
                            <a:srgbClr val="FFFFFF"/>
                          </a:solidFill>
                          <a:effectLst/>
                          <a:latin typeface="Arial" charset="0"/>
                          <a:ea typeface="新細明體" charset="-120"/>
                        </a:rPr>
                        <a:t>Examples  </a:t>
                      </a:r>
                      <a:endParaRPr kumimoji="0" lang="zh-TW" altLang="en-US" sz="1800" b="1" i="0" u="none" strike="noStrike" cap="none" normalizeH="0" baseline="0" dirty="0">
                        <a:ln>
                          <a:noFill/>
                        </a:ln>
                        <a:solidFill>
                          <a:srgbClr val="FFFFFF"/>
                        </a:solidFill>
                        <a:effectLst/>
                        <a:latin typeface="Arial" charset="0"/>
                        <a:ea typeface="新細明體" charset="-120"/>
                      </a:endParaRPr>
                    </a:p>
                  </a:txBody>
                  <a:tcPr marT="45699" marB="4569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rgbClr val="FFFFFF"/>
                          </a:solidFill>
                          <a:effectLst/>
                          <a:latin typeface="Arial" charset="0"/>
                          <a:ea typeface="新細明體" charset="-120"/>
                        </a:rPr>
                        <a:t>Description  </a:t>
                      </a:r>
                      <a:endParaRPr kumimoji="0" lang="zh-TW" altLang="en-US" sz="1600" b="1" i="0" u="none" strike="noStrike" cap="none" normalizeH="0" baseline="0" dirty="0">
                        <a:ln>
                          <a:noFill/>
                        </a:ln>
                        <a:solidFill>
                          <a:srgbClr val="FFFFFF"/>
                        </a:solidFill>
                        <a:effectLst/>
                        <a:latin typeface="Arial" charset="0"/>
                        <a:ea typeface="新細明體" charset="-120"/>
                      </a:endParaRPr>
                    </a:p>
                  </a:txBody>
                  <a:tcPr marT="45699" marB="4569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FFFFFF"/>
                          </a:solidFill>
                          <a:effectLst/>
                          <a:latin typeface="Arial" charset="0"/>
                          <a:ea typeface="新細明體" charset="-120"/>
                        </a:rPr>
                        <a:t>獲利模式                   </a:t>
                      </a:r>
                      <a:r>
                        <a:rPr kumimoji="0" lang="en-US" altLang="zh-TW" sz="1400" b="1" i="0" u="none" strike="noStrike" cap="none" normalizeH="0" baseline="0" dirty="0">
                          <a:ln>
                            <a:noFill/>
                          </a:ln>
                          <a:solidFill>
                            <a:srgbClr val="FFFFFF"/>
                          </a:solidFill>
                          <a:effectLst/>
                          <a:latin typeface="Arial" charset="0"/>
                          <a:ea typeface="新細明體" charset="-120"/>
                        </a:rPr>
                        <a:t>Revenue Model </a:t>
                      </a:r>
                      <a:endParaRPr kumimoji="0" lang="zh-TW" altLang="en-US" sz="1400" b="1" i="0" u="none" strike="noStrike" cap="none" normalizeH="0" baseline="0" dirty="0">
                        <a:ln>
                          <a:noFill/>
                        </a:ln>
                        <a:solidFill>
                          <a:srgbClr val="FFFFFF"/>
                        </a:solidFill>
                        <a:effectLst/>
                        <a:latin typeface="Arial" charset="0"/>
                        <a:ea typeface="新細明體" charset="-120"/>
                      </a:endParaRPr>
                    </a:p>
                  </a:txBody>
                  <a:tcPr marT="45699" marB="4569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2592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rgbClr val="000000"/>
                          </a:solidFill>
                          <a:effectLst/>
                          <a:highlight>
                            <a:srgbClr val="FFFF00"/>
                          </a:highlight>
                          <a:latin typeface="Arial" charset="0"/>
                          <a:ea typeface="新細明體" charset="-120"/>
                        </a:rPr>
                        <a:t>電子配銷商</a:t>
                      </a:r>
                      <a:endParaRPr kumimoji="0" lang="en-US" altLang="zh-TW" sz="1400" b="0" i="0" u="none" strike="noStrike" cap="none" normalizeH="0" baseline="0" dirty="0">
                        <a:ln>
                          <a:noFill/>
                        </a:ln>
                        <a:solidFill>
                          <a:srgbClr val="000000"/>
                        </a:solidFill>
                        <a:effectLst/>
                        <a:highlight>
                          <a:srgbClr val="FFFF00"/>
                        </a:highligh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rgbClr val="000000"/>
                          </a:solidFill>
                          <a:effectLst/>
                          <a:highlight>
                            <a:srgbClr val="FFFF00"/>
                          </a:highlight>
                          <a:latin typeface="Arial" charset="0"/>
                          <a:ea typeface="新細明體" charset="-120"/>
                        </a:rPr>
                        <a:t>E-distributor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400" b="0" i="0" u="none" strike="noStrike" cap="none" normalizeH="0" baseline="0" dirty="0">
                        <a:ln>
                          <a:noFill/>
                        </a:ln>
                        <a:solidFill>
                          <a:srgbClr val="000000"/>
                        </a:solidFill>
                        <a:effectLst/>
                        <a:highlight>
                          <a:srgbClr val="FFFF00"/>
                        </a:highligh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400" b="0" i="0" u="none" strike="noStrike" cap="none" normalizeH="0" baseline="0" dirty="0">
                        <a:ln>
                          <a:noFill/>
                        </a:ln>
                        <a:solidFill>
                          <a:srgbClr val="000000"/>
                        </a:solidFill>
                        <a:effectLst/>
                        <a:highlight>
                          <a:srgbClr val="FFFF00"/>
                        </a:highligh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400" b="0" i="0" u="none" strike="noStrike" cap="none" normalizeH="0" baseline="0" dirty="0">
                        <a:ln>
                          <a:noFill/>
                        </a:ln>
                        <a:solidFill>
                          <a:srgbClr val="000000"/>
                        </a:solidFill>
                        <a:effectLst/>
                        <a:highlight>
                          <a:srgbClr val="FFFF00"/>
                        </a:highligh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rgbClr val="000000"/>
                          </a:solidFill>
                          <a:effectLst/>
                          <a:highlight>
                            <a:srgbClr val="FFFF00"/>
                          </a:highlight>
                          <a:latin typeface="Arial" charset="0"/>
                          <a:ea typeface="新細明體" charset="-120"/>
                        </a:rPr>
                        <a:t>電子採購 </a:t>
                      </a:r>
                      <a:endParaRPr kumimoji="0" lang="en-US" altLang="zh-TW" sz="1400" b="0" i="0" u="none" strike="noStrike" cap="none" normalizeH="0" baseline="0" dirty="0">
                        <a:ln>
                          <a:noFill/>
                        </a:ln>
                        <a:solidFill>
                          <a:srgbClr val="000000"/>
                        </a:solidFill>
                        <a:effectLst/>
                        <a:highlight>
                          <a:srgbClr val="FFFF00"/>
                        </a:highligh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rgbClr val="000000"/>
                          </a:solidFill>
                          <a:effectLst/>
                          <a:latin typeface="Arial" charset="0"/>
                          <a:ea typeface="新細明體" charset="-120"/>
                        </a:rPr>
                        <a:t>E-procurement</a:t>
                      </a:r>
                      <a:r>
                        <a:rPr kumimoji="0" lang="en-US" altLang="zh-TW" sz="1800" b="0" i="0" u="none" strike="noStrike" cap="none" normalizeH="0" baseline="0" dirty="0">
                          <a:ln>
                            <a:noFill/>
                          </a:ln>
                          <a:solidFill>
                            <a:srgbClr val="000000"/>
                          </a:solidFill>
                          <a:effectLst/>
                          <a:latin typeface="Arial" charset="0"/>
                          <a:ea typeface="新細明體" charset="-12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4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TW" altLang="en-US" sz="1400" dirty="0">
                          <a:highlight>
                            <a:srgbClr val="FFFF00"/>
                          </a:highlight>
                        </a:rPr>
                        <a:t>電子市集</a:t>
                      </a:r>
                      <a:endParaRPr kumimoji="0" lang="en-US" altLang="zh-TW" sz="1800" b="0" i="0" u="none" strike="noStrike" cap="none" normalizeH="0" baseline="0" dirty="0">
                        <a:ln>
                          <a:noFill/>
                        </a:ln>
                        <a:solidFill>
                          <a:srgbClr val="000000"/>
                        </a:solidFill>
                        <a:effectLst/>
                        <a:highlight>
                          <a:srgbClr val="FFFF00"/>
                        </a:highligh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rgbClr val="000000"/>
                          </a:solidFill>
                          <a:effectLst/>
                          <a:latin typeface="Arial" charset="0"/>
                          <a:ea typeface="新細明體" charset="-120"/>
                        </a:rPr>
                        <a:t>(e-marketplace)</a:t>
                      </a:r>
                      <a:endParaRPr kumimoji="0" lang="en-US" altLang="zh-TW" sz="18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a:ln>
                            <a:noFill/>
                          </a:ln>
                          <a:solidFill>
                            <a:srgbClr val="000000"/>
                          </a:solidFill>
                          <a:effectLst/>
                          <a:latin typeface="Arial" charset="0"/>
                          <a:ea typeface="新細明體" charset="-120"/>
                        </a:rPr>
                        <a:t> </a:t>
                      </a:r>
                      <a:br>
                        <a:rPr kumimoji="0" lang="en-US" altLang="zh-TW" sz="1800" b="0" i="0" u="none" strike="noStrike" cap="none" normalizeH="0" baseline="0" dirty="0">
                          <a:ln>
                            <a:noFill/>
                          </a:ln>
                          <a:solidFill>
                            <a:srgbClr val="000000"/>
                          </a:solidFill>
                          <a:effectLst/>
                          <a:latin typeface="Arial" charset="0"/>
                          <a:ea typeface="新細明體" charset="-120"/>
                        </a:rPr>
                      </a:br>
                      <a:endParaRPr kumimoji="0" lang="en-US" altLang="zh-TW" sz="18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rgbClr val="000000"/>
                          </a:solidFill>
                          <a:effectLst/>
                          <a:latin typeface="Arial" charset="0"/>
                          <a:ea typeface="新細明體" charset="-120"/>
                        </a:rPr>
                        <a:t>Industry Consortium </a:t>
                      </a:r>
                      <a:r>
                        <a:rPr kumimoji="0" lang="zh-TW" altLang="en-US" sz="1200" b="0" i="0" u="none" strike="noStrike" cap="none" normalizeH="0" baseline="0" dirty="0">
                          <a:ln>
                            <a:noFill/>
                          </a:ln>
                          <a:solidFill>
                            <a:srgbClr val="000000"/>
                          </a:solidFill>
                          <a:effectLst/>
                          <a:latin typeface="Arial" charset="0"/>
                          <a:ea typeface="新細明體" charset="-120"/>
                        </a:rPr>
                        <a:t>產業聯盟</a:t>
                      </a:r>
                    </a:p>
                  </a:txBody>
                  <a:tcPr marT="45699" marB="4569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rgbClr val="000000"/>
                          </a:solidFill>
                          <a:effectLst/>
                          <a:latin typeface="Arial" charset="0"/>
                          <a:ea typeface="新細明體" charset="-120"/>
                        </a:rPr>
                        <a:t>Grainger.com</a:t>
                      </a:r>
                      <a:r>
                        <a:rPr lang="zh-TW" altLang="en-US" dirty="0"/>
                        <a:t>（</a:t>
                      </a:r>
                      <a:r>
                        <a:rPr lang="zh-TW" altLang="en-US" sz="1400" dirty="0"/>
                        <a:t>美國工業用品巨頭</a:t>
                      </a:r>
                      <a:r>
                        <a:rPr lang="zh-TW" altLang="en-US" dirty="0"/>
                        <a:t>）</a:t>
                      </a:r>
                      <a:endParaRPr kumimoji="0" lang="en-US" altLang="zh-TW" sz="18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1400" dirty="0"/>
                        <a:t>文具公司透過 </a:t>
                      </a:r>
                      <a:r>
                        <a:rPr lang="en-US" altLang="zh-TW" sz="1400" dirty="0">
                          <a:highlight>
                            <a:srgbClr val="FFFF00"/>
                          </a:highlight>
                        </a:rPr>
                        <a:t>B2B </a:t>
                      </a:r>
                      <a:r>
                        <a:rPr lang="zh-TW" altLang="en-US" sz="1400" dirty="0">
                          <a:highlight>
                            <a:srgbClr val="FFFF00"/>
                          </a:highlight>
                        </a:rPr>
                        <a:t>電商提供自動補貨</a:t>
                      </a:r>
                      <a:endParaRPr kumimoji="0" lang="en-US" altLang="zh-TW" sz="1400" b="0" i="0" u="none" strike="noStrike" cap="none" normalizeH="0" baseline="0" dirty="0">
                        <a:ln>
                          <a:noFill/>
                        </a:ln>
                        <a:solidFill>
                          <a:srgbClr val="000000"/>
                        </a:solidFill>
                        <a:effectLst/>
                        <a:highlight>
                          <a:srgbClr val="FFFF00"/>
                        </a:highligh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Arial" charset="0"/>
                          <a:ea typeface="新細明體" charset="-12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000000"/>
                          </a:solidFill>
                          <a:effectLst/>
                          <a:latin typeface="Arial" charset="0"/>
                          <a:ea typeface="新細明體" charset="-120"/>
                        </a:rPr>
                        <a:t>台塑網 </a:t>
                      </a:r>
                      <a:r>
                        <a:rPr kumimoji="0" lang="en-US" altLang="zh-TW" sz="1400" b="1" i="0" u="none" strike="noStrike" cap="none" normalizeH="0" baseline="0" dirty="0">
                          <a:ln>
                            <a:noFill/>
                          </a:ln>
                          <a:solidFill>
                            <a:srgbClr val="000000"/>
                          </a:solidFill>
                          <a:effectLst/>
                          <a:latin typeface="Arial" charset="0"/>
                          <a:ea typeface="新細明體" charset="-120"/>
                        </a:rPr>
                        <a:t>II</a:t>
                      </a: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000000"/>
                          </a:solidFill>
                          <a:effectLst/>
                          <a:latin typeface="Arial" charset="0"/>
                          <a:ea typeface="新細明體" charset="-120"/>
                        </a:rPr>
                        <a:t>阿里巴巴 </a:t>
                      </a:r>
                      <a:r>
                        <a:rPr kumimoji="0" lang="en-US" altLang="zh-TW" sz="1400" b="1" i="0" u="none" strike="noStrike" cap="none" normalizeH="0" baseline="0" dirty="0">
                          <a:ln>
                            <a:noFill/>
                          </a:ln>
                          <a:solidFill>
                            <a:srgbClr val="000000"/>
                          </a:solidFill>
                          <a:effectLst/>
                          <a:latin typeface="Arial" charset="0"/>
                          <a:ea typeface="新細明體" charset="-120"/>
                        </a:rPr>
                        <a:t> </a:t>
                      </a:r>
                      <a:r>
                        <a:rPr kumimoji="0" lang="en-US" altLang="zh-TW" sz="1200" b="1" i="0" u="none" strike="noStrike" cap="none" normalizeH="0" baseline="0" dirty="0">
                          <a:ln>
                            <a:noFill/>
                          </a:ln>
                          <a:solidFill>
                            <a:srgbClr val="000000"/>
                          </a:solidFill>
                          <a:effectLst/>
                          <a:latin typeface="Arial" charset="0"/>
                          <a:ea typeface="新細明體" charset="-120"/>
                        </a:rPr>
                        <a:t>1688.com(</a:t>
                      </a:r>
                      <a:r>
                        <a:rPr kumimoji="0" lang="zh-TW" altLang="en-US" sz="1200" b="1" i="0" u="none" strike="noStrike" cap="none" normalizeH="0" baseline="0" dirty="0">
                          <a:ln>
                            <a:noFill/>
                          </a:ln>
                          <a:solidFill>
                            <a:srgbClr val="000000"/>
                          </a:solidFill>
                          <a:effectLst/>
                          <a:latin typeface="Arial" charset="0"/>
                          <a:ea typeface="新細明體" charset="-120"/>
                        </a:rPr>
                        <a:t>覆蓋原材料、工業品、服裝服飾、家居百貨、小商品等</a:t>
                      </a:r>
                      <a:r>
                        <a:rPr kumimoji="0" lang="en-US" altLang="zh-TW" sz="1200" b="1" i="0" u="none" strike="noStrike" cap="none" normalizeH="0" baseline="0" dirty="0">
                          <a:ln>
                            <a:noFill/>
                          </a:ln>
                          <a:solidFill>
                            <a:srgbClr val="000000"/>
                          </a:solidFill>
                          <a:effectLst/>
                          <a:latin typeface="Arial" charset="0"/>
                          <a:ea typeface="新細明體" charset="-120"/>
                        </a:rPr>
                        <a:t>12</a:t>
                      </a:r>
                      <a:r>
                        <a:rPr kumimoji="0" lang="zh-TW" altLang="en-US" sz="1200" b="1" i="0" u="none" strike="noStrike" cap="none" normalizeH="0" baseline="0" dirty="0">
                          <a:ln>
                            <a:noFill/>
                          </a:ln>
                          <a:solidFill>
                            <a:srgbClr val="000000"/>
                          </a:solidFill>
                          <a:effectLst/>
                          <a:latin typeface="Arial" charset="0"/>
                          <a:ea typeface="新細明體" charset="-120"/>
                        </a:rPr>
                        <a:t>個行業大類 </a:t>
                      </a:r>
                      <a:r>
                        <a:rPr kumimoji="0" lang="en-US" altLang="zh-TW" sz="1200" b="1" i="0" u="none" strike="noStrike" cap="none" normalizeH="0" baseline="0" dirty="0">
                          <a:ln>
                            <a:noFill/>
                          </a:ln>
                          <a:solidFill>
                            <a:srgbClr val="000000"/>
                          </a:solidFill>
                          <a:effectLst/>
                          <a:latin typeface="Arial" charset="0"/>
                          <a:ea typeface="新細明體" charset="-12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zh-TW" sz="1400" dirty="0">
                          <a:solidFill>
                            <a:srgbClr val="FF0000"/>
                          </a:solidFill>
                          <a:effectLst/>
                        </a:rPr>
                        <a:t> </a:t>
                      </a:r>
                      <a:r>
                        <a:rPr lang="en-US" altLang="zh-TW" sz="1400" dirty="0">
                          <a:effectLst/>
                        </a:rPr>
                        <a:t>‎</a:t>
                      </a:r>
                      <a:r>
                        <a:rPr kumimoji="0" lang="zh-TW" altLang="en-US" sz="1400" b="1" i="0" u="none" strike="noStrike" cap="none" normalizeH="0" baseline="0" dirty="0">
                          <a:ln>
                            <a:noFill/>
                          </a:ln>
                          <a:solidFill>
                            <a:srgbClr val="000000"/>
                          </a:solidFill>
                          <a:effectLst/>
                          <a:highlight>
                            <a:srgbClr val="FFFF00"/>
                          </a:highlight>
                          <a:latin typeface="Arial" charset="0"/>
                          <a:ea typeface="新細明體" charset="-120"/>
                        </a:rPr>
                        <a:t>政府電子採購網</a:t>
                      </a:r>
                      <a:endParaRPr kumimoji="0" lang="en-US" altLang="zh-TW" sz="1400" b="1" i="0" u="none" strike="noStrike" cap="none" normalizeH="0" baseline="0" dirty="0">
                        <a:ln>
                          <a:noFill/>
                        </a:ln>
                        <a:solidFill>
                          <a:srgbClr val="000000"/>
                        </a:solidFill>
                        <a:effectLst/>
                        <a:highlight>
                          <a:srgbClr val="FFFF00"/>
                        </a:highligh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charset="0"/>
                          <a:ea typeface="新細明體" charset="-120"/>
                        </a:rPr>
                        <a:t> </a:t>
                      </a: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1200" dirty="0"/>
                        <a:t>一個</a:t>
                      </a:r>
                      <a:r>
                        <a:rPr lang="zh-TW" altLang="en-US" sz="1200" b="1" dirty="0"/>
                        <a:t>線上平台</a:t>
                      </a:r>
                      <a:r>
                        <a:rPr lang="zh-TW" altLang="en-US" sz="1200" dirty="0"/>
                        <a:t>，聚集多個買家與賣家進行交易（商品</a:t>
                      </a:r>
                      <a:r>
                        <a:rPr lang="en-US" altLang="zh-TW" sz="1200" dirty="0"/>
                        <a:t>/</a:t>
                      </a:r>
                      <a:r>
                        <a:rPr lang="zh-TW" altLang="en-US" sz="1200" dirty="0"/>
                        <a:t>服務）</a:t>
                      </a: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Arial" charset="0"/>
                          <a:ea typeface="新細明體" charset="-120"/>
                        </a:rPr>
                        <a:t> </a:t>
                      </a:r>
                      <a:r>
                        <a:rPr kumimoji="0" lang="zh-TW" altLang="en-US" sz="1800" b="0" i="0" u="none" strike="noStrike" cap="none" normalizeH="0" baseline="0" dirty="0">
                          <a:ln>
                            <a:noFill/>
                          </a:ln>
                          <a:solidFill>
                            <a:srgbClr val="000000"/>
                          </a:solidFill>
                          <a:effectLst/>
                          <a:latin typeface="Arial" charset="0"/>
                          <a:ea typeface="新細明體" charset="-120"/>
                        </a:rPr>
                        <a:t> </a:t>
                      </a:r>
                      <a:endParaRPr kumimoji="0" lang="en-US" altLang="zh-TW" sz="1800" b="0"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4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0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0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0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kern="1200" cap="none" normalizeH="0" baseline="0" dirty="0">
                        <a:ln>
                          <a:noFill/>
                        </a:ln>
                        <a:solidFill>
                          <a:srgbClr val="003399"/>
                        </a:solidFill>
                        <a:effectLst/>
                        <a:latin typeface="Arial" charset="0"/>
                        <a:ea typeface="新細明體"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kern="1200" cap="none" normalizeH="0" baseline="0" dirty="0" err="1">
                          <a:ln>
                            <a:noFill/>
                          </a:ln>
                          <a:solidFill>
                            <a:srgbClr val="003399"/>
                          </a:solidFill>
                          <a:effectLst/>
                          <a:latin typeface="Arial" charset="0"/>
                          <a:ea typeface="新細明體" charset="-120"/>
                          <a:cs typeface="+mn-cs"/>
                        </a:rPr>
                        <a:t>WalMart</a:t>
                      </a:r>
                      <a:r>
                        <a:rPr kumimoji="0" lang="en-US" altLang="zh-TW" sz="1200" b="1" i="0" u="none" strike="noStrike" kern="1200" cap="none" normalizeH="0" baseline="0" dirty="0">
                          <a:ln>
                            <a:noFill/>
                          </a:ln>
                          <a:solidFill>
                            <a:srgbClr val="003399"/>
                          </a:solidFill>
                          <a:effectLst/>
                          <a:latin typeface="Arial" charset="0"/>
                          <a:ea typeface="新細明體" charset="-120"/>
                          <a:cs typeface="+mn-cs"/>
                        </a:rPr>
                        <a:t> , P&amp;G </a:t>
                      </a: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000000"/>
                          </a:solidFill>
                          <a:effectLst/>
                          <a:latin typeface="Arial" charset="0"/>
                          <a:ea typeface="新細明體" charset="-120"/>
                        </a:rPr>
                        <a:t>結合 </a:t>
                      </a:r>
                      <a:r>
                        <a:rPr kumimoji="0" lang="en-US" altLang="zh-TW" sz="1400" b="1" i="0" u="none" strike="noStrike" cap="none" normalizeH="0" baseline="0" dirty="0">
                          <a:ln>
                            <a:noFill/>
                          </a:ln>
                          <a:solidFill>
                            <a:srgbClr val="000000"/>
                          </a:solidFill>
                          <a:effectLst/>
                          <a:latin typeface="Arial" charset="0"/>
                          <a:ea typeface="新細明體" charset="-120"/>
                        </a:rPr>
                        <a:t>Ariba </a:t>
                      </a:r>
                      <a:r>
                        <a:rPr kumimoji="0" lang="zh-TW" altLang="en-US" sz="1400" b="1" i="0" u="none" strike="noStrike" cap="none" normalizeH="0" baseline="0" dirty="0">
                          <a:ln>
                            <a:noFill/>
                          </a:ln>
                          <a:solidFill>
                            <a:srgbClr val="000000"/>
                          </a:solidFill>
                          <a:effectLst/>
                          <a:latin typeface="Arial" charset="0"/>
                          <a:ea typeface="新細明體" charset="-120"/>
                        </a:rPr>
                        <a:t>推出第一套華文鋼鐵電子交易市集</a:t>
                      </a:r>
                      <a:r>
                        <a:rPr lang="zh-TW" altLang="zh-TW" sz="1400" b="1" dirty="0"/>
                        <a:t>，</a:t>
                      </a:r>
                      <a:r>
                        <a:rPr kumimoji="0" lang="zh-TW" altLang="en-US" sz="1400" b="1" i="0" u="none" strike="noStrike" cap="none" normalizeH="0" baseline="0" dirty="0">
                          <a:ln>
                            <a:noFill/>
                          </a:ln>
                          <a:solidFill>
                            <a:srgbClr val="000000"/>
                          </a:solidFill>
                          <a:effectLst/>
                          <a:latin typeface="Arial" charset="0"/>
                          <a:ea typeface="新細明體" charset="-120"/>
                        </a:rPr>
                        <a:t>網際優勢（</a:t>
                      </a:r>
                      <a:r>
                        <a:rPr kumimoji="0" lang="en-US" altLang="zh-TW" sz="1400" b="1" i="0" u="none" strike="noStrike" cap="none" normalizeH="0" baseline="0" dirty="0">
                          <a:ln>
                            <a:noFill/>
                          </a:ln>
                          <a:solidFill>
                            <a:srgbClr val="000000"/>
                          </a:solidFill>
                          <a:effectLst/>
                          <a:latin typeface="Arial" charset="0"/>
                          <a:ea typeface="新細明體" charset="-120"/>
                        </a:rPr>
                        <a:t>UxB2B</a:t>
                      </a:r>
                      <a:r>
                        <a:rPr kumimoji="0" lang="zh-TW" altLang="en-US" sz="1400" b="1" i="0" u="none" strike="noStrike" cap="none" normalizeH="0" baseline="0" dirty="0">
                          <a:ln>
                            <a:noFill/>
                          </a:ln>
                          <a:solidFill>
                            <a:srgbClr val="000000"/>
                          </a:solidFill>
                          <a:effectLst/>
                          <a:latin typeface="Arial" charset="0"/>
                          <a:ea typeface="新細明體" charset="-120"/>
                        </a:rPr>
                        <a:t>）</a:t>
                      </a:r>
                    </a:p>
                  </a:txBody>
                  <a:tcPr marT="45699" marB="4569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1" i="0" u="none" strike="noStrike" cap="none" normalizeH="0" baseline="0" dirty="0">
                          <a:ln>
                            <a:noFill/>
                          </a:ln>
                          <a:solidFill>
                            <a:srgbClr val="000000"/>
                          </a:solidFill>
                          <a:effectLst/>
                          <a:latin typeface="Arial" charset="0"/>
                          <a:ea typeface="新細明體" charset="-120"/>
                        </a:rPr>
                        <a:t> </a:t>
                      </a:r>
                      <a:r>
                        <a:rPr kumimoji="0" lang="zh-TW" altLang="en-US" sz="1400" b="1" i="0" u="none" strike="noStrike" cap="none" normalizeH="0" baseline="0" dirty="0">
                          <a:ln>
                            <a:noFill/>
                          </a:ln>
                          <a:solidFill>
                            <a:srgbClr val="000000"/>
                          </a:solidFill>
                          <a:effectLst/>
                          <a:latin typeface="Arial" charset="0"/>
                          <a:ea typeface="新細明體" charset="-120"/>
                        </a:rPr>
                        <a:t>單一企業</a:t>
                      </a:r>
                      <a:r>
                        <a:rPr kumimoji="0" lang="zh-TW" altLang="en-US" sz="1400" b="1" i="0" u="none" strike="noStrike" cap="none" normalizeH="0" baseline="0" dirty="0">
                          <a:ln>
                            <a:noFill/>
                          </a:ln>
                          <a:solidFill>
                            <a:srgbClr val="000000"/>
                          </a:solidFill>
                          <a:effectLst/>
                          <a:highlight>
                            <a:srgbClr val="FFFF00"/>
                          </a:highlight>
                          <a:latin typeface="Arial" charset="0"/>
                          <a:ea typeface="新細明體" charset="-120"/>
                        </a:rPr>
                        <a:t>線上零售及批發店</a:t>
                      </a:r>
                      <a:r>
                        <a:rPr lang="zh-TW" altLang="zh-TW" sz="1400" b="1" dirty="0"/>
                        <a:t>，</a:t>
                      </a:r>
                      <a:r>
                        <a:rPr kumimoji="0" lang="zh-TW" altLang="en-US" sz="1400" b="1" i="0" u="none" strike="noStrike" cap="none" normalizeH="0" baseline="0" dirty="0">
                          <a:ln>
                            <a:noFill/>
                          </a:ln>
                          <a:solidFill>
                            <a:srgbClr val="FF0000"/>
                          </a:solidFill>
                          <a:effectLst/>
                          <a:latin typeface="Arial" charset="0"/>
                          <a:ea typeface="新細明體" charset="-120"/>
                        </a:rPr>
                        <a:t>提供 </a:t>
                      </a:r>
                      <a:r>
                        <a:rPr kumimoji="0" lang="en-US" altLang="zh-TW" sz="1400" b="1" i="0" u="none" strike="noStrike" cap="none" normalizeH="0" baseline="0" dirty="0">
                          <a:ln>
                            <a:noFill/>
                          </a:ln>
                          <a:solidFill>
                            <a:srgbClr val="FF0000"/>
                          </a:solidFill>
                          <a:effectLst/>
                          <a:latin typeface="Arial" charset="0"/>
                          <a:ea typeface="新細明體" charset="-120"/>
                        </a:rPr>
                        <a:t>MRO(</a:t>
                      </a:r>
                      <a:r>
                        <a:rPr kumimoji="0" lang="zh-TW" altLang="en-US" sz="1400" b="1" i="0" u="none" strike="noStrike" cap="none" normalizeH="0" baseline="0" dirty="0">
                          <a:ln>
                            <a:noFill/>
                          </a:ln>
                          <a:solidFill>
                            <a:srgbClr val="FF0000"/>
                          </a:solidFill>
                          <a:effectLst/>
                          <a:latin typeface="Arial" charset="0"/>
                          <a:ea typeface="新細明體" charset="-120"/>
                        </a:rPr>
                        <a:t>保養 、維修、 操作等間接材料</a:t>
                      </a:r>
                      <a:r>
                        <a:rPr kumimoji="0" lang="en-US" altLang="zh-TW" sz="1400" b="1" i="0" u="none" strike="noStrike" cap="none" normalizeH="0" baseline="0" dirty="0">
                          <a:ln>
                            <a:noFill/>
                          </a:ln>
                          <a:solidFill>
                            <a:srgbClr val="000000"/>
                          </a:solidFill>
                          <a:effectLst/>
                          <a:latin typeface="Arial" charset="0"/>
                          <a:ea typeface="新細明體" charset="-120"/>
                        </a:rPr>
                        <a:t>)</a:t>
                      </a:r>
                      <a:r>
                        <a:rPr kumimoji="0" lang="zh-TW" altLang="en-US" sz="1400" b="1" i="0" u="none" strike="noStrike" cap="none" normalizeH="0" baseline="0" dirty="0">
                          <a:ln>
                            <a:noFill/>
                          </a:ln>
                          <a:solidFill>
                            <a:srgbClr val="000000"/>
                          </a:solidFill>
                          <a:effectLst/>
                          <a:latin typeface="Arial" charset="0"/>
                          <a:ea typeface="新細明體" charset="-120"/>
                        </a:rPr>
                        <a:t> </a:t>
                      </a:r>
                      <a:endParaRPr kumimoji="0" lang="en-US" altLang="zh-TW" sz="14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000000"/>
                          </a:solidFill>
                          <a:effectLst/>
                          <a:latin typeface="Arial" charset="0"/>
                          <a:ea typeface="新細明體" charset="-120"/>
                        </a:rPr>
                        <a:t>單一企業</a:t>
                      </a:r>
                      <a:r>
                        <a:rPr kumimoji="0" lang="zh-TW" altLang="en-US" sz="1400" b="1" i="0" u="none" strike="noStrike" cap="none" normalizeH="0" baseline="0" dirty="0">
                          <a:ln>
                            <a:noFill/>
                          </a:ln>
                          <a:solidFill>
                            <a:srgbClr val="000000"/>
                          </a:solidFill>
                          <a:effectLst/>
                          <a:highlight>
                            <a:srgbClr val="FFFF00"/>
                          </a:highlight>
                          <a:latin typeface="Arial" charset="0"/>
                          <a:ea typeface="新細明體" charset="-120"/>
                        </a:rPr>
                        <a:t>創造數位市場 </a:t>
                      </a:r>
                      <a:r>
                        <a:rPr lang="zh-TW" altLang="zh-TW" sz="1400" b="1" dirty="0"/>
                        <a:t>，</a:t>
                      </a:r>
                      <a:r>
                        <a:rPr kumimoji="0" lang="zh-TW" altLang="en-US" sz="1400" b="1" i="0" u="none" strike="noStrike" cap="none" normalizeH="0" baseline="0" dirty="0">
                          <a:ln>
                            <a:noFill/>
                          </a:ln>
                          <a:solidFill>
                            <a:srgbClr val="000000"/>
                          </a:solidFill>
                          <a:effectLst/>
                          <a:highlight>
                            <a:srgbClr val="FFFF00"/>
                          </a:highlight>
                          <a:latin typeface="Arial" charset="0"/>
                          <a:ea typeface="新細明體" charset="-120"/>
                        </a:rPr>
                        <a:t>眾多買方賣方</a:t>
                      </a:r>
                      <a:r>
                        <a:rPr kumimoji="0" lang="zh-TW" altLang="en-US" sz="1400" b="1" i="0" u="none" strike="noStrike" cap="none" normalizeH="0" baseline="0" dirty="0">
                          <a:ln>
                            <a:noFill/>
                          </a:ln>
                          <a:solidFill>
                            <a:srgbClr val="000000"/>
                          </a:solidFill>
                          <a:effectLst/>
                          <a:latin typeface="Arial" charset="0"/>
                          <a:ea typeface="新細明體" charset="-120"/>
                        </a:rPr>
                        <a:t>在此進行間接交易 </a:t>
                      </a:r>
                      <a:endParaRPr kumimoji="0" lang="en-US" altLang="zh-TW" sz="14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000000"/>
                          </a:solidFill>
                          <a:effectLst/>
                          <a:latin typeface="Arial" charset="0"/>
                          <a:ea typeface="新細明體" charset="-120"/>
                        </a:rPr>
                        <a:t>獨立擁有業的垂直數位市集 </a:t>
                      </a:r>
                      <a:r>
                        <a:rPr kumimoji="0" lang="en-US" altLang="zh-TW" sz="1400" b="1" i="0" u="none" strike="noStrike" cap="none" normalizeH="0" baseline="0" dirty="0">
                          <a:ln>
                            <a:noFill/>
                          </a:ln>
                          <a:solidFill>
                            <a:srgbClr val="000000"/>
                          </a:solidFill>
                          <a:effectLst/>
                          <a:latin typeface="Arial" charset="0"/>
                          <a:ea typeface="新細明體" charset="-120"/>
                        </a:rPr>
                        <a:t>(</a:t>
                      </a:r>
                      <a:r>
                        <a:rPr kumimoji="0" lang="zh-TW" altLang="en-US" sz="1400" b="1" i="0" u="none" strike="noStrike" cap="none" normalizeH="0" baseline="0" dirty="0">
                          <a:ln>
                            <a:noFill/>
                          </a:ln>
                          <a:solidFill>
                            <a:srgbClr val="000000"/>
                          </a:solidFill>
                          <a:effectLst/>
                          <a:highlight>
                            <a:srgbClr val="FFFF00"/>
                          </a:highlight>
                          <a:latin typeface="Arial" charset="0"/>
                          <a:ea typeface="新細明體" charset="-120"/>
                        </a:rPr>
                        <a:t>直接材料</a:t>
                      </a:r>
                      <a:r>
                        <a:rPr kumimoji="0" lang="en-US" altLang="zh-TW" sz="1400" b="1" i="0" u="none" strike="noStrike" cap="none" normalizeH="0" baseline="0" dirty="0">
                          <a:ln>
                            <a:noFill/>
                          </a:ln>
                          <a:solidFill>
                            <a:srgbClr val="000000"/>
                          </a:solidFill>
                          <a:effectLst/>
                          <a:highlight>
                            <a:srgbClr val="FFFF00"/>
                          </a:highlight>
                          <a:latin typeface="Arial" charset="0"/>
                          <a:ea typeface="新細明體" charset="-120"/>
                        </a:rPr>
                        <a:t>)</a:t>
                      </a:r>
                      <a:r>
                        <a:rPr kumimoji="0" lang="zh-TW" altLang="en-US" sz="1400" b="1" i="0" u="none" strike="noStrike" cap="none" normalizeH="0" baseline="0" dirty="0">
                          <a:ln>
                            <a:noFill/>
                          </a:ln>
                          <a:solidFill>
                            <a:srgbClr val="000000"/>
                          </a:solidFill>
                          <a:effectLst/>
                          <a:highlight>
                            <a:srgbClr val="FFFF00"/>
                          </a:highlight>
                          <a:latin typeface="Arial" charset="0"/>
                          <a:ea typeface="新細明體" charset="-120"/>
                        </a:rPr>
                        <a:t>   </a:t>
                      </a:r>
                      <a:endParaRPr kumimoji="0" lang="en-US" altLang="zh-TW" sz="1400" b="1" i="0" u="none" strike="noStrike" cap="none" normalizeH="0" baseline="0" dirty="0">
                        <a:ln>
                          <a:noFill/>
                        </a:ln>
                        <a:solidFill>
                          <a:srgbClr val="000000"/>
                        </a:solidFill>
                        <a:effectLst/>
                        <a:highlight>
                          <a:srgbClr val="FFFF00"/>
                        </a:highligh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lang="zh-TW" altLang="en-US" sz="1400" b="1" dirty="0"/>
                        <a:t>多家同一產業或相關產業的企業，為了共同利益而組成的合作組織或平台</a:t>
                      </a:r>
                      <a:r>
                        <a:rPr lang="zh-TW" altLang="en-US" sz="1400" dirty="0"/>
                        <a:t>。</a:t>
                      </a:r>
                      <a:endParaRPr kumimoji="0" lang="en-US" altLang="zh-TW" sz="1400" b="1" i="0" u="none" strike="noStrike" cap="none" normalizeH="0" baseline="0" dirty="0">
                        <a:ln>
                          <a:noFill/>
                        </a:ln>
                        <a:solidFill>
                          <a:srgbClr val="003399"/>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400" b="1" i="0" u="none" strike="noStrike" cap="none" normalizeH="0" baseline="0" dirty="0">
                        <a:ln>
                          <a:noFill/>
                        </a:ln>
                        <a:solidFill>
                          <a:srgbClr val="003399"/>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1" i="0" u="none" strike="noStrike" cap="none" normalizeH="0" baseline="0" dirty="0">
                          <a:ln>
                            <a:noFill/>
                          </a:ln>
                          <a:solidFill>
                            <a:srgbClr val="003399"/>
                          </a:solidFill>
                          <a:effectLst/>
                          <a:latin typeface="Arial" charset="0"/>
                          <a:ea typeface="新細明體" charset="-120"/>
                        </a:rPr>
                        <a:t> </a:t>
                      </a:r>
                      <a:endParaRPr kumimoji="0" lang="zh-TW" altLang="en-US" sz="1400" b="1" i="0" u="none" strike="noStrike" cap="none" normalizeH="0" baseline="0" dirty="0">
                        <a:ln>
                          <a:noFill/>
                        </a:ln>
                        <a:solidFill>
                          <a:srgbClr val="003399"/>
                        </a:solidFill>
                        <a:effectLst/>
                        <a:latin typeface="Arial" charset="0"/>
                        <a:ea typeface="新細明體" charset="-120"/>
                      </a:endParaRPr>
                    </a:p>
                  </a:txBody>
                  <a:tcPr marT="45699" marB="4569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kern="1200" cap="none" normalizeH="0" baseline="0" dirty="0">
                          <a:ln>
                            <a:noFill/>
                          </a:ln>
                          <a:solidFill>
                            <a:srgbClr val="000000"/>
                          </a:solidFill>
                          <a:effectLst/>
                          <a:highlight>
                            <a:srgbClr val="FFFF00"/>
                          </a:highlight>
                          <a:latin typeface="Arial" charset="0"/>
                          <a:ea typeface="新細明體" charset="-120"/>
                          <a:cs typeface="+mn-cs"/>
                        </a:rPr>
                        <a:t>銷售</a:t>
                      </a:r>
                      <a:r>
                        <a:rPr kumimoji="0" lang="en-US" altLang="zh-TW" sz="1400" b="1" i="0" u="none" strike="noStrike" kern="1200" cap="none" normalizeH="0" baseline="0" dirty="0">
                          <a:ln>
                            <a:noFill/>
                          </a:ln>
                          <a:solidFill>
                            <a:srgbClr val="000000"/>
                          </a:solidFill>
                          <a:effectLst/>
                          <a:highlight>
                            <a:srgbClr val="FFFF00"/>
                          </a:highlight>
                          <a:latin typeface="Arial" charset="0"/>
                          <a:ea typeface="新細明體" charset="-120"/>
                          <a:cs typeface="+mn-cs"/>
                        </a:rPr>
                        <a:t>(</a:t>
                      </a:r>
                      <a:r>
                        <a:rPr kumimoji="0" lang="zh-TW" altLang="en-US" sz="1400" b="1" i="0" u="none" strike="noStrike" kern="1200" cap="none" normalizeH="0" baseline="0" dirty="0">
                          <a:ln>
                            <a:noFill/>
                          </a:ln>
                          <a:solidFill>
                            <a:srgbClr val="000000"/>
                          </a:solidFill>
                          <a:effectLst/>
                          <a:highlight>
                            <a:srgbClr val="FFFF00"/>
                          </a:highlight>
                          <a:latin typeface="Arial" charset="0"/>
                          <a:ea typeface="新細明體" charset="-120"/>
                          <a:cs typeface="+mn-cs"/>
                        </a:rPr>
                        <a:t>商品</a:t>
                      </a:r>
                      <a:r>
                        <a:rPr kumimoji="0" lang="en-US" altLang="zh-TW" sz="1400" b="1" i="0" u="none" strike="noStrike" kern="1200" cap="none" normalizeH="0" baseline="0" dirty="0">
                          <a:ln>
                            <a:noFill/>
                          </a:ln>
                          <a:solidFill>
                            <a:srgbClr val="000000"/>
                          </a:solidFill>
                          <a:effectLst/>
                          <a:highlight>
                            <a:srgbClr val="FFFF00"/>
                          </a:highlight>
                          <a:latin typeface="Arial" charset="0"/>
                          <a:ea typeface="新細明體" charset="-120"/>
                          <a:cs typeface="+mn-cs"/>
                        </a:rPr>
                        <a:t>)</a:t>
                      </a:r>
                      <a:r>
                        <a:rPr kumimoji="0" lang="zh-TW" altLang="en-US" sz="1400" b="1" i="0" u="none" strike="noStrike" kern="1200" cap="none" normalizeH="0" baseline="0" dirty="0">
                          <a:ln>
                            <a:noFill/>
                          </a:ln>
                          <a:solidFill>
                            <a:srgbClr val="000000"/>
                          </a:solidFill>
                          <a:effectLst/>
                          <a:highlight>
                            <a:srgbClr val="FFFF00"/>
                          </a:highlight>
                          <a:latin typeface="Arial" charset="0"/>
                          <a:ea typeface="新細明體" charset="-120"/>
                          <a:cs typeface="+mn-cs"/>
                        </a:rPr>
                        <a:t>獲利</a:t>
                      </a:r>
                      <a:endParaRPr kumimoji="0" lang="en-US" altLang="zh-TW" sz="1400" b="1" i="0" u="none" strike="noStrike" kern="1200" cap="none" normalizeH="0" baseline="0" dirty="0">
                        <a:ln>
                          <a:noFill/>
                        </a:ln>
                        <a:solidFill>
                          <a:srgbClr val="000000"/>
                        </a:solidFill>
                        <a:effectLst/>
                        <a:highlight>
                          <a:srgbClr val="FFFF00"/>
                        </a:highlight>
                        <a:latin typeface="Arial" charset="0"/>
                        <a:ea typeface="新細明體"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a:ln>
                          <a:noFill/>
                        </a:ln>
                        <a:solidFill>
                          <a:schemeClr val="tx1"/>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chemeClr val="tx1"/>
                          </a:solidFill>
                          <a:effectLst/>
                          <a:latin typeface="Arial" charset="0"/>
                          <a:ea typeface="新細明體" charset="-12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a:ln>
                          <a:noFill/>
                        </a:ln>
                        <a:solidFill>
                          <a:schemeClr val="tx1"/>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000000"/>
                          </a:solidFill>
                          <a:effectLst/>
                          <a:highlight>
                            <a:srgbClr val="FFFF00"/>
                          </a:highlight>
                          <a:latin typeface="Arial" charset="0"/>
                          <a:ea typeface="新細明體" charset="-120"/>
                        </a:rPr>
                        <a:t>市場媒合的費用</a:t>
                      </a:r>
                      <a:r>
                        <a:rPr kumimoji="0" lang="en-US" altLang="zh-TW" sz="1400" b="1" i="0" u="none" strike="noStrike" cap="none" normalizeH="0" baseline="0" dirty="0">
                          <a:ln>
                            <a:noFill/>
                          </a:ln>
                          <a:solidFill>
                            <a:srgbClr val="000000"/>
                          </a:solidFill>
                          <a:effectLst/>
                          <a:highlight>
                            <a:srgbClr val="FFFF00"/>
                          </a:highlight>
                          <a:latin typeface="Arial" charset="0"/>
                          <a:ea typeface="新細明體" charset="-120"/>
                        </a:rPr>
                        <a:t>;</a:t>
                      </a:r>
                      <a:r>
                        <a:rPr kumimoji="0" lang="zh-TW" altLang="en-US" sz="1400" b="1" i="0" u="none" strike="noStrike" cap="none" normalizeH="0" baseline="0" dirty="0">
                          <a:ln>
                            <a:noFill/>
                          </a:ln>
                          <a:solidFill>
                            <a:srgbClr val="000000"/>
                          </a:solidFill>
                          <a:effectLst/>
                          <a:latin typeface="Arial" charset="0"/>
                          <a:ea typeface="新細明體" charset="-120"/>
                        </a:rPr>
                        <a:t>供應鏈管理</a:t>
                      </a:r>
                      <a:r>
                        <a:rPr lang="zh-TW" altLang="zh-TW" sz="1400" b="1" dirty="0"/>
                        <a:t>，</a:t>
                      </a:r>
                      <a:r>
                        <a:rPr kumimoji="0" lang="zh-TW" altLang="en-US" sz="1400" b="1" i="0" u="none" strike="noStrike" cap="none" normalizeH="0" baseline="0" dirty="0">
                          <a:ln>
                            <a:noFill/>
                          </a:ln>
                          <a:solidFill>
                            <a:srgbClr val="000000"/>
                          </a:solidFill>
                          <a:effectLst/>
                          <a:latin typeface="Arial" charset="0"/>
                          <a:ea typeface="新細明體" charset="-120"/>
                        </a:rPr>
                        <a:t>及交易完成服務</a:t>
                      </a:r>
                      <a:endParaRPr kumimoji="0" lang="en-US" altLang="zh-TW" sz="14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a:ln>
                          <a:noFill/>
                        </a:ln>
                        <a:solidFill>
                          <a:schemeClr val="tx1"/>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a:ln>
                          <a:noFill/>
                        </a:ln>
                        <a:solidFill>
                          <a:schemeClr val="tx1"/>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Arial" charset="0"/>
                          <a:ea typeface="新細明體" charset="-120"/>
                        </a:rPr>
                        <a:t> </a:t>
                      </a:r>
                      <a:endParaRPr kumimoji="0" lang="en-US" altLang="zh-TW" sz="1600" b="0" i="0" u="none" strike="noStrike" cap="none" normalizeH="0" baseline="0" dirty="0">
                        <a:ln>
                          <a:noFill/>
                        </a:ln>
                        <a:solidFill>
                          <a:schemeClr val="tx1"/>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a:ln>
                          <a:noFill/>
                        </a:ln>
                        <a:solidFill>
                          <a:schemeClr val="tx1"/>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000000"/>
                          </a:solidFill>
                          <a:effectLst/>
                          <a:latin typeface="Arial" charset="0"/>
                          <a:ea typeface="新細明體" charset="-120"/>
                        </a:rPr>
                        <a:t>交易的收費及佣金</a:t>
                      </a:r>
                      <a:endParaRPr kumimoji="0" lang="en-US" altLang="zh-TW" sz="14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a:ln>
                          <a:noFill/>
                        </a:ln>
                        <a:solidFill>
                          <a:schemeClr val="tx1"/>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a:ln>
                          <a:noFill/>
                        </a:ln>
                        <a:solidFill>
                          <a:schemeClr val="tx1"/>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Arial" charset="0"/>
                          <a:ea typeface="新細明體" charset="-120"/>
                        </a:rPr>
                        <a:t> </a:t>
                      </a:r>
                      <a:endParaRPr kumimoji="0" lang="en-US" altLang="zh-TW" sz="1600" b="0" i="0" u="none" strike="noStrike" cap="none" normalizeH="0" baseline="0" dirty="0">
                        <a:ln>
                          <a:noFill/>
                        </a:ln>
                        <a:solidFill>
                          <a:schemeClr val="tx1"/>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2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4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4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rgbClr val="000000"/>
                          </a:solidFill>
                          <a:effectLst/>
                          <a:latin typeface="Arial" charset="0"/>
                          <a:ea typeface="新細明體" charset="-120"/>
                        </a:rPr>
                        <a:t>交易的收費及佣金</a:t>
                      </a:r>
                      <a:endParaRPr kumimoji="0" lang="en-US" altLang="zh-TW" sz="1400" b="1" i="0" u="none" strike="noStrike" cap="none" normalizeH="0" baseline="0" dirty="0">
                        <a:ln>
                          <a:noFill/>
                        </a:ln>
                        <a:solidFill>
                          <a:srgbClr val="000000"/>
                        </a:solidFill>
                        <a:effectLst/>
                        <a:latin typeface="Arial" charset="0"/>
                        <a:ea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600" b="0" i="0" u="none" strike="noStrike" cap="none" normalizeH="0" baseline="0" dirty="0">
                        <a:ln>
                          <a:noFill/>
                        </a:ln>
                        <a:solidFill>
                          <a:schemeClr val="tx1"/>
                        </a:solidFill>
                        <a:effectLst/>
                        <a:latin typeface="Arial" charset="0"/>
                        <a:ea typeface="新細明體" charset="-120"/>
                      </a:endParaRPr>
                    </a:p>
                  </a:txBody>
                  <a:tcPr marT="45699" marB="4569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BCC"/>
                    </a:solidFill>
                  </a:tcPr>
                </a:tc>
                <a:extLst>
                  <a:ext uri="{0D108BD9-81ED-4DB2-BD59-A6C34878D82A}">
                    <a16:rowId xmlns:a16="http://schemas.microsoft.com/office/drawing/2014/main" val="10001"/>
                  </a:ext>
                </a:extLst>
              </a:tr>
            </a:tbl>
          </a:graphicData>
        </a:graphic>
      </p:graphicFrame>
      <p:sp>
        <p:nvSpPr>
          <p:cNvPr id="46083" name="文字方塊 2">
            <a:extLst>
              <a:ext uri="{FF2B5EF4-FFF2-40B4-BE49-F238E27FC236}">
                <a16:creationId xmlns:a16="http://schemas.microsoft.com/office/drawing/2014/main" id="{71D8583E-250A-4AC0-AE26-053997ADB96A}"/>
              </a:ext>
            </a:extLst>
          </p:cNvPr>
          <p:cNvSpPr txBox="1">
            <a:spLocks noChangeArrowheads="1"/>
          </p:cNvSpPr>
          <p:nvPr/>
        </p:nvSpPr>
        <p:spPr bwMode="auto">
          <a:xfrm>
            <a:off x="3095625" y="6286501"/>
            <a:ext cx="4000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a:solidFill>
                  <a:schemeClr val="tx1"/>
                </a:solidFill>
                <a:latin typeface="Tahoma" panose="020B0604030504040204" pitchFamily="34" charset="0"/>
                <a:ea typeface="新細明體" panose="02020500000000000000" pitchFamily="18" charset="-120"/>
              </a:rPr>
              <a:t> </a:t>
            </a:r>
            <a:endParaRPr lang="zh-TW" altLang="en-US" sz="2400">
              <a:solidFill>
                <a:schemeClr val="tx1"/>
              </a:solidFill>
              <a:latin typeface="Tahoma" panose="020B0604030504040204" pitchFamily="34" charset="0"/>
              <a:ea typeface="新細明體" panose="02020500000000000000" pitchFamily="18" charset="-120"/>
            </a:endParaRPr>
          </a:p>
        </p:txBody>
      </p:sp>
      <p:sp>
        <p:nvSpPr>
          <p:cNvPr id="46084" name="文字方塊 4">
            <a:extLst>
              <a:ext uri="{FF2B5EF4-FFF2-40B4-BE49-F238E27FC236}">
                <a16:creationId xmlns:a16="http://schemas.microsoft.com/office/drawing/2014/main" id="{F62DD447-BB28-4CB7-B9B6-B3DBE8FB14BD}"/>
              </a:ext>
            </a:extLst>
          </p:cNvPr>
          <p:cNvSpPr txBox="1">
            <a:spLocks noChangeArrowheads="1"/>
          </p:cNvSpPr>
          <p:nvPr/>
        </p:nvSpPr>
        <p:spPr bwMode="auto">
          <a:xfrm>
            <a:off x="2024064" y="142876"/>
            <a:ext cx="51080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r>
              <a:rPr lang="en-US" altLang="zh-TW" sz="2400">
                <a:solidFill>
                  <a:schemeClr val="tx1"/>
                </a:solidFill>
                <a:latin typeface="Tahoma" panose="020B0604030504040204" pitchFamily="34" charset="0"/>
                <a:ea typeface="新細明體" panose="02020500000000000000" pitchFamily="18" charset="-120"/>
              </a:rPr>
              <a:t>(1)  NET Marketplace  </a:t>
            </a:r>
            <a:r>
              <a:rPr lang="zh-TW" altLang="en-US" sz="2400">
                <a:solidFill>
                  <a:schemeClr val="tx1"/>
                </a:solidFill>
                <a:latin typeface="Tahoma" panose="020B0604030504040204" pitchFamily="34" charset="0"/>
                <a:ea typeface="新細明體" panose="02020500000000000000" pitchFamily="18" charset="-120"/>
              </a:rPr>
              <a:t>電子交易市集</a:t>
            </a:r>
          </a:p>
        </p:txBody>
      </p:sp>
      <p:sp>
        <p:nvSpPr>
          <p:cNvPr id="46085" name="左大括弧 1">
            <a:extLst>
              <a:ext uri="{FF2B5EF4-FFF2-40B4-BE49-F238E27FC236}">
                <a16:creationId xmlns:a16="http://schemas.microsoft.com/office/drawing/2014/main" id="{6BD977C8-AB62-42DC-B89D-C7B5C958F7DB}"/>
              </a:ext>
            </a:extLst>
          </p:cNvPr>
          <p:cNvSpPr>
            <a:spLocks/>
          </p:cNvSpPr>
          <p:nvPr/>
        </p:nvSpPr>
        <p:spPr bwMode="auto">
          <a:xfrm>
            <a:off x="2024064" y="1600200"/>
            <a:ext cx="157955" cy="3810000"/>
          </a:xfrm>
          <a:prstGeom prst="leftBrace">
            <a:avLst>
              <a:gd name="adj1" fmla="val 24275"/>
              <a:gd name="adj2" fmla="val 50000"/>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46086" name="左大括弧 2">
            <a:extLst>
              <a:ext uri="{FF2B5EF4-FFF2-40B4-BE49-F238E27FC236}">
                <a16:creationId xmlns:a16="http://schemas.microsoft.com/office/drawing/2014/main" id="{4F6C2C9A-37BF-457C-974D-B3A2CB9CDFCA}"/>
              </a:ext>
            </a:extLst>
          </p:cNvPr>
          <p:cNvSpPr>
            <a:spLocks/>
          </p:cNvSpPr>
          <p:nvPr/>
        </p:nvSpPr>
        <p:spPr bwMode="auto">
          <a:xfrm>
            <a:off x="1911550" y="5681661"/>
            <a:ext cx="304800" cy="1033463"/>
          </a:xfrm>
          <a:prstGeom prst="leftBrace">
            <a:avLst>
              <a:gd name="adj1" fmla="val 8335"/>
              <a:gd name="adj2" fmla="val 50000"/>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2400">
              <a:solidFill>
                <a:schemeClr val="tx1"/>
              </a:solidFill>
              <a:latin typeface="Tahoma" panose="020B0604030504040204" pitchFamily="34" charset="0"/>
              <a:ea typeface="新細明體" panose="02020500000000000000" pitchFamily="18" charset="-120"/>
            </a:endParaRPr>
          </a:p>
        </p:txBody>
      </p:sp>
      <p:sp>
        <p:nvSpPr>
          <p:cNvPr id="144391" name="文字方塊 4">
            <a:extLst>
              <a:ext uri="{FF2B5EF4-FFF2-40B4-BE49-F238E27FC236}">
                <a16:creationId xmlns:a16="http://schemas.microsoft.com/office/drawing/2014/main" id="{5A23B960-0C86-4741-98E6-7CBB136D8172}"/>
              </a:ext>
            </a:extLst>
          </p:cNvPr>
          <p:cNvSpPr txBox="1">
            <a:spLocks noChangeArrowheads="1"/>
          </p:cNvSpPr>
          <p:nvPr/>
        </p:nvSpPr>
        <p:spPr bwMode="auto">
          <a:xfrm rot="16200000">
            <a:off x="-73882" y="2842240"/>
            <a:ext cx="3581402" cy="369332"/>
          </a:xfrm>
          <a:prstGeom prst="rect">
            <a:avLst/>
          </a:prstGeom>
          <a:noFill/>
          <a:ln>
            <a:noFill/>
          </a:ln>
        </p:spPr>
        <p:txBody>
          <a:bodyPr>
            <a:spAutoFit/>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a:defRPr/>
            </a:pPr>
            <a:r>
              <a:rPr lang="en-US" altLang="zh-TW" sz="1600" b="1" dirty="0">
                <a:highlight>
                  <a:srgbClr val="FFFF00"/>
                </a:highlight>
                <a:ea typeface="新細明體" panose="02020500000000000000" pitchFamily="18" charset="-120"/>
              </a:rPr>
              <a:t>Net marketplaces </a:t>
            </a:r>
            <a:r>
              <a:rPr lang="en-US" altLang="zh-TW" sz="1800" dirty="0">
                <a:highlight>
                  <a:srgbClr val="FFFF00"/>
                </a:highlight>
                <a:ea typeface="新細明體" panose="02020500000000000000" pitchFamily="18" charset="-120"/>
              </a:rPr>
              <a:t>(</a:t>
            </a:r>
            <a:r>
              <a:rPr lang="zh-TW" altLang="en-US" sz="1600" b="1" dirty="0">
                <a:highlight>
                  <a:srgbClr val="FFFF00"/>
                </a:highlight>
                <a:ea typeface="新細明體" panose="02020500000000000000" pitchFamily="18" charset="-120"/>
              </a:rPr>
              <a:t>網路交易市集</a:t>
            </a:r>
            <a:r>
              <a:rPr lang="en-US" altLang="zh-TW" sz="1600" b="1" dirty="0">
                <a:highlight>
                  <a:srgbClr val="FFFF00"/>
                </a:highlight>
                <a:ea typeface="新細明體" panose="02020500000000000000" pitchFamily="18" charset="-120"/>
              </a:rPr>
              <a:t>)</a:t>
            </a:r>
            <a:endParaRPr lang="zh-TW" altLang="en-US" sz="1800" dirty="0">
              <a:highlight>
                <a:srgbClr val="FFFF00"/>
              </a:highlight>
              <a:ea typeface="新細明體" panose="02020500000000000000" pitchFamily="18" charset="-120"/>
            </a:endParaRPr>
          </a:p>
        </p:txBody>
      </p:sp>
      <p:sp>
        <p:nvSpPr>
          <p:cNvPr id="144392" name="文字方塊 7">
            <a:extLst>
              <a:ext uri="{FF2B5EF4-FFF2-40B4-BE49-F238E27FC236}">
                <a16:creationId xmlns:a16="http://schemas.microsoft.com/office/drawing/2014/main" id="{8EF1192E-9079-45B9-89D1-4D9E5AFF4511}"/>
              </a:ext>
            </a:extLst>
          </p:cNvPr>
          <p:cNvSpPr txBox="1">
            <a:spLocks noChangeArrowheads="1"/>
          </p:cNvSpPr>
          <p:nvPr/>
        </p:nvSpPr>
        <p:spPr bwMode="auto">
          <a:xfrm rot="16200000">
            <a:off x="264468" y="5086162"/>
            <a:ext cx="2971800" cy="461665"/>
          </a:xfrm>
          <a:prstGeom prst="rect">
            <a:avLst/>
          </a:prstGeom>
          <a:noFill/>
          <a:ln>
            <a:noFill/>
          </a:ln>
        </p:spPr>
        <p:txBody>
          <a:bodyPr>
            <a:spAutoFit/>
          </a:bodyPr>
          <a:lstStyle>
            <a:lvl1pPr>
              <a:defRPr sz="1200">
                <a:solidFill>
                  <a:schemeClr val="tx1"/>
                </a:solidFill>
                <a:latin typeface="Tahoma" panose="020B0604030504040204" pitchFamily="34" charset="0"/>
              </a:defRPr>
            </a:lvl1pPr>
            <a:lvl2pPr marL="742950" indent="-285750">
              <a:defRPr sz="1200">
                <a:solidFill>
                  <a:schemeClr val="tx1"/>
                </a:solidFill>
                <a:latin typeface="Tahoma" panose="020B0604030504040204" pitchFamily="34" charset="0"/>
              </a:defRPr>
            </a:lvl2pPr>
            <a:lvl3pPr marL="1143000" indent="-228600">
              <a:defRPr sz="1200">
                <a:solidFill>
                  <a:schemeClr val="tx1"/>
                </a:solidFill>
                <a:latin typeface="Tahoma" panose="020B0604030504040204" pitchFamily="34" charset="0"/>
              </a:defRPr>
            </a:lvl3pPr>
            <a:lvl4pPr marL="1600200" indent="-228600">
              <a:defRPr sz="1200">
                <a:solidFill>
                  <a:schemeClr val="tx1"/>
                </a:solidFill>
                <a:latin typeface="Tahoma" panose="020B0604030504040204" pitchFamily="34" charset="0"/>
              </a:defRPr>
            </a:lvl4pPr>
            <a:lvl5pPr marL="2057400" indent="-228600">
              <a:defRPr sz="1200">
                <a:solidFill>
                  <a:schemeClr val="tx1"/>
                </a:solidFill>
                <a:latin typeface="Tahoma" panose="020B0604030504040204" pitchFamily="34" charset="0"/>
              </a:defRPr>
            </a:lvl5pPr>
            <a:lvl6pPr marL="2514600" indent="-228600" eaLnBrk="0" fontAlgn="base" hangingPunct="0">
              <a:spcBef>
                <a:spcPct val="0"/>
              </a:spcBef>
              <a:spcAft>
                <a:spcPct val="0"/>
              </a:spcAft>
              <a:defRPr sz="1200">
                <a:solidFill>
                  <a:schemeClr val="tx1"/>
                </a:solidFill>
                <a:latin typeface="Tahoma" panose="020B0604030504040204" pitchFamily="34" charset="0"/>
              </a:defRPr>
            </a:lvl6pPr>
            <a:lvl7pPr marL="2971800" indent="-228600" eaLnBrk="0" fontAlgn="base" hangingPunct="0">
              <a:spcBef>
                <a:spcPct val="0"/>
              </a:spcBef>
              <a:spcAft>
                <a:spcPct val="0"/>
              </a:spcAft>
              <a:defRPr sz="1200">
                <a:solidFill>
                  <a:schemeClr val="tx1"/>
                </a:solidFill>
                <a:latin typeface="Tahoma" panose="020B0604030504040204" pitchFamily="34" charset="0"/>
              </a:defRPr>
            </a:lvl7pPr>
            <a:lvl8pPr marL="3429000" indent="-228600" eaLnBrk="0" fontAlgn="base" hangingPunct="0">
              <a:spcBef>
                <a:spcPct val="0"/>
              </a:spcBef>
              <a:spcAft>
                <a:spcPct val="0"/>
              </a:spcAft>
              <a:defRPr sz="1200">
                <a:solidFill>
                  <a:schemeClr val="tx1"/>
                </a:solidFill>
                <a:latin typeface="Tahoma" panose="020B0604030504040204" pitchFamily="34" charset="0"/>
              </a:defRPr>
            </a:lvl8pPr>
            <a:lvl9pPr marL="3886200" indent="-228600" eaLnBrk="0" fontAlgn="base" hangingPunct="0">
              <a:spcBef>
                <a:spcPct val="0"/>
              </a:spcBef>
              <a:spcAft>
                <a:spcPct val="0"/>
              </a:spcAft>
              <a:defRPr sz="1200">
                <a:solidFill>
                  <a:schemeClr val="tx1"/>
                </a:solidFill>
                <a:latin typeface="Tahoma" panose="020B0604030504040204" pitchFamily="34" charset="0"/>
              </a:defRPr>
            </a:lvl9pPr>
          </a:lstStyle>
          <a:p>
            <a:pPr>
              <a:defRPr/>
            </a:pPr>
            <a:r>
              <a:rPr lang="en-US" altLang="zh-TW" dirty="0">
                <a:highlight>
                  <a:srgbClr val="FFFF00"/>
                </a:highlight>
                <a:ea typeface="新細明體" panose="02020500000000000000" pitchFamily="18" charset="-120"/>
              </a:rPr>
              <a:t>Industry Consortia</a:t>
            </a:r>
          </a:p>
          <a:p>
            <a:pPr>
              <a:defRPr/>
            </a:pPr>
            <a:r>
              <a:rPr lang="en-US" altLang="zh-TW" dirty="0">
                <a:highlight>
                  <a:srgbClr val="FFFF00"/>
                </a:highlight>
                <a:ea typeface="新細明體" panose="02020500000000000000" pitchFamily="18" charset="-120"/>
              </a:rPr>
              <a:t>( </a:t>
            </a:r>
            <a:r>
              <a:rPr lang="zh-TW" altLang="en-US" b="1" dirty="0">
                <a:highlight>
                  <a:srgbClr val="FFFF00"/>
                </a:highlight>
                <a:ea typeface="新細明體" panose="02020500000000000000" pitchFamily="18" charset="-120"/>
              </a:rPr>
              <a:t>私有產業網路 </a:t>
            </a:r>
            <a:r>
              <a:rPr lang="en-US" altLang="zh-TW" b="1" dirty="0">
                <a:highlight>
                  <a:srgbClr val="FFFF00"/>
                </a:highlight>
                <a:ea typeface="新細明體" panose="02020500000000000000" pitchFamily="18" charset="-120"/>
              </a:rPr>
              <a:t>)</a:t>
            </a:r>
            <a:endParaRPr lang="zh-TW" altLang="en-US" dirty="0">
              <a:highlight>
                <a:srgbClr val="FFFF00"/>
              </a:highlight>
              <a:ea typeface="新細明體" panose="02020500000000000000" pitchFamily="18" charset="-120"/>
            </a:endParaRPr>
          </a:p>
        </p:txBody>
      </p:sp>
      <p:sp>
        <p:nvSpPr>
          <p:cNvPr id="9" name="Rectangle 2">
            <a:extLst>
              <a:ext uri="{FF2B5EF4-FFF2-40B4-BE49-F238E27FC236}">
                <a16:creationId xmlns:a16="http://schemas.microsoft.com/office/drawing/2014/main" id="{2D492DD2-0077-46CD-B6A7-3E55B5BDA766}"/>
              </a:ext>
            </a:extLst>
          </p:cNvPr>
          <p:cNvSpPr txBox="1">
            <a:spLocks noChangeArrowheads="1"/>
          </p:cNvSpPr>
          <p:nvPr/>
        </p:nvSpPr>
        <p:spPr bwMode="auto">
          <a:xfrm>
            <a:off x="111967" y="55105"/>
            <a:ext cx="11915192"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46090" name="文字方塊 5">
            <a:extLst>
              <a:ext uri="{FF2B5EF4-FFF2-40B4-BE49-F238E27FC236}">
                <a16:creationId xmlns:a16="http://schemas.microsoft.com/office/drawing/2014/main" id="{5D512895-E2D2-4D97-8280-C886F628A744}"/>
              </a:ext>
            </a:extLst>
          </p:cNvPr>
          <p:cNvSpPr txBox="1">
            <a:spLocks noChangeArrowheads="1"/>
          </p:cNvSpPr>
          <p:nvPr/>
        </p:nvSpPr>
        <p:spPr bwMode="auto">
          <a:xfrm>
            <a:off x="422031" y="86525"/>
            <a:ext cx="110079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pPr>
            <a:r>
              <a:rPr lang="en-US" altLang="zh-TW" sz="2400" dirty="0">
                <a:solidFill>
                  <a:schemeClr val="bg1"/>
                </a:solidFill>
                <a:latin typeface="Tahoma" panose="020B0604030504040204" pitchFamily="34" charset="0"/>
                <a:ea typeface="新細明體" panose="02020500000000000000" pitchFamily="18" charset="-120"/>
              </a:rPr>
              <a:t> </a:t>
            </a:r>
            <a:r>
              <a:rPr lang="zh-TW" altLang="en-US" sz="1800" dirty="0">
                <a:solidFill>
                  <a:schemeClr val="bg1"/>
                </a:solidFill>
                <a:latin typeface="Tahoma" panose="020B0604030504040204" pitchFamily="34" charset="0"/>
                <a:ea typeface="新細明體" panose="02020500000000000000" pitchFamily="18" charset="-120"/>
              </a:rPr>
              <a:t> </a:t>
            </a:r>
            <a:r>
              <a:rPr lang="en-US" altLang="zh-TW" sz="1800" dirty="0">
                <a:solidFill>
                  <a:schemeClr val="bg1"/>
                </a:solidFill>
                <a:latin typeface="Tahoma" panose="020B0604030504040204" pitchFamily="34" charset="0"/>
                <a:ea typeface="新細明體" panose="02020500000000000000" pitchFamily="18" charset="-120"/>
              </a:rPr>
              <a:t>B2B Business Model  (B2B</a:t>
            </a:r>
            <a:r>
              <a:rPr lang="zh-TW" altLang="en-US" sz="1800" dirty="0">
                <a:solidFill>
                  <a:schemeClr val="bg1"/>
                </a:solidFill>
                <a:latin typeface="Tahoma" panose="020B0604030504040204" pitchFamily="34" charset="0"/>
                <a:ea typeface="新細明體" panose="02020500000000000000" pitchFamily="18" charset="-120"/>
              </a:rPr>
              <a:t> 的商業</a:t>
            </a:r>
            <a:r>
              <a:rPr kumimoji="0" lang="zh-TW" altLang="en-US" sz="1800" b="1" i="0" u="none" strike="noStrike" cap="none" normalizeH="0" baseline="0" dirty="0">
                <a:ln>
                  <a:noFill/>
                </a:ln>
                <a:solidFill>
                  <a:srgbClr val="FFFFFF"/>
                </a:solidFill>
                <a:effectLst/>
                <a:latin typeface="Arial" charset="0"/>
                <a:ea typeface="新細明體" charset="-120"/>
              </a:rPr>
              <a:t>模式</a:t>
            </a:r>
            <a:r>
              <a:rPr lang="en-US" altLang="zh-TW" sz="1800" dirty="0">
                <a:solidFill>
                  <a:schemeClr val="bg1"/>
                </a:solidFill>
                <a:latin typeface="Tahoma" panose="020B0604030504040204" pitchFamily="34" charset="0"/>
                <a:ea typeface="新細明體" panose="02020500000000000000" pitchFamily="18" charset="-120"/>
              </a:rPr>
              <a:t>)</a:t>
            </a:r>
            <a:endParaRPr lang="zh-TW" altLang="en-US" sz="2000" dirty="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0D89E98-3D72-B798-AD6E-85F7AA3BCB08}"/>
              </a:ext>
            </a:extLst>
          </p:cNvPr>
          <p:cNvSpPr txBox="1">
            <a:spLocks noChangeArrowheads="1"/>
          </p:cNvSpPr>
          <p:nvPr/>
        </p:nvSpPr>
        <p:spPr bwMode="auto">
          <a:xfrm>
            <a:off x="1493838" y="1"/>
            <a:ext cx="9144001" cy="493085"/>
          </a:xfrm>
          <a:prstGeom prst="rect">
            <a:avLst/>
          </a:prstGeom>
          <a:solidFill>
            <a:schemeClr val="tx2"/>
          </a:solidFill>
          <a:ln w="9525">
            <a:noFill/>
            <a:miter lim="800000"/>
            <a:headEnd/>
            <a:tailEnd/>
          </a:ln>
        </p:spPr>
        <p:txBody>
          <a:bodyPr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a:solidFill>
                <a:schemeClr val="bg1"/>
              </a:solidFill>
              <a:latin typeface="+mj-lt"/>
              <a:ea typeface="華康中黑體" pitchFamily="49" charset="-120"/>
              <a:cs typeface="+mj-cs"/>
            </a:endParaRPr>
          </a:p>
        </p:txBody>
      </p:sp>
      <p:sp>
        <p:nvSpPr>
          <p:cNvPr id="80899" name="文字方塊 7">
            <a:extLst>
              <a:ext uri="{FF2B5EF4-FFF2-40B4-BE49-F238E27FC236}">
                <a16:creationId xmlns:a16="http://schemas.microsoft.com/office/drawing/2014/main" id="{7AEF8658-8B0F-0912-1B60-AA2ABCAD77AB}"/>
              </a:ext>
            </a:extLst>
          </p:cNvPr>
          <p:cNvSpPr txBox="1">
            <a:spLocks noChangeArrowheads="1"/>
          </p:cNvSpPr>
          <p:nvPr/>
        </p:nvSpPr>
        <p:spPr bwMode="auto">
          <a:xfrm>
            <a:off x="1524000" y="76201"/>
            <a:ext cx="8885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TW" altLang="en-US" sz="2400" b="1" dirty="0">
                <a:solidFill>
                  <a:schemeClr val="bg1"/>
                </a:solidFill>
                <a:latin typeface="Tahoma" panose="020B0604030504040204" pitchFamily="34" charset="0"/>
                <a:ea typeface="新細明體" panose="02020500000000000000" pitchFamily="18" charset="-120"/>
              </a:rPr>
              <a:t>  </a:t>
            </a:r>
            <a:r>
              <a:rPr lang="zh-TW" altLang="zh-TW" sz="2400" b="1" dirty="0">
                <a:solidFill>
                  <a:schemeClr val="bg1"/>
                </a:solidFill>
                <a:latin typeface="Tahoma" panose="020B0604030504040204" pitchFamily="34" charset="0"/>
                <a:ea typeface="新細明體" panose="02020500000000000000" pitchFamily="18" charset="-120"/>
              </a:rPr>
              <a:t>用區塊鏈改善供應鏈</a:t>
            </a:r>
            <a:r>
              <a:rPr lang="en-US" altLang="zh-TW" sz="2400" b="1" dirty="0">
                <a:solidFill>
                  <a:schemeClr val="bg1"/>
                </a:solidFill>
                <a:latin typeface="Tahoma" panose="020B0604030504040204" pitchFamily="34" charset="0"/>
                <a:ea typeface="新細明體" panose="02020500000000000000" pitchFamily="18" charset="-120"/>
              </a:rPr>
              <a:t>-</a:t>
            </a:r>
            <a:r>
              <a:rPr lang="zh-TW" altLang="zh-TW" sz="2400" b="1" dirty="0">
                <a:solidFill>
                  <a:schemeClr val="bg1"/>
                </a:solidFill>
                <a:latin typeface="Tahoma" panose="020B0604030504040204" pitchFamily="34" charset="0"/>
                <a:ea typeface="新細明體" panose="02020500000000000000" pitchFamily="18" charset="-120"/>
              </a:rPr>
              <a:t>看沃爾瑪的五大成功啟示 </a:t>
            </a:r>
            <a:endParaRPr lang="en-US" altLang="zh-TW" sz="2400" b="1" dirty="0">
              <a:solidFill>
                <a:schemeClr val="bg1"/>
              </a:solidFill>
              <a:latin typeface="Tahoma" panose="020B0604030504040204" pitchFamily="34" charset="0"/>
              <a:ea typeface="新細明體" panose="02020500000000000000" pitchFamily="18" charset="-120"/>
            </a:endParaRPr>
          </a:p>
          <a:p>
            <a:pPr eaLnBrk="1" hangingPunct="1">
              <a:spcBef>
                <a:spcPct val="0"/>
              </a:spcBef>
              <a:buClrTx/>
              <a:buSzTx/>
              <a:buFont typeface="Wingdings" panose="05000000000000000000" pitchFamily="2" charset="2"/>
              <a:buNone/>
            </a:pPr>
            <a:endParaRPr lang="zh-TW" altLang="en-US" sz="2400" b="1" dirty="0">
              <a:solidFill>
                <a:srgbClr val="FF9966"/>
              </a:solidFill>
              <a:ea typeface="新細明體" panose="02020500000000000000" pitchFamily="18" charset="-120"/>
            </a:endParaRPr>
          </a:p>
        </p:txBody>
      </p:sp>
      <p:sp>
        <p:nvSpPr>
          <p:cNvPr id="35844" name="文字方塊 1">
            <a:extLst>
              <a:ext uri="{FF2B5EF4-FFF2-40B4-BE49-F238E27FC236}">
                <a16:creationId xmlns:a16="http://schemas.microsoft.com/office/drawing/2014/main" id="{5CB77939-867A-F510-9DDD-E5AF62621811}"/>
              </a:ext>
            </a:extLst>
          </p:cNvPr>
          <p:cNvSpPr txBox="1">
            <a:spLocks noChangeArrowheads="1"/>
          </p:cNvSpPr>
          <p:nvPr/>
        </p:nvSpPr>
        <p:spPr bwMode="auto">
          <a:xfrm>
            <a:off x="718344" y="763605"/>
            <a:ext cx="10496550" cy="5478423"/>
          </a:xfrm>
          <a:prstGeom prst="rect">
            <a:avLst/>
          </a:prstGeom>
          <a:no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FontTx/>
              <a:buNone/>
              <a:defRPr/>
            </a:pPr>
            <a:r>
              <a:rPr lang="en-US" altLang="zh-TW" sz="1600" b="1" dirty="0">
                <a:solidFill>
                  <a:schemeClr val="tx2"/>
                </a:solidFill>
                <a:latin typeface="Microsoft YaHei" panose="020B0503020204020204" pitchFamily="34" charset="-122"/>
                <a:ea typeface="Microsoft YaHei" panose="020B0503020204020204" pitchFamily="34" charset="-122"/>
              </a:rPr>
              <a:t>   </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en-US" altLang="zh-TW" sz="1600" b="1" dirty="0">
                <a:solidFill>
                  <a:schemeClr val="tx2"/>
                </a:solidFill>
                <a:latin typeface="Microsoft YaHei" panose="020B0503020204020204" pitchFamily="34" charset="-122"/>
                <a:ea typeface="Microsoft YaHei" panose="020B0503020204020204" pitchFamily="34" charset="-122"/>
              </a:rPr>
              <a:t> 2. Weigh the </a:t>
            </a:r>
            <a:r>
              <a:rPr lang="en-US" altLang="zh-TW" sz="1600" b="1" dirty="0">
                <a:solidFill>
                  <a:schemeClr val="tx2"/>
                </a:solidFill>
                <a:highlight>
                  <a:srgbClr val="FFFF00"/>
                </a:highlight>
                <a:latin typeface="Microsoft YaHei" panose="020B0503020204020204" pitchFamily="34" charset="-122"/>
                <a:ea typeface="Microsoft YaHei" panose="020B0503020204020204" pitchFamily="34" charset="-122"/>
              </a:rPr>
              <a:t>pros and cons of </a:t>
            </a:r>
            <a:r>
              <a:rPr lang="en-US" altLang="zh-TW" sz="1600" b="1" dirty="0">
                <a:solidFill>
                  <a:schemeClr val="tx2"/>
                </a:solidFill>
                <a:latin typeface="Microsoft YaHei" panose="020B0503020204020204" pitchFamily="34" charset="-122"/>
                <a:ea typeface="Microsoft YaHei" panose="020B0503020204020204" pitchFamily="34" charset="-122"/>
              </a:rPr>
              <a:t>using a private vs. a public blockchain.</a:t>
            </a:r>
            <a:r>
              <a:rPr lang="zh-TW" altLang="en-US" sz="1600" b="1" dirty="0">
                <a:solidFill>
                  <a:schemeClr val="tx2"/>
                </a:solidFill>
                <a:latin typeface="Microsoft YaHei" panose="020B0503020204020204" pitchFamily="34" charset="-122"/>
                <a:ea typeface="Microsoft YaHei" panose="020B0503020204020204" pitchFamily="34" charset="-122"/>
              </a:rPr>
              <a:t>                                                              </a:t>
            </a:r>
            <a:r>
              <a:rPr lang="zh-TW" altLang="zh-TW" sz="1800" b="1" dirty="0">
                <a:solidFill>
                  <a:srgbClr val="7030A0"/>
                </a:solidFill>
                <a:latin typeface="Microsoft YaHei" panose="020B0503020204020204" pitchFamily="34" charset="-122"/>
                <a:ea typeface="Microsoft YaHei" panose="020B0503020204020204" pitchFamily="34" charset="-122"/>
              </a:rPr>
              <a:t>權衡使用</a:t>
            </a:r>
            <a:r>
              <a:rPr lang="zh-TW" altLang="zh-TW" sz="1800" b="1" dirty="0">
                <a:solidFill>
                  <a:srgbClr val="7030A0"/>
                </a:solidFill>
                <a:highlight>
                  <a:srgbClr val="FFFF00"/>
                </a:highlight>
                <a:latin typeface="Microsoft YaHei" panose="020B0503020204020204" pitchFamily="34" charset="-122"/>
                <a:ea typeface="Microsoft YaHei" panose="020B0503020204020204" pitchFamily="34" charset="-122"/>
              </a:rPr>
              <a:t>私有區塊鏈</a:t>
            </a:r>
            <a:r>
              <a:rPr lang="zh-TW" altLang="zh-TW" sz="1800" b="1" dirty="0">
                <a:solidFill>
                  <a:srgbClr val="7030A0"/>
                </a:solidFill>
                <a:latin typeface="Microsoft YaHei" panose="020B0503020204020204" pitchFamily="34" charset="-122"/>
                <a:ea typeface="Microsoft YaHei" panose="020B0503020204020204" pitchFamily="34" charset="-122"/>
              </a:rPr>
              <a:t>與</a:t>
            </a:r>
            <a:r>
              <a:rPr lang="zh-TW" altLang="zh-TW" sz="1800" b="1" dirty="0">
                <a:solidFill>
                  <a:srgbClr val="7030A0"/>
                </a:solidFill>
                <a:highlight>
                  <a:srgbClr val="FFFF00"/>
                </a:highlight>
                <a:latin typeface="Microsoft YaHei" panose="020B0503020204020204" pitchFamily="34" charset="-122"/>
                <a:ea typeface="Microsoft YaHei" panose="020B0503020204020204" pitchFamily="34" charset="-122"/>
              </a:rPr>
              <a:t>公共區塊鏈</a:t>
            </a:r>
            <a:r>
              <a:rPr lang="zh-TW" altLang="zh-TW" sz="1800" b="1" dirty="0">
                <a:solidFill>
                  <a:srgbClr val="7030A0"/>
                </a:solidFill>
                <a:latin typeface="Microsoft YaHei" panose="020B0503020204020204" pitchFamily="34" charset="-122"/>
                <a:ea typeface="Microsoft YaHei" panose="020B0503020204020204" pitchFamily="34" charset="-122"/>
              </a:rPr>
              <a:t>的利弊</a:t>
            </a:r>
            <a:endParaRPr lang="zh-TW" altLang="zh-TW" sz="1600" b="1" dirty="0">
              <a:solidFill>
                <a:srgbClr val="7030A0"/>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400" b="1" dirty="0">
                <a:solidFill>
                  <a:schemeClr val="tx2"/>
                </a:solidFill>
                <a:latin typeface="Microsoft YaHei" panose="020B0503020204020204" pitchFamily="34" charset="-122"/>
                <a:ea typeface="Microsoft YaHei" panose="020B0503020204020204" pitchFamily="34" charset="-122"/>
              </a:rPr>
              <a:t>A public blockchain network — one that anyone can join without asking for permission — allows unlimited viewing of information stored on it, eliminates intermediaries, and operates independently of any governing party. It is well-suited for digital consumer offerings (like NFT’s), cryptocurrencies, and certifying information such as individuals’ degrees or certificates</a:t>
            </a:r>
            <a:r>
              <a:rPr lang="en-US" altLang="zh-TW" sz="1600" b="1" dirty="0">
                <a:solidFill>
                  <a:schemeClr val="tx2"/>
                </a:solidFill>
                <a:latin typeface="Microsoft YaHei" panose="020B0503020204020204" pitchFamily="34" charset="-122"/>
                <a:ea typeface="Microsoft YaHei" panose="020B0503020204020204" pitchFamily="34" charset="-122"/>
              </a:rPr>
              <a:t>.</a:t>
            </a:r>
            <a:r>
              <a:rPr lang="zh-TW" altLang="en-US" sz="1600" b="1" dirty="0">
                <a:solidFill>
                  <a:schemeClr val="tx2"/>
                </a:solidFill>
                <a:latin typeface="Microsoft YaHei" panose="020B0503020204020204" pitchFamily="34" charset="-122"/>
                <a:ea typeface="Microsoft YaHei" panose="020B0503020204020204" pitchFamily="34" charset="-122"/>
              </a:rPr>
              <a:t>   </a:t>
            </a: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None/>
              <a:defRPr/>
            </a:pPr>
            <a:r>
              <a:rPr lang="zh-TW" altLang="en-US" sz="1600" dirty="0">
                <a:solidFill>
                  <a:schemeClr val="tx2"/>
                </a:solidFill>
                <a:latin typeface="Microsoft YaHei" panose="020B0503020204020204" pitchFamily="34" charset="-122"/>
                <a:ea typeface="Microsoft YaHei" panose="020B0503020204020204" pitchFamily="34" charset="-122"/>
              </a:rPr>
              <a:t>       </a:t>
            </a:r>
            <a:r>
              <a:rPr lang="zh-TW" altLang="zh-TW" sz="1800" dirty="0">
                <a:solidFill>
                  <a:srgbClr val="7030A0"/>
                </a:solidFill>
                <a:latin typeface="Microsoft YaHei" panose="020B0503020204020204" pitchFamily="34" charset="-122"/>
                <a:ea typeface="Microsoft YaHei" panose="020B0503020204020204" pitchFamily="34" charset="-122"/>
              </a:rPr>
              <a:t>任何人都不必請求許可就能加入的</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公共區塊鏈</a:t>
            </a:r>
            <a:r>
              <a:rPr lang="zh-TW" altLang="zh-TW" sz="1800" dirty="0">
                <a:solidFill>
                  <a:srgbClr val="7030A0"/>
                </a:solidFill>
                <a:latin typeface="Microsoft YaHei" panose="020B0503020204020204" pitchFamily="34" charset="-122"/>
                <a:ea typeface="Microsoft YaHei" panose="020B0503020204020204" pitchFamily="34" charset="-122"/>
              </a:rPr>
              <a:t>網絡</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zh-TW" sz="1800" dirty="0">
                <a:solidFill>
                  <a:srgbClr val="7030A0"/>
                </a:solidFill>
                <a:latin typeface="Microsoft YaHei" panose="020B0503020204020204" pitchFamily="34" charset="-122"/>
                <a:ea typeface="Microsoft YaHei" panose="020B0503020204020204" pitchFamily="34" charset="-122"/>
              </a:rPr>
              <a:t>容許</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無限制察看</a:t>
            </a:r>
            <a:r>
              <a:rPr lang="zh-TW" altLang="zh-TW" sz="1800" dirty="0">
                <a:solidFill>
                  <a:srgbClr val="7030A0"/>
                </a:solidFill>
                <a:latin typeface="Microsoft YaHei" panose="020B0503020204020204" pitchFamily="34" charset="-122"/>
                <a:ea typeface="Microsoft YaHei" panose="020B0503020204020204" pitchFamily="34" charset="-122"/>
              </a:rPr>
              <a:t>儲存在其中的資訊</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沒有中介方</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而且獨立運作</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不受任何</a:t>
            </a:r>
            <a:r>
              <a:rPr lang="zh-TW" altLang="zh-TW" sz="1800" dirty="0">
                <a:solidFill>
                  <a:srgbClr val="7030A0"/>
                </a:solidFill>
                <a:highlight>
                  <a:srgbClr val="00FF00"/>
                </a:highlight>
                <a:latin typeface="Microsoft YaHei" panose="020B0503020204020204" pitchFamily="34" charset="-122"/>
                <a:ea typeface="Microsoft YaHei" panose="020B0503020204020204" pitchFamily="34" charset="-122"/>
              </a:rPr>
              <a:t>治理</a:t>
            </a:r>
            <a:r>
              <a:rPr lang="zh-TW" altLang="zh-TW" sz="1800" dirty="0">
                <a:solidFill>
                  <a:srgbClr val="7030A0"/>
                </a:solidFill>
                <a:latin typeface="Microsoft YaHei" panose="020B0503020204020204" pitchFamily="34" charset="-122"/>
                <a:ea typeface="Microsoft YaHei" panose="020B0503020204020204" pitchFamily="34" charset="-122"/>
              </a:rPr>
              <a:t>機構的管理。</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這非常適合數位消費產品〔例如非同質化代幣（</a:t>
            </a:r>
            <a:r>
              <a:rPr lang="en-US" altLang="zh-TW" sz="1800" dirty="0">
                <a:solidFill>
                  <a:srgbClr val="7030A0"/>
                </a:solidFill>
                <a:highlight>
                  <a:srgbClr val="FFFF00"/>
                </a:highlight>
                <a:latin typeface="Microsoft YaHei" panose="020B0503020204020204" pitchFamily="34" charset="-122"/>
                <a:ea typeface="Microsoft YaHei" panose="020B0503020204020204" pitchFamily="34" charset="-122"/>
              </a:rPr>
              <a:t>NFT</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）〕、加密貨幣</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以及個人學位或證書等認證資訊。</a:t>
            </a: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6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r>
              <a:rPr lang="en-US" altLang="zh-TW" sz="1400" b="1" dirty="0">
                <a:solidFill>
                  <a:schemeClr val="tx2"/>
                </a:solidFill>
                <a:latin typeface="Microsoft YaHei" panose="020B0503020204020204" pitchFamily="34" charset="-122"/>
                <a:ea typeface="Microsoft YaHei" panose="020B0503020204020204" pitchFamily="34" charset="-122"/>
              </a:rPr>
              <a:t>But private networks — those that require a party to be granted permission to join it — are often far better suited for businesses because access is restricted to verified members and only parties directly working together can see the specific information they exchange. This better satisfies industrial-grade security requirements. For these reasons, Walmart decided to go with a private network built on Hyperledger Fabric, an open-source platform.</a:t>
            </a:r>
            <a:r>
              <a:rPr lang="zh-TW" altLang="en-US" sz="1400" b="1" dirty="0">
                <a:solidFill>
                  <a:schemeClr val="tx2"/>
                </a:solidFill>
                <a:latin typeface="Microsoft YaHei" panose="020B0503020204020204" pitchFamily="34" charset="-122"/>
                <a:ea typeface="Microsoft YaHei" panose="020B0503020204020204" pitchFamily="34" charset="-122"/>
              </a:rPr>
              <a:t>    </a:t>
            </a:r>
            <a:endParaRPr lang="en-US" altLang="zh-TW" sz="14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Font typeface="Wingdings" panose="05000000000000000000" pitchFamily="2" charset="2"/>
              <a:buNone/>
              <a:defRPr/>
            </a:pPr>
            <a:endParaRPr lang="en-US" altLang="zh-TW" sz="1400" b="1" dirty="0">
              <a:solidFill>
                <a:schemeClr val="tx2"/>
              </a:solidFill>
              <a:latin typeface="Microsoft YaHei" panose="020B0503020204020204" pitchFamily="34" charset="-122"/>
              <a:ea typeface="Microsoft YaHei" panose="020B0503020204020204" pitchFamily="34" charset="-122"/>
            </a:endParaRPr>
          </a:p>
          <a:p>
            <a:pPr>
              <a:spcBef>
                <a:spcPct val="0"/>
              </a:spcBef>
              <a:buClrTx/>
              <a:buSzTx/>
              <a:buNone/>
              <a:defRPr/>
            </a:pPr>
            <a:r>
              <a:rPr lang="zh-TW" altLang="en-US" sz="1800" b="1" dirty="0">
                <a:solidFill>
                  <a:srgbClr val="7030A0"/>
                </a:solidFill>
                <a:latin typeface="Microsoft YaHei" panose="020B0503020204020204" pitchFamily="34" charset="-122"/>
                <a:ea typeface="Microsoft YaHei" panose="020B0503020204020204" pitchFamily="34" charset="-122"/>
              </a:rPr>
              <a:t>       </a:t>
            </a:r>
            <a:r>
              <a:rPr lang="zh-TW" altLang="zh-TW" sz="1800" dirty="0">
                <a:solidFill>
                  <a:srgbClr val="7030A0"/>
                </a:solidFill>
                <a:latin typeface="Microsoft YaHei" panose="020B0503020204020204" pitchFamily="34" charset="-122"/>
                <a:ea typeface="Microsoft YaHei" panose="020B0503020204020204" pitchFamily="34" charset="-122"/>
              </a:rPr>
              <a:t>但是，</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需要獲得許可</a:t>
            </a:r>
            <a:r>
              <a:rPr lang="zh-TW" altLang="zh-TW" sz="1800" dirty="0">
                <a:solidFill>
                  <a:srgbClr val="7030A0"/>
                </a:solidFill>
                <a:latin typeface="Microsoft YaHei" panose="020B0503020204020204" pitchFamily="34" charset="-122"/>
                <a:ea typeface="Microsoft YaHei" panose="020B0503020204020204" pitchFamily="34" charset="-122"/>
              </a:rPr>
              <a:t>才能加入的私有網路</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通常遠比</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公共網路</a:t>
            </a:r>
            <a:r>
              <a:rPr lang="zh-TW" altLang="zh-TW" sz="1800" dirty="0">
                <a:solidFill>
                  <a:srgbClr val="7030A0"/>
                </a:solidFill>
                <a:latin typeface="Microsoft YaHei" panose="020B0503020204020204" pitchFamily="34" charset="-122"/>
                <a:ea typeface="Microsoft YaHei" panose="020B0503020204020204" pitchFamily="34" charset="-122"/>
              </a:rPr>
              <a:t>更</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適合企業</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latin typeface="Microsoft YaHei" panose="020B0503020204020204" pitchFamily="34" charset="-122"/>
                <a:ea typeface="Microsoft YaHei" panose="020B0503020204020204" pitchFamily="34" charset="-122"/>
              </a:rPr>
              <a:t>因為</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訪問權</a:t>
            </a:r>
            <a:r>
              <a:rPr lang="zh-TW" altLang="zh-TW" sz="1800" dirty="0">
                <a:solidFill>
                  <a:srgbClr val="7030A0"/>
                </a:solidFill>
                <a:latin typeface="Microsoft YaHei" panose="020B0503020204020204" pitchFamily="34" charset="-122"/>
                <a:ea typeface="Microsoft YaHei" panose="020B0503020204020204" pitchFamily="34" charset="-122"/>
              </a:rPr>
              <a:t>僅限於</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經過驗證的成員</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而且只有直接合作的各方</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才能看到彼此交換的具體資訊</a:t>
            </a:r>
            <a:r>
              <a:rPr lang="zh-TW" altLang="en-US" sz="1800" dirty="0">
                <a:solidFill>
                  <a:srgbClr val="7030A0"/>
                </a:solidFill>
                <a:highlight>
                  <a:srgbClr val="FFFF00"/>
                </a:highlight>
                <a:latin typeface="Microsoft YaHei" panose="020B0503020204020204" pitchFamily="34" charset="-122"/>
                <a:ea typeface="Microsoft YaHei" panose="020B0503020204020204" pitchFamily="34" charset="-122"/>
              </a:rPr>
              <a:t> </a:t>
            </a:r>
            <a:r>
              <a:rPr lang="zh-TW" altLang="zh-TW" sz="1800" dirty="0">
                <a:solidFill>
                  <a:srgbClr val="7030A0"/>
                </a:solidFill>
                <a:highlight>
                  <a:srgbClr val="FFFF00"/>
                </a:highlight>
                <a:latin typeface="Microsoft YaHei" panose="020B0503020204020204" pitchFamily="34" charset="-122"/>
                <a:ea typeface="Microsoft YaHei" panose="020B0503020204020204" pitchFamily="34" charset="-122"/>
              </a:rPr>
              <a:t>。這更能滿足工業級的安全要求</a:t>
            </a:r>
            <a:r>
              <a:rPr lang="zh-TW" altLang="zh-TW" sz="1800" dirty="0">
                <a:solidFill>
                  <a:srgbClr val="7030A0"/>
                </a:solidFill>
                <a:latin typeface="Microsoft YaHei" panose="020B0503020204020204" pitchFamily="34" charset="-122"/>
                <a:ea typeface="Microsoft YaHei" panose="020B0503020204020204" pitchFamily="34" charset="-122"/>
              </a:rPr>
              <a:t>。由於這些原因</a:t>
            </a:r>
            <a:r>
              <a:rPr lang="zh-TW" altLang="zh-TW" sz="1800" kern="100" dirty="0">
                <a:solidFill>
                  <a:srgbClr val="7030A0"/>
                </a:solidFill>
                <a:highlight>
                  <a:srgbClr val="FFFF00"/>
                </a:highlight>
                <a:latin typeface="Calibri" panose="020F0502020204030204" pitchFamily="34" charset="0"/>
                <a:cs typeface="Times New Roman" panose="02020603050405020304" pitchFamily="18" charset="0"/>
              </a:rPr>
              <a:t>， </a:t>
            </a:r>
            <a:r>
              <a:rPr lang="en-US" altLang="zh-TW" sz="1800" dirty="0">
                <a:solidFill>
                  <a:srgbClr val="7030A0"/>
                </a:solidFill>
                <a:latin typeface="Microsoft YaHei" panose="020B0503020204020204" pitchFamily="34" charset="-122"/>
                <a:ea typeface="Microsoft YaHei" panose="020B0503020204020204" pitchFamily="34" charset="-122"/>
              </a:rPr>
              <a:t>Walmart</a:t>
            </a:r>
            <a:r>
              <a:rPr lang="zh-TW" altLang="zh-TW" sz="1800" dirty="0">
                <a:solidFill>
                  <a:srgbClr val="7030A0"/>
                </a:solidFill>
                <a:latin typeface="Microsoft YaHei" panose="020B0503020204020204" pitchFamily="34" charset="-122"/>
                <a:ea typeface="Microsoft YaHei" panose="020B0503020204020204" pitchFamily="34" charset="-122"/>
              </a:rPr>
              <a:t>決定採用以開放原始碼平台</a:t>
            </a:r>
            <a:r>
              <a:rPr lang="zh-TW" altLang="en-US" sz="1800" dirty="0">
                <a:solidFill>
                  <a:srgbClr val="7030A0"/>
                </a:solidFill>
                <a:latin typeface="Microsoft YaHei" panose="020B0503020204020204" pitchFamily="34" charset="-122"/>
                <a:ea typeface="Microsoft YaHei" panose="020B0503020204020204" pitchFamily="34" charset="-122"/>
              </a:rPr>
              <a:t> </a:t>
            </a:r>
            <a:r>
              <a:rPr lang="en-US" altLang="zh-TW" sz="1800" dirty="0">
                <a:solidFill>
                  <a:srgbClr val="7030A0"/>
                </a:solidFill>
                <a:latin typeface="Microsoft YaHei" panose="020B0503020204020204" pitchFamily="34" charset="-122"/>
                <a:ea typeface="Microsoft YaHei" panose="020B0503020204020204" pitchFamily="34" charset="-122"/>
              </a:rPr>
              <a:t>Hyperledger Fabric</a:t>
            </a:r>
            <a:r>
              <a:rPr lang="zh-TW" altLang="zh-TW" sz="1800" dirty="0">
                <a:solidFill>
                  <a:srgbClr val="7030A0"/>
                </a:solidFill>
                <a:latin typeface="Microsoft YaHei" panose="020B0503020204020204" pitchFamily="34" charset="-122"/>
                <a:ea typeface="Microsoft YaHei" panose="020B0503020204020204" pitchFamily="34" charset="-122"/>
              </a:rPr>
              <a:t>為基礎的私有網路。</a:t>
            </a:r>
            <a:endParaRPr lang="zh-TW" altLang="en-US" sz="1800" dirty="0">
              <a:solidFill>
                <a:srgbClr val="7030A0"/>
              </a:solidFill>
              <a:latin typeface="Microsoft YaHei" panose="020B0503020204020204" pitchFamily="34" charset="-122"/>
              <a:ea typeface="Microsoft YaHei" panose="020B0503020204020204" pitchFamily="34" charset="-122"/>
            </a:endParaRPr>
          </a:p>
        </p:txBody>
      </p:sp>
    </p:spTree>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051">
            <a:extLst>
              <a:ext uri="{FF2B5EF4-FFF2-40B4-BE49-F238E27FC236}">
                <a16:creationId xmlns:a16="http://schemas.microsoft.com/office/drawing/2014/main" id="{FE13C7B6-D8BE-B560-0CD4-010CFD76CBB4}"/>
              </a:ext>
            </a:extLst>
          </p:cNvPr>
          <p:cNvSpPr>
            <a:spLocks noGrp="1" noChangeArrowheads="1"/>
          </p:cNvSpPr>
          <p:nvPr>
            <p:ph idx="1"/>
          </p:nvPr>
        </p:nvSpPr>
        <p:spPr>
          <a:xfrm>
            <a:off x="431321" y="632650"/>
            <a:ext cx="11455879" cy="6139086"/>
          </a:xfrm>
        </p:spPr>
        <p:txBody>
          <a:bodyPr>
            <a:normAutofit fontScale="85000" lnSpcReduction="20000"/>
          </a:bodyPr>
          <a:lstStyle/>
          <a:p>
            <a:pPr marL="0" indent="0">
              <a:buNone/>
              <a:defRPr/>
            </a:pPr>
            <a:r>
              <a:rPr lang="en-US" altLang="zh-TW" sz="2000" dirty="0">
                <a:solidFill>
                  <a:srgbClr val="003399"/>
                </a:solidFill>
                <a:ea typeface="MS PGothic" panose="020B0600070205080204" pitchFamily="34" charset="-128"/>
              </a:rPr>
              <a:t> </a:t>
            </a:r>
            <a:r>
              <a:rPr lang="en-US" altLang="zh-TW" sz="2000" b="1" dirty="0">
                <a:solidFill>
                  <a:srgbClr val="003399"/>
                </a:solidFill>
                <a:ea typeface="新細明體" panose="02020500000000000000" pitchFamily="18" charset="-120"/>
              </a:rPr>
              <a:t>         - </a:t>
            </a:r>
            <a:r>
              <a:rPr lang="zh-TW" altLang="en-US" sz="1800" dirty="0">
                <a:solidFill>
                  <a:srgbClr val="003399"/>
                </a:solidFill>
                <a:highlight>
                  <a:srgbClr val="FFFF00"/>
                </a:highlight>
                <a:ea typeface="MS PGothic" panose="020B0600070205080204" pitchFamily="34" charset="-128"/>
              </a:rPr>
              <a:t>電子資料交換 </a:t>
            </a:r>
            <a:r>
              <a:rPr lang="en-US" altLang="zh-TW" sz="1800" dirty="0">
                <a:solidFill>
                  <a:srgbClr val="003399"/>
                </a:solidFill>
                <a:highlight>
                  <a:srgbClr val="FFFF00"/>
                </a:highlight>
                <a:ea typeface="MS PGothic" panose="020B0600070205080204" pitchFamily="34" charset="-128"/>
              </a:rPr>
              <a:t>(EDI) </a:t>
            </a:r>
            <a:r>
              <a:rPr lang="zh-TW" altLang="en-US" sz="1800" dirty="0">
                <a:solidFill>
                  <a:srgbClr val="003399"/>
                </a:solidFill>
                <a:highlight>
                  <a:srgbClr val="FFFF00"/>
                </a:highlight>
                <a:ea typeface="MS PGothic" panose="020B0600070205080204" pitchFamily="34" charset="-128"/>
              </a:rPr>
              <a:t>是電腦對電腦之間</a:t>
            </a:r>
            <a:r>
              <a:rPr lang="zh-TW" altLang="en-US" sz="1800" dirty="0">
                <a:solidFill>
                  <a:srgbClr val="003399"/>
                </a:solidFill>
                <a:ea typeface="MS PGothic" panose="020B0600070205080204" pitchFamily="34" charset="-128"/>
              </a:rPr>
              <a:t>，以</a:t>
            </a:r>
            <a:r>
              <a:rPr lang="zh-TW" altLang="en-US" sz="1800" dirty="0">
                <a:solidFill>
                  <a:srgbClr val="003399"/>
                </a:solidFill>
                <a:highlight>
                  <a:srgbClr val="FFFF00"/>
                </a:highlight>
                <a:ea typeface="MS PGothic" panose="020B0600070205080204" pitchFamily="34" charset="-128"/>
              </a:rPr>
              <a:t>標準化電子格式交換的商業文件</a:t>
            </a:r>
            <a:r>
              <a:rPr lang="zh-TW" altLang="en-US" sz="1800" dirty="0">
                <a:solidFill>
                  <a:srgbClr val="003399"/>
                </a:solidFill>
                <a:ea typeface="MS PGothic" panose="020B0600070205080204" pitchFamily="34" charset="-128"/>
              </a:rPr>
              <a:t>。目標是運用技術達成特定的業務目</a:t>
            </a:r>
            <a:endParaRPr lang="en-US" altLang="zh-TW" sz="1800" dirty="0">
              <a:solidFill>
                <a:srgbClr val="003399"/>
              </a:solidFill>
              <a:ea typeface="MS PGothic" panose="020B0600070205080204" pitchFamily="34" charset="-128"/>
            </a:endParaRPr>
          </a:p>
          <a:p>
            <a:pPr marL="0" indent="0">
              <a:buNone/>
              <a:defRPr/>
            </a:pPr>
            <a:r>
              <a:rPr lang="zh-TW" altLang="en-US" sz="1800" dirty="0">
                <a:solidFill>
                  <a:srgbClr val="003399"/>
                </a:solidFill>
                <a:ea typeface="MS PGothic" panose="020B0600070205080204" pitchFamily="34" charset="-128"/>
              </a:rPr>
              <a:t>標，並且與供應商及客戶建立穩固的業務關係。</a:t>
            </a:r>
          </a:p>
          <a:p>
            <a:pPr marL="0" indent="0" algn="l">
              <a:buNone/>
            </a:pPr>
            <a:r>
              <a:rPr lang="zh-TW" altLang="en-US" sz="1800" dirty="0">
                <a:solidFill>
                  <a:srgbClr val="003399"/>
                </a:solidFill>
                <a:ea typeface="MS PGothic" panose="020B0600070205080204" pitchFamily="34" charset="-128"/>
              </a:rPr>
              <a:t> </a:t>
            </a:r>
          </a:p>
          <a:p>
            <a:pPr marL="0" indent="0" algn="l">
              <a:buNone/>
            </a:pPr>
            <a:r>
              <a:rPr lang="en-US" altLang="zh-TW" sz="1800" dirty="0">
                <a:solidFill>
                  <a:srgbClr val="003399"/>
                </a:solidFill>
                <a:ea typeface="MS PGothic" panose="020B0600070205080204" pitchFamily="34" charset="-128"/>
              </a:rPr>
              <a:t>          - EDI </a:t>
            </a:r>
            <a:r>
              <a:rPr lang="zh-TW" altLang="en-US" sz="1800" dirty="0">
                <a:solidFill>
                  <a:srgbClr val="003399"/>
                </a:solidFill>
                <a:ea typeface="MS PGothic" panose="020B0600070205080204" pitchFamily="34" charset="-128"/>
              </a:rPr>
              <a:t>讓交易夥伴能夠</a:t>
            </a:r>
            <a:r>
              <a:rPr lang="zh-TW" altLang="en-US" sz="1800" dirty="0">
                <a:solidFill>
                  <a:srgbClr val="003399"/>
                </a:solidFill>
                <a:highlight>
                  <a:srgbClr val="FFFF00"/>
                </a:highlight>
                <a:ea typeface="MS PGothic" panose="020B0600070205080204" pitchFamily="34" charset="-128"/>
              </a:rPr>
              <a:t>提升速度、準確性且更具成本效益</a:t>
            </a:r>
            <a:r>
              <a:rPr lang="zh-TW" altLang="en-US" sz="1800" dirty="0">
                <a:solidFill>
                  <a:srgbClr val="003399"/>
                </a:solidFill>
                <a:ea typeface="MS PGothic" panose="020B0600070205080204" pitchFamily="34" charset="-128"/>
              </a:rPr>
              <a:t>，相較於使用</a:t>
            </a:r>
            <a:r>
              <a:rPr lang="zh-TW" altLang="en-US" sz="1800" dirty="0">
                <a:solidFill>
                  <a:srgbClr val="003399"/>
                </a:solidFill>
                <a:highlight>
                  <a:srgbClr val="FFFF00"/>
                </a:highlight>
                <a:ea typeface="MS PGothic" panose="020B0600070205080204" pitchFamily="34" charset="-128"/>
              </a:rPr>
              <a:t>以紙張為基礎的系統來管理各種業務文件 </a:t>
            </a:r>
            <a:r>
              <a:rPr lang="en-US" altLang="zh-TW" sz="1800" dirty="0">
                <a:solidFill>
                  <a:srgbClr val="003399"/>
                </a:solidFill>
                <a:highlight>
                  <a:srgbClr val="FFFF00"/>
                </a:highlight>
                <a:ea typeface="MS PGothic" panose="020B0600070205080204" pitchFamily="34" charset="-128"/>
              </a:rPr>
              <a:t>(</a:t>
            </a:r>
            <a:r>
              <a:rPr lang="zh-TW" altLang="en-US" sz="1800" dirty="0">
                <a:solidFill>
                  <a:srgbClr val="003399"/>
                </a:solidFill>
                <a:highlight>
                  <a:srgbClr val="FFFF00"/>
                </a:highlight>
                <a:ea typeface="MS PGothic" panose="020B0600070205080204" pitchFamily="34" charset="-128"/>
              </a:rPr>
              <a:t>包含預測、採購訂單、</a:t>
            </a:r>
            <a:endParaRPr lang="en-US" altLang="zh-TW" sz="1800" dirty="0">
              <a:solidFill>
                <a:srgbClr val="003399"/>
              </a:solidFill>
              <a:highlight>
                <a:srgbClr val="FFFF00"/>
              </a:highlight>
              <a:ea typeface="MS PGothic" panose="020B0600070205080204" pitchFamily="34" charset="-128"/>
            </a:endParaRPr>
          </a:p>
          <a:p>
            <a:pPr marL="0" indent="0" algn="l">
              <a:buNone/>
            </a:pPr>
            <a:r>
              <a:rPr lang="zh-TW" altLang="en-US" sz="1800" dirty="0">
                <a:solidFill>
                  <a:srgbClr val="003399"/>
                </a:solidFill>
                <a:highlight>
                  <a:srgbClr val="FFFF00"/>
                </a:highlight>
                <a:ea typeface="MS PGothic" panose="020B0600070205080204" pitchFamily="34" charset="-128"/>
              </a:rPr>
              <a:t>發票和付款</a:t>
            </a:r>
            <a:r>
              <a:rPr lang="en-US" altLang="zh-TW" sz="1800" dirty="0">
                <a:solidFill>
                  <a:srgbClr val="003399"/>
                </a:solidFill>
                <a:highlight>
                  <a:srgbClr val="FFFF00"/>
                </a:highlight>
                <a:ea typeface="MS PGothic" panose="020B0600070205080204" pitchFamily="34" charset="-128"/>
              </a:rPr>
              <a:t>)</a:t>
            </a:r>
            <a:r>
              <a:rPr lang="zh-TW" altLang="en-US" sz="1800" dirty="0">
                <a:solidFill>
                  <a:srgbClr val="003399"/>
                </a:solidFill>
                <a:highlight>
                  <a:srgbClr val="FFFF00"/>
                </a:highlight>
                <a:ea typeface="MS PGothic" panose="020B0600070205080204" pitchFamily="34" charset="-128"/>
              </a:rPr>
              <a:t>，</a:t>
            </a:r>
            <a:r>
              <a:rPr lang="zh-TW" altLang="en-US" sz="1800" dirty="0">
                <a:solidFill>
                  <a:srgbClr val="003399"/>
                </a:solidFill>
                <a:ea typeface="MS PGothic" panose="020B0600070205080204" pitchFamily="34" charset="-128"/>
              </a:rPr>
              <a:t>成效尤其顯著。以 </a:t>
            </a:r>
            <a:r>
              <a:rPr lang="en-US" altLang="zh-TW" sz="1800" dirty="0">
                <a:solidFill>
                  <a:srgbClr val="003399"/>
                </a:solidFill>
                <a:ea typeface="MS PGothic" panose="020B0600070205080204" pitchFamily="34" charset="-128"/>
              </a:rPr>
              <a:t>EDI </a:t>
            </a:r>
            <a:r>
              <a:rPr lang="zh-TW" altLang="en-US" sz="1800" dirty="0">
                <a:solidFill>
                  <a:srgbClr val="003399"/>
                </a:solidFill>
                <a:ea typeface="MS PGothic" panose="020B0600070205080204" pitchFamily="34" charset="-128"/>
              </a:rPr>
              <a:t>傳輸的電子方式傳送文件，在</a:t>
            </a:r>
            <a:r>
              <a:rPr lang="zh-TW" altLang="en-US" sz="1800" dirty="0">
                <a:solidFill>
                  <a:srgbClr val="003399"/>
                </a:solidFill>
                <a:highlight>
                  <a:srgbClr val="FFFF00"/>
                </a:highlight>
                <a:ea typeface="MS PGothic" panose="020B0600070205080204" pitchFamily="34" charset="-128"/>
              </a:rPr>
              <a:t>世界任兩地</a:t>
            </a:r>
            <a:r>
              <a:rPr lang="zh-TW" altLang="en-US" sz="1800" dirty="0">
                <a:solidFill>
                  <a:srgbClr val="003399"/>
                </a:solidFill>
                <a:ea typeface="MS PGothic" panose="020B0600070205080204" pitchFamily="34" charset="-128"/>
              </a:rPr>
              <a:t>的兩家公司之間</a:t>
            </a:r>
            <a:r>
              <a:rPr lang="zh-TW" altLang="en-US" sz="1800" dirty="0">
                <a:solidFill>
                  <a:srgbClr val="003399"/>
                </a:solidFill>
                <a:highlight>
                  <a:srgbClr val="FFFF00"/>
                </a:highlight>
                <a:ea typeface="MS PGothic" panose="020B0600070205080204" pitchFamily="34" charset="-128"/>
              </a:rPr>
              <a:t>交換文件只要幾分鐘就能完成</a:t>
            </a:r>
            <a:r>
              <a:rPr lang="zh-TW" altLang="en-US" sz="1800" dirty="0">
                <a:solidFill>
                  <a:srgbClr val="003399"/>
                </a:solidFill>
                <a:ea typeface="MS PGothic" panose="020B0600070205080204" pitchFamily="34" charset="-128"/>
              </a:rPr>
              <a:t>。</a:t>
            </a:r>
            <a:r>
              <a:rPr lang="zh-TW" altLang="en-US" sz="1800" dirty="0">
                <a:solidFill>
                  <a:srgbClr val="003399"/>
                </a:solidFill>
                <a:highlight>
                  <a:srgbClr val="FFFF00"/>
                </a:highlight>
                <a:ea typeface="MS PGothic" panose="020B0600070205080204" pitchFamily="34" charset="-128"/>
              </a:rPr>
              <a:t>標準化的格</a:t>
            </a:r>
            <a:endParaRPr lang="en-US" altLang="zh-TW" sz="1800" dirty="0">
              <a:solidFill>
                <a:srgbClr val="003399"/>
              </a:solidFill>
              <a:highlight>
                <a:srgbClr val="FFFF00"/>
              </a:highlight>
              <a:ea typeface="MS PGothic" panose="020B0600070205080204" pitchFamily="34" charset="-128"/>
            </a:endParaRPr>
          </a:p>
          <a:p>
            <a:pPr marL="0" indent="0" algn="l">
              <a:buNone/>
            </a:pPr>
            <a:r>
              <a:rPr lang="zh-TW" altLang="en-US" sz="1800" dirty="0">
                <a:solidFill>
                  <a:srgbClr val="003399"/>
                </a:solidFill>
                <a:highlight>
                  <a:srgbClr val="FFFF00"/>
                </a:highlight>
                <a:ea typeface="MS PGothic" panose="020B0600070205080204" pitchFamily="34" charset="-128"/>
              </a:rPr>
              <a:t>式</a:t>
            </a:r>
            <a:r>
              <a:rPr lang="zh-TW" altLang="en-US" sz="1800" dirty="0">
                <a:solidFill>
                  <a:srgbClr val="003399"/>
                </a:solidFill>
                <a:ea typeface="MS PGothic" panose="020B0600070205080204" pitchFamily="34" charset="-128"/>
              </a:rPr>
              <a:t>讓組織能夠輕鬆交換資訊，而不會產生混淆。</a:t>
            </a:r>
            <a:endParaRPr lang="en-US" altLang="zh-TW" sz="1800" dirty="0">
              <a:solidFill>
                <a:srgbClr val="003399"/>
              </a:solidFill>
              <a:ea typeface="MS PGothic" panose="020B0600070205080204" pitchFamily="34" charset="-128"/>
            </a:endParaRPr>
          </a:p>
          <a:p>
            <a:pPr marL="0" indent="0" algn="l">
              <a:buNone/>
            </a:pPr>
            <a:endParaRPr lang="en-US" altLang="zh-TW" sz="1800" b="1" dirty="0">
              <a:solidFill>
                <a:srgbClr val="003399"/>
              </a:solidFill>
              <a:ea typeface="MS PGothic" panose="020B0600070205080204" pitchFamily="34" charset="-128"/>
            </a:endParaRPr>
          </a:p>
          <a:p>
            <a:pPr marL="0" indent="0">
              <a:buNone/>
            </a:pPr>
            <a:r>
              <a:rPr lang="en-US" altLang="zh-TW" sz="2000" b="1" dirty="0"/>
              <a:t>         </a:t>
            </a:r>
            <a:r>
              <a:rPr lang="en-US" altLang="zh-TW" sz="1900" b="1" dirty="0"/>
              <a:t>EDI</a:t>
            </a:r>
            <a:r>
              <a:rPr lang="zh-TW" altLang="en-US" sz="1900" b="1" dirty="0"/>
              <a:t>並沒有被淘汰，反而在許多產業中仍然是</a:t>
            </a:r>
            <a:r>
              <a:rPr lang="zh-TW" altLang="en-US" sz="1900" dirty="0"/>
              <a:t>非常關鍵與廣泛使用的技術，但它正在</a:t>
            </a:r>
            <a:r>
              <a:rPr lang="zh-TW" altLang="en-US" sz="1900" b="1" dirty="0"/>
              <a:t>轉型與演進</a:t>
            </a:r>
            <a:r>
              <a:rPr lang="zh-TW" altLang="en-US" sz="1900" dirty="0"/>
              <a:t>，尤其朝向</a:t>
            </a:r>
            <a:r>
              <a:rPr lang="zh-TW" altLang="en-US" sz="1900" dirty="0">
                <a:highlight>
                  <a:srgbClr val="FFFF00"/>
                </a:highlight>
              </a:rPr>
              <a:t>與</a:t>
            </a:r>
            <a:r>
              <a:rPr lang="en-US" altLang="zh-TW" sz="1900" b="1" dirty="0">
                <a:highlight>
                  <a:srgbClr val="FFFF00"/>
                </a:highlight>
              </a:rPr>
              <a:t>API</a:t>
            </a:r>
            <a:r>
              <a:rPr lang="zh-TW" altLang="en-US" sz="1900" b="1" dirty="0">
                <a:highlight>
                  <a:srgbClr val="FFFF00"/>
                </a:highlight>
              </a:rPr>
              <a:t>、雲端整</a:t>
            </a:r>
            <a:endParaRPr lang="en-US" altLang="zh-TW" sz="1900" b="1" dirty="0">
              <a:highlight>
                <a:srgbClr val="FFFF00"/>
              </a:highlight>
            </a:endParaRPr>
          </a:p>
          <a:p>
            <a:pPr marL="0" indent="0">
              <a:buNone/>
            </a:pPr>
            <a:r>
              <a:rPr lang="zh-TW" altLang="en-US" sz="1900" b="1" dirty="0">
                <a:highlight>
                  <a:srgbClr val="FFFF00"/>
                </a:highlight>
              </a:rPr>
              <a:t>合</a:t>
            </a:r>
            <a:r>
              <a:rPr lang="zh-TW" altLang="en-US" sz="1900" dirty="0">
                <a:highlight>
                  <a:srgbClr val="FFFF00"/>
                </a:highlight>
              </a:rPr>
              <a:t>的方向發展</a:t>
            </a:r>
            <a:r>
              <a:rPr lang="zh-TW" altLang="en-US" sz="1900" dirty="0"/>
              <a:t>。</a:t>
            </a:r>
            <a:r>
              <a:rPr lang="en-US" altLang="zh-TW" sz="1900" dirty="0"/>
              <a:t>vs.</a:t>
            </a:r>
            <a:r>
              <a:rPr lang="zh-TW" altLang="en-US" sz="2000" b="1" dirty="0"/>
              <a:t>傳統的</a:t>
            </a:r>
            <a:r>
              <a:rPr lang="zh-TW" altLang="en-US" sz="2000" dirty="0"/>
              <a:t> </a:t>
            </a:r>
            <a:r>
              <a:rPr lang="en-US" altLang="zh-TW" sz="2000" dirty="0"/>
              <a:t>EDI </a:t>
            </a:r>
            <a:r>
              <a:rPr lang="zh-TW" altLang="en-US" sz="2000" dirty="0"/>
              <a:t>是</a:t>
            </a:r>
            <a:r>
              <a:rPr lang="zh-TW" altLang="en-US" sz="2000" b="1" dirty="0"/>
              <a:t>內部部署（</a:t>
            </a:r>
            <a:r>
              <a:rPr lang="en-US" altLang="zh-TW" sz="2000" b="1" dirty="0"/>
              <a:t>on-premise</a:t>
            </a:r>
            <a:r>
              <a:rPr lang="zh-TW" altLang="en-US" sz="2000" b="1" dirty="0"/>
              <a:t>）</a:t>
            </a:r>
            <a:r>
              <a:rPr lang="zh-TW" altLang="en-US" sz="2000" dirty="0"/>
              <a:t>，維護成本高，靈活性差。</a:t>
            </a:r>
            <a:endParaRPr lang="en-US" altLang="zh-TW" sz="1900" dirty="0"/>
          </a:p>
          <a:p>
            <a:pPr marL="0" indent="0">
              <a:buNone/>
            </a:pPr>
            <a:endParaRPr lang="en-US" altLang="zh-TW" sz="2000" dirty="0"/>
          </a:p>
          <a:p>
            <a:pPr marL="0" indent="0">
              <a:buNone/>
            </a:pPr>
            <a:r>
              <a:rPr lang="en-US" altLang="zh-TW" sz="1800" b="1" dirty="0">
                <a:solidFill>
                  <a:srgbClr val="003399"/>
                </a:solidFill>
              </a:rPr>
              <a:t>EDI </a:t>
            </a:r>
            <a:r>
              <a:rPr lang="zh-TW" altLang="en-US" sz="1800" b="1" dirty="0">
                <a:solidFill>
                  <a:srgbClr val="003399"/>
                </a:solidFill>
                <a:highlight>
                  <a:srgbClr val="FFFF00"/>
                </a:highlight>
              </a:rPr>
              <a:t>沒有被淘汰的原因</a:t>
            </a:r>
            <a:r>
              <a:rPr lang="zh-TW" altLang="en-US" sz="1800" dirty="0">
                <a:solidFill>
                  <a:srgbClr val="003399"/>
                </a:solidFill>
                <a:highlight>
                  <a:srgbClr val="FFFF00"/>
                </a:highlight>
              </a:rPr>
              <a:t>：</a:t>
            </a:r>
            <a:endParaRPr lang="en-US" altLang="zh-TW" sz="1800" dirty="0">
              <a:solidFill>
                <a:srgbClr val="003399"/>
              </a:solidFill>
              <a:highlight>
                <a:srgbClr val="FFFF00"/>
              </a:highlight>
            </a:endParaRPr>
          </a:p>
          <a:p>
            <a:pPr marL="0" indent="0">
              <a:buNone/>
            </a:pPr>
            <a:r>
              <a:rPr lang="en-US" altLang="zh-TW" sz="2000" b="1" dirty="0">
                <a:solidFill>
                  <a:srgbClr val="003399"/>
                </a:solidFill>
                <a:ea typeface="新細明體" panose="02020500000000000000" pitchFamily="18" charset="-120"/>
              </a:rPr>
              <a:t>1. </a:t>
            </a:r>
            <a:r>
              <a:rPr lang="en-US" altLang="zh-TW" sz="2000" dirty="0"/>
              <a:t> </a:t>
            </a:r>
            <a:r>
              <a:rPr lang="zh-TW" altLang="en-US" sz="1800" dirty="0">
                <a:solidFill>
                  <a:srgbClr val="003399"/>
                </a:solidFill>
                <a:highlight>
                  <a:srgbClr val="FFFF00"/>
                </a:highlight>
              </a:rPr>
              <a:t>深度嵌入供應鏈流程</a:t>
            </a:r>
            <a:endParaRPr lang="zh-TW" altLang="en-US" sz="2000" dirty="0">
              <a:solidFill>
                <a:srgbClr val="003399"/>
              </a:solidFill>
              <a:highlight>
                <a:srgbClr val="FFFF00"/>
              </a:highlight>
            </a:endParaRPr>
          </a:p>
          <a:p>
            <a:pPr marL="0" indent="0">
              <a:buNone/>
            </a:pPr>
            <a:r>
              <a:rPr lang="zh-TW" altLang="en-US" sz="1800" dirty="0"/>
              <a:t>全球大企業（如沃爾瑪、</a:t>
            </a:r>
            <a:r>
              <a:rPr lang="en-US" altLang="zh-TW" sz="1800" dirty="0"/>
              <a:t>P&amp;G</a:t>
            </a:r>
            <a:r>
              <a:rPr lang="zh-TW" altLang="en-US" sz="1800" dirty="0"/>
              <a:t>、豐田、台積電）仍大量使用 </a:t>
            </a:r>
            <a:r>
              <a:rPr lang="en-US" altLang="zh-TW" sz="1800" dirty="0"/>
              <a:t>EDI </a:t>
            </a:r>
            <a:r>
              <a:rPr lang="zh-TW" altLang="en-US" sz="1800" dirty="0"/>
              <a:t>來管理採購、物流、出貨、帳款。在製造業、零售業、醫療產業、物流中非常成熟且穩定。</a:t>
            </a:r>
            <a:endParaRPr lang="en-US" altLang="zh-TW" sz="1800" dirty="0"/>
          </a:p>
          <a:p>
            <a:pPr marL="0" indent="0">
              <a:buNone/>
            </a:pPr>
            <a:endParaRPr lang="en-US" altLang="zh-TW" sz="1800" b="1" dirty="0">
              <a:solidFill>
                <a:srgbClr val="003399"/>
              </a:solidFill>
              <a:ea typeface="新細明體" panose="02020500000000000000" pitchFamily="18" charset="-120"/>
            </a:endParaRPr>
          </a:p>
          <a:p>
            <a:pPr marL="0" indent="0">
              <a:buNone/>
            </a:pPr>
            <a:r>
              <a:rPr lang="en-US" altLang="zh-TW" sz="1800" b="1" dirty="0">
                <a:solidFill>
                  <a:srgbClr val="003399"/>
                </a:solidFill>
                <a:ea typeface="新細明體" panose="02020500000000000000" pitchFamily="18" charset="-120"/>
              </a:rPr>
              <a:t>2.</a:t>
            </a:r>
            <a:r>
              <a:rPr lang="zh-TW" altLang="en-US" sz="1800" dirty="0"/>
              <a:t> </a:t>
            </a:r>
            <a:r>
              <a:rPr lang="zh-TW" altLang="en-US" sz="1800" dirty="0">
                <a:solidFill>
                  <a:srgbClr val="003399"/>
                </a:solidFill>
                <a:highlight>
                  <a:srgbClr val="FFFF00"/>
                </a:highlight>
              </a:rPr>
              <a:t>高可靠性與標準化</a:t>
            </a:r>
          </a:p>
          <a:p>
            <a:pPr marL="0" indent="0">
              <a:buNone/>
            </a:pPr>
            <a:r>
              <a:rPr lang="en-US" altLang="zh-TW" sz="1800" dirty="0"/>
              <a:t>EDI </a:t>
            </a:r>
            <a:r>
              <a:rPr lang="zh-TW" altLang="en-US" sz="1800" dirty="0"/>
              <a:t>使用明確的</a:t>
            </a:r>
            <a:r>
              <a:rPr lang="zh-TW" altLang="en-US" sz="1800" dirty="0">
                <a:highlight>
                  <a:srgbClr val="FFFF00"/>
                </a:highlight>
              </a:rPr>
              <a:t>國際標準（</a:t>
            </a:r>
            <a:r>
              <a:rPr lang="zh-TW" altLang="en-US" sz="1800" dirty="0">
                <a:solidFill>
                  <a:srgbClr val="003399"/>
                </a:solidFill>
                <a:highlight>
                  <a:srgbClr val="FFFF00"/>
                </a:highlight>
              </a:rPr>
              <a:t>如 </a:t>
            </a:r>
            <a:r>
              <a:rPr lang="en-US" altLang="zh-TW" sz="1800" dirty="0">
                <a:solidFill>
                  <a:srgbClr val="003399"/>
                </a:solidFill>
                <a:highlight>
                  <a:srgbClr val="FFFF00"/>
                </a:highlight>
              </a:rPr>
              <a:t>EDIFACT</a:t>
            </a:r>
            <a:r>
              <a:rPr lang="zh-TW" altLang="en-US" sz="1800" dirty="0">
                <a:solidFill>
                  <a:srgbClr val="003399"/>
                </a:solidFill>
                <a:highlight>
                  <a:srgbClr val="FFFF00"/>
                </a:highlight>
              </a:rPr>
              <a:t>、</a:t>
            </a:r>
            <a:r>
              <a:rPr lang="en-US" altLang="zh-TW" sz="1800" dirty="0">
                <a:solidFill>
                  <a:srgbClr val="003399"/>
                </a:solidFill>
                <a:highlight>
                  <a:srgbClr val="FFFF00"/>
                </a:highlight>
              </a:rPr>
              <a:t>ANSI X12</a:t>
            </a:r>
            <a:r>
              <a:rPr lang="zh-TW" altLang="en-US" sz="1800" dirty="0">
                <a:highlight>
                  <a:srgbClr val="FFFF00"/>
                </a:highlight>
              </a:rPr>
              <a:t>），適合大規模且嚴格的資料交換</a:t>
            </a:r>
            <a:r>
              <a:rPr lang="zh-TW" altLang="en-US" sz="1800" dirty="0"/>
              <a:t>。非常適合處理「高頻、重複、標準化」的交易資料（例如：一家公司每天處理幾千筆訂單）。</a:t>
            </a:r>
            <a:endParaRPr lang="en-US" altLang="zh-TW" sz="1800" dirty="0"/>
          </a:p>
          <a:p>
            <a:pPr marL="0" indent="0">
              <a:buNone/>
            </a:pPr>
            <a:endParaRPr lang="en-US" altLang="zh-TW" sz="1800" dirty="0"/>
          </a:p>
          <a:p>
            <a:pPr marL="0" indent="0">
              <a:buNone/>
            </a:pPr>
            <a:r>
              <a:rPr lang="en-US" altLang="zh-TW" sz="1800" b="1" dirty="0">
                <a:solidFill>
                  <a:srgbClr val="003399"/>
                </a:solidFill>
                <a:ea typeface="新細明體" panose="02020500000000000000" pitchFamily="18" charset="-120"/>
              </a:rPr>
              <a:t>3. </a:t>
            </a:r>
            <a:r>
              <a:rPr lang="zh-TW" altLang="en-US" sz="1800" b="1" dirty="0">
                <a:solidFill>
                  <a:srgbClr val="003399"/>
                </a:solidFill>
                <a:highlight>
                  <a:srgbClr val="FFFF00"/>
                </a:highlight>
              </a:rPr>
              <a:t>系統穩定、安全</a:t>
            </a:r>
          </a:p>
          <a:p>
            <a:pPr marL="0" indent="0">
              <a:buNone/>
            </a:pPr>
            <a:r>
              <a:rPr lang="zh-TW" altLang="en-US" sz="1800" dirty="0"/>
              <a:t>對比許多現代 </a:t>
            </a:r>
            <a:r>
              <a:rPr lang="en-US" altLang="zh-TW" sz="1800" dirty="0"/>
              <a:t>API</a:t>
            </a:r>
            <a:r>
              <a:rPr lang="zh-TW" altLang="en-US" sz="1800" dirty="0"/>
              <a:t>，</a:t>
            </a:r>
            <a:r>
              <a:rPr lang="en-US" altLang="zh-TW" sz="1800" dirty="0">
                <a:highlight>
                  <a:srgbClr val="FFFF00"/>
                </a:highlight>
              </a:rPr>
              <a:t>EDI </a:t>
            </a:r>
            <a:r>
              <a:rPr lang="zh-TW" altLang="en-US" sz="1800" dirty="0">
                <a:highlight>
                  <a:srgbClr val="FFFF00"/>
                </a:highlight>
              </a:rPr>
              <a:t>透過 </a:t>
            </a:r>
            <a:r>
              <a:rPr lang="en-US" altLang="zh-TW" sz="1800" dirty="0">
                <a:highlight>
                  <a:srgbClr val="FFFF00"/>
                </a:highlight>
              </a:rPr>
              <a:t>VAN </a:t>
            </a:r>
            <a:r>
              <a:rPr lang="zh-TW" altLang="en-US" sz="1800" dirty="0">
                <a:highlight>
                  <a:srgbClr val="FFFF00"/>
                </a:highlight>
              </a:rPr>
              <a:t>或 </a:t>
            </a:r>
            <a:r>
              <a:rPr lang="en-US" altLang="zh-TW" sz="1800" dirty="0">
                <a:highlight>
                  <a:srgbClr val="FFFF00"/>
                </a:highlight>
              </a:rPr>
              <a:t>AS2 </a:t>
            </a:r>
            <a:r>
              <a:rPr lang="zh-TW" altLang="en-US" sz="1800" dirty="0">
                <a:highlight>
                  <a:srgbClr val="FFFF00"/>
                </a:highlight>
              </a:rPr>
              <a:t>傳輸更穩定</a:t>
            </a:r>
            <a:r>
              <a:rPr lang="zh-TW" altLang="en-US" sz="1800" dirty="0"/>
              <a:t>，適合</a:t>
            </a:r>
            <a:r>
              <a:rPr lang="zh-TW" altLang="en-US" sz="1800" dirty="0">
                <a:highlight>
                  <a:srgbClr val="FFFF00"/>
                </a:highlight>
              </a:rPr>
              <a:t>大型企業的資料安全</a:t>
            </a:r>
            <a:r>
              <a:rPr lang="zh-TW" altLang="en-US" sz="1800" dirty="0"/>
              <a:t>需求。在一些對</a:t>
            </a:r>
            <a:r>
              <a:rPr lang="zh-TW" altLang="en-US" sz="1800" b="1" dirty="0">
                <a:highlight>
                  <a:srgbClr val="FFFF00"/>
                </a:highlight>
              </a:rPr>
              <a:t>法規遵從（</a:t>
            </a:r>
            <a:r>
              <a:rPr lang="en-US" altLang="zh-TW" sz="1800" b="1" dirty="0">
                <a:highlight>
                  <a:srgbClr val="FFFF00"/>
                </a:highlight>
              </a:rPr>
              <a:t>compliance</a:t>
            </a:r>
            <a:r>
              <a:rPr lang="zh-TW" altLang="en-US" sz="1800" b="1" dirty="0">
                <a:highlight>
                  <a:srgbClr val="FFFF00"/>
                </a:highlight>
              </a:rPr>
              <a:t>）</a:t>
            </a:r>
            <a:r>
              <a:rPr lang="zh-TW" altLang="en-US" sz="1800" dirty="0">
                <a:highlight>
                  <a:srgbClr val="FFFF00"/>
                </a:highlight>
              </a:rPr>
              <a:t> 要求高的行業（如醫療、金融） ，資料傳輸必須達到非常嚴格的標</a:t>
            </a:r>
            <a:r>
              <a:rPr lang="zh-TW" altLang="en-US" sz="1800" dirty="0"/>
              <a:t>，</a:t>
            </a:r>
            <a:r>
              <a:rPr lang="en-US" altLang="zh-TW" sz="1800" dirty="0"/>
              <a:t>EDI </a:t>
            </a:r>
            <a:r>
              <a:rPr lang="zh-TW" altLang="en-US" sz="1800" dirty="0"/>
              <a:t>更具優勢。</a:t>
            </a:r>
            <a:endParaRPr lang="en-US" altLang="zh-TW" sz="1800" b="1" dirty="0">
              <a:solidFill>
                <a:srgbClr val="003399"/>
              </a:solidFill>
              <a:ea typeface="新細明體" panose="02020500000000000000" pitchFamily="18" charset="-120"/>
            </a:endParaRPr>
          </a:p>
        </p:txBody>
      </p:sp>
      <p:sp>
        <p:nvSpPr>
          <p:cNvPr id="6" name="Rectangle 2">
            <a:extLst>
              <a:ext uri="{FF2B5EF4-FFF2-40B4-BE49-F238E27FC236}">
                <a16:creationId xmlns:a16="http://schemas.microsoft.com/office/drawing/2014/main" id="{C25CA8C0-C8C6-ECD1-F335-B460172F8DFE}"/>
              </a:ext>
            </a:extLst>
          </p:cNvPr>
          <p:cNvSpPr txBox="1">
            <a:spLocks noChangeArrowheads="1"/>
          </p:cNvSpPr>
          <p:nvPr/>
        </p:nvSpPr>
        <p:spPr bwMode="auto">
          <a:xfrm>
            <a:off x="0" y="16776"/>
            <a:ext cx="1219200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145412" name="文字方塊 6">
            <a:extLst>
              <a:ext uri="{FF2B5EF4-FFF2-40B4-BE49-F238E27FC236}">
                <a16:creationId xmlns:a16="http://schemas.microsoft.com/office/drawing/2014/main" id="{20D0431B-DE25-365B-7943-68A0EA3D7E69}"/>
              </a:ext>
            </a:extLst>
          </p:cNvPr>
          <p:cNvSpPr txBox="1">
            <a:spLocks noChangeArrowheads="1"/>
          </p:cNvSpPr>
          <p:nvPr/>
        </p:nvSpPr>
        <p:spPr bwMode="auto">
          <a:xfrm>
            <a:off x="198408" y="-106014"/>
            <a:ext cx="1199359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spcBef>
                <a:spcPct val="0"/>
              </a:spcBef>
              <a:buClrTx/>
              <a:buSzTx/>
              <a:buNone/>
            </a:pPr>
            <a:r>
              <a:rPr lang="en-US" altLang="zh-TW" sz="2400" b="1" dirty="0">
                <a:solidFill>
                  <a:schemeClr val="bg1"/>
                </a:solidFill>
                <a:latin typeface="Tahoma" panose="020B0604030504040204" pitchFamily="34" charset="0"/>
                <a:ea typeface="新細明體" panose="02020500000000000000" pitchFamily="18" charset="-120"/>
              </a:rPr>
              <a:t> </a:t>
            </a:r>
            <a:r>
              <a:rPr lang="en-US" altLang="zh-TW" sz="1600" b="1" dirty="0">
                <a:solidFill>
                  <a:schemeClr val="bg1"/>
                </a:solidFill>
                <a:latin typeface="Tahoma" panose="020B0604030504040204" pitchFamily="34" charset="0"/>
                <a:ea typeface="新細明體" panose="02020500000000000000" pitchFamily="18" charset="-120"/>
              </a:rPr>
              <a:t>Origins and Growth of  E-commerce </a:t>
            </a:r>
            <a:r>
              <a:rPr lang="zh-TW" altLang="en-US" sz="1600" b="1" dirty="0">
                <a:solidFill>
                  <a:schemeClr val="bg1"/>
                </a:solidFill>
                <a:latin typeface="Tahoma" panose="020B0604030504040204" pitchFamily="34" charset="0"/>
              </a:rPr>
              <a:t>電子商務的起源與發展</a:t>
            </a:r>
            <a:endParaRPr lang="en-US" altLang="zh-TW" sz="1600" b="1" dirty="0">
              <a:solidFill>
                <a:schemeClr val="bg1"/>
              </a:solidFill>
              <a:latin typeface="Tahoma" panose="020B0604030504040204" pitchFamily="34" charset="0"/>
              <a:ea typeface="新細明體" panose="02020500000000000000" pitchFamily="18" charset="-120"/>
            </a:endParaRPr>
          </a:p>
          <a:p>
            <a:pPr>
              <a:spcBef>
                <a:spcPct val="0"/>
              </a:spcBef>
              <a:buClrTx/>
              <a:buSzTx/>
              <a:buNone/>
            </a:pPr>
            <a:r>
              <a:rPr lang="en-US" altLang="zh-TW" sz="1600" b="1" dirty="0">
                <a:solidFill>
                  <a:schemeClr val="bg1"/>
                </a:solidFill>
                <a:latin typeface="Tahoma" panose="020B0604030504040204" pitchFamily="34" charset="0"/>
                <a:ea typeface="新細明體" panose="02020500000000000000" pitchFamily="18" charset="-120"/>
              </a:rPr>
              <a:t>EDI </a:t>
            </a:r>
            <a:r>
              <a:rPr lang="zh-TW" altLang="en-US" sz="1600" b="1" dirty="0">
                <a:solidFill>
                  <a:schemeClr val="bg1"/>
                </a:solidFill>
                <a:latin typeface="Tahoma" panose="020B0604030504040204" pitchFamily="34" charset="0"/>
                <a:ea typeface="新細明體" panose="02020500000000000000" pitchFamily="18" charset="-120"/>
              </a:rPr>
              <a:t>是幫助 </a:t>
            </a:r>
            <a:r>
              <a:rPr lang="en-US" altLang="zh-TW" sz="1600" b="1" dirty="0">
                <a:solidFill>
                  <a:schemeClr val="bg1"/>
                </a:solidFill>
                <a:latin typeface="Tahoma" panose="020B0604030504040204" pitchFamily="34" charset="0"/>
                <a:ea typeface="新細明體" panose="02020500000000000000" pitchFamily="18" charset="-120"/>
              </a:rPr>
              <a:t>B2B </a:t>
            </a:r>
            <a:r>
              <a:rPr lang="zh-TW" altLang="en-US" sz="1600" b="1" dirty="0">
                <a:solidFill>
                  <a:schemeClr val="bg1"/>
                </a:solidFill>
                <a:latin typeface="Tahoma" panose="020B0604030504040204" pitchFamily="34" charset="0"/>
                <a:ea typeface="新細明體" panose="02020500000000000000" pitchFamily="18" charset="-120"/>
              </a:rPr>
              <a:t>自動化、標準化、數位化的核心工具之一</a:t>
            </a:r>
            <a:endParaRPr lang="zh-TW" altLang="en-US" sz="1800" b="1" dirty="0">
              <a:solidFill>
                <a:schemeClr val="bg1"/>
              </a:solidFill>
              <a:latin typeface="Tahoma" panose="020B0604030504040204" pitchFamily="34" charset="0"/>
              <a:ea typeface="新細明體" panose="02020500000000000000" pitchFamily="18" charset="-12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Text Box 3">
            <a:extLst>
              <a:ext uri="{FF2B5EF4-FFF2-40B4-BE49-F238E27FC236}">
                <a16:creationId xmlns:a16="http://schemas.microsoft.com/office/drawing/2014/main" id="{02521395-3A3F-17B9-1B40-ED9EE0B3D0E2}"/>
              </a:ext>
            </a:extLst>
          </p:cNvPr>
          <p:cNvSpPr txBox="1">
            <a:spLocks noChangeArrowheads="1"/>
          </p:cNvSpPr>
          <p:nvPr/>
        </p:nvSpPr>
        <p:spPr bwMode="auto">
          <a:xfrm>
            <a:off x="432706" y="948918"/>
            <a:ext cx="11119757" cy="5755422"/>
          </a:xfrm>
          <a:prstGeom prst="rect">
            <a:avLst/>
          </a:prstGeom>
          <a:noFill/>
          <a:ln w="38100">
            <a:noFill/>
            <a:miter lim="800000"/>
            <a:headEnd/>
            <a:tailEnd/>
          </a:ln>
          <a:effectLst/>
        </p:spPr>
        <p:txBody>
          <a:bodyPr wrap="square">
            <a:spAutoFit/>
          </a:bodyPr>
          <a:lstStyle/>
          <a:p>
            <a:pPr eaLnBrk="1" hangingPunct="1">
              <a:buFontTx/>
              <a:buChar char="•"/>
              <a:defRPr/>
            </a:pPr>
            <a:r>
              <a:rPr kumimoji="1" lang="en-US" altLang="zh-TW" b="1" dirty="0">
                <a:effectLst>
                  <a:outerShdw blurRad="38100" dist="38100" dir="2700000" algn="tl">
                    <a:srgbClr val="C0C0C0"/>
                  </a:outerShdw>
                </a:effectLst>
                <a:latin typeface="Arial" charset="0"/>
                <a:ea typeface="新細明體" pitchFamily="18" charset="-120"/>
              </a:rPr>
              <a:t>UN/EDIFACT  </a:t>
            </a:r>
            <a:r>
              <a:rPr kumimoji="1" lang="zh-TW" altLang="en-US" b="1" dirty="0">
                <a:solidFill>
                  <a:srgbClr val="FF0000"/>
                </a:solidFill>
                <a:effectLst>
                  <a:outerShdw blurRad="38100" dist="38100" dir="2700000" algn="tl">
                    <a:srgbClr val="C0C0C0"/>
                  </a:outerShdw>
                </a:effectLst>
                <a:highlight>
                  <a:srgbClr val="FFFF00"/>
                </a:highlight>
                <a:latin typeface="Arial" charset="0"/>
                <a:ea typeface="新細明體" pitchFamily="18" charset="-120"/>
              </a:rPr>
              <a:t>歐規</a:t>
            </a:r>
            <a:endParaRPr kumimoji="1" lang="en-US" altLang="zh-TW" b="1" dirty="0">
              <a:solidFill>
                <a:srgbClr val="FF0000"/>
              </a:solidFill>
              <a:effectLst>
                <a:outerShdw blurRad="38100" dist="38100" dir="2700000" algn="tl">
                  <a:srgbClr val="C0C0C0"/>
                </a:outerShdw>
              </a:effectLst>
              <a:highlight>
                <a:srgbClr val="FFFF00"/>
              </a:highlight>
              <a:latin typeface="Arial" charset="0"/>
              <a:ea typeface="新細明體" pitchFamily="18" charset="-120"/>
            </a:endParaRPr>
          </a:p>
          <a:p>
            <a:pPr eaLnBrk="1" hangingPunct="1">
              <a:defRPr/>
            </a:pPr>
            <a:r>
              <a:rPr kumimoji="1" lang="en-US" altLang="zh-TW" sz="1100" dirty="0">
                <a:latin typeface="Arial" charset="0"/>
                <a:ea typeface="新細明體" pitchFamily="18" charset="-120"/>
              </a:rPr>
              <a:t>  -</a:t>
            </a:r>
            <a:r>
              <a:rPr kumimoji="1" lang="en-US" altLang="zh-TW" dirty="0">
                <a:solidFill>
                  <a:srgbClr val="FF0000"/>
                </a:solidFill>
                <a:highlight>
                  <a:srgbClr val="00FF00"/>
                </a:highlight>
                <a:latin typeface="Arial" charset="0"/>
                <a:ea typeface="新細明體" pitchFamily="18" charset="-120"/>
                <a:cs typeface="Arial" charset="0"/>
              </a:rPr>
              <a:t>U</a:t>
            </a:r>
            <a:r>
              <a:rPr kumimoji="1" lang="en-US" altLang="zh-TW" dirty="0">
                <a:solidFill>
                  <a:srgbClr val="FF0000"/>
                </a:solidFill>
                <a:latin typeface="Arial" charset="0"/>
                <a:ea typeface="新細明體" pitchFamily="18" charset="-120"/>
                <a:cs typeface="Arial" charset="0"/>
              </a:rPr>
              <a:t>nited </a:t>
            </a:r>
            <a:r>
              <a:rPr kumimoji="1" lang="en-US" altLang="zh-TW" dirty="0">
                <a:solidFill>
                  <a:srgbClr val="FF0000"/>
                </a:solidFill>
                <a:highlight>
                  <a:srgbClr val="00FF00"/>
                </a:highlight>
                <a:latin typeface="Arial" charset="0"/>
                <a:ea typeface="新細明體" pitchFamily="18" charset="-120"/>
                <a:cs typeface="Arial" charset="0"/>
              </a:rPr>
              <a:t>N</a:t>
            </a:r>
            <a:r>
              <a:rPr kumimoji="1" lang="en-US" altLang="zh-TW" dirty="0">
                <a:solidFill>
                  <a:srgbClr val="FF0000"/>
                </a:solidFill>
                <a:latin typeface="Arial" charset="0"/>
                <a:ea typeface="新細明體" pitchFamily="18" charset="-120"/>
                <a:cs typeface="Arial" charset="0"/>
              </a:rPr>
              <a:t>ations</a:t>
            </a:r>
            <a:r>
              <a:rPr kumimoji="1" lang="en-US" altLang="zh-TW" dirty="0">
                <a:latin typeface="Arial" charset="0"/>
                <a:ea typeface="新細明體" pitchFamily="18" charset="-120"/>
                <a:cs typeface="Arial" charset="0"/>
              </a:rPr>
              <a:t> </a:t>
            </a:r>
            <a:r>
              <a:rPr kumimoji="1" lang="en-US" altLang="zh-TW" dirty="0">
                <a:highlight>
                  <a:srgbClr val="00FF00"/>
                </a:highlight>
                <a:latin typeface="Arial" charset="0"/>
                <a:ea typeface="新細明體" pitchFamily="18" charset="-120"/>
                <a:cs typeface="Arial" charset="0"/>
              </a:rPr>
              <a:t>EDI F</a:t>
            </a:r>
            <a:r>
              <a:rPr kumimoji="1" lang="en-US" altLang="zh-TW" dirty="0">
                <a:latin typeface="Arial" charset="0"/>
                <a:ea typeface="新細明體" pitchFamily="18" charset="-120"/>
                <a:cs typeface="Arial" charset="0"/>
              </a:rPr>
              <a:t>or </a:t>
            </a:r>
            <a:r>
              <a:rPr kumimoji="1" lang="en-US" altLang="zh-TW" dirty="0">
                <a:highlight>
                  <a:srgbClr val="00FF00"/>
                </a:highlight>
                <a:latin typeface="Arial" charset="0"/>
                <a:ea typeface="新細明體" pitchFamily="18" charset="-120"/>
                <a:cs typeface="Arial" charset="0"/>
              </a:rPr>
              <a:t>A</a:t>
            </a:r>
            <a:r>
              <a:rPr kumimoji="1" lang="en-US" altLang="zh-TW" dirty="0">
                <a:latin typeface="Arial" charset="0"/>
                <a:ea typeface="新細明體" pitchFamily="18" charset="-120"/>
                <a:cs typeface="Arial" charset="0"/>
              </a:rPr>
              <a:t>dministration, </a:t>
            </a:r>
            <a:r>
              <a:rPr kumimoji="1" lang="en-US" altLang="zh-TW" dirty="0">
                <a:highlight>
                  <a:srgbClr val="00FF00"/>
                </a:highlight>
                <a:latin typeface="Arial" charset="0"/>
                <a:ea typeface="新細明體" pitchFamily="18" charset="-120"/>
                <a:cs typeface="Arial" charset="0"/>
              </a:rPr>
              <a:t>C</a:t>
            </a:r>
            <a:r>
              <a:rPr kumimoji="1" lang="en-US" altLang="zh-TW" dirty="0">
                <a:latin typeface="Arial" charset="0"/>
                <a:ea typeface="新細明體" pitchFamily="18" charset="-120"/>
                <a:cs typeface="Arial" charset="0"/>
              </a:rPr>
              <a:t>ommerce and</a:t>
            </a:r>
            <a:r>
              <a:rPr kumimoji="1" lang="zh-TW" altLang="en-US" dirty="0">
                <a:latin typeface="Arial" charset="0"/>
                <a:ea typeface="新細明體" pitchFamily="18" charset="-120"/>
                <a:cs typeface="Arial" charset="0"/>
              </a:rPr>
              <a:t> </a:t>
            </a:r>
            <a:r>
              <a:rPr kumimoji="1" lang="en-US" altLang="zh-TW" sz="1600" dirty="0">
                <a:highlight>
                  <a:srgbClr val="00FF00"/>
                </a:highlight>
                <a:latin typeface="Arial" charset="0"/>
                <a:ea typeface="新細明體" pitchFamily="18" charset="-120"/>
                <a:cs typeface="Arial" charset="0"/>
              </a:rPr>
              <a:t>T</a:t>
            </a:r>
            <a:r>
              <a:rPr kumimoji="1" lang="en-US" altLang="zh-TW" sz="1600" dirty="0">
                <a:latin typeface="Arial" charset="0"/>
                <a:ea typeface="新細明體" pitchFamily="18" charset="-120"/>
                <a:cs typeface="Arial" charset="0"/>
              </a:rPr>
              <a:t>ransport, a standard commonly used by </a:t>
            </a:r>
            <a:r>
              <a:rPr kumimoji="1" lang="en-US" altLang="zh-TW" sz="1600" dirty="0">
                <a:solidFill>
                  <a:srgbClr val="C00000"/>
                </a:solidFill>
                <a:latin typeface="Arial" charset="0"/>
                <a:ea typeface="新細明體" pitchFamily="18" charset="-120"/>
                <a:cs typeface="Arial" charset="0"/>
              </a:rPr>
              <a:t>European traders</a:t>
            </a:r>
            <a:r>
              <a:rPr kumimoji="1" lang="en-US" altLang="zh-TW" sz="1600" dirty="0">
                <a:latin typeface="Arial" charset="0"/>
                <a:ea typeface="新細明體" pitchFamily="18" charset="-120"/>
                <a:cs typeface="Arial" charset="0"/>
              </a:rPr>
              <a:t>.</a:t>
            </a:r>
            <a:endParaRPr kumimoji="1" lang="en-US" altLang="zh-TW" sz="1600" dirty="0">
              <a:latin typeface="Arial" charset="0"/>
              <a:ea typeface="新細明體" pitchFamily="18" charset="-120"/>
            </a:endParaRPr>
          </a:p>
          <a:p>
            <a:pPr>
              <a:defRPr/>
            </a:pPr>
            <a:r>
              <a:rPr kumimoji="1" lang="en-US" altLang="zh-TW" dirty="0">
                <a:latin typeface="Arial" charset="0"/>
                <a:ea typeface="新細明體" pitchFamily="18" charset="-120"/>
              </a:rPr>
              <a:t>  -</a:t>
            </a:r>
            <a:r>
              <a:rPr kumimoji="1" lang="en-US" altLang="zh-TW" sz="1600" dirty="0">
                <a:latin typeface="Arial" charset="0"/>
                <a:ea typeface="新細明體" pitchFamily="18" charset="-120"/>
              </a:rPr>
              <a:t>Version:S93A, D95A ,D97A,D99A </a:t>
            </a:r>
            <a:r>
              <a:rPr kumimoji="1" lang="en-US" altLang="zh-TW" sz="1600" dirty="0">
                <a:solidFill>
                  <a:srgbClr val="3333FF"/>
                </a:solidFill>
                <a:latin typeface="Arial" charset="0"/>
              </a:rPr>
              <a:t> </a:t>
            </a:r>
            <a:endParaRPr kumimoji="1" lang="en-US" altLang="zh-TW" dirty="0">
              <a:latin typeface="Arial" charset="0"/>
              <a:ea typeface="新細明體" pitchFamily="18" charset="-120"/>
            </a:endParaRPr>
          </a:p>
          <a:p>
            <a:pPr eaLnBrk="1" hangingPunct="1">
              <a:defRPr/>
            </a:pPr>
            <a:r>
              <a:rPr kumimoji="1" lang="en-US" altLang="zh-TW" dirty="0">
                <a:latin typeface="Arial" charset="0"/>
                <a:ea typeface="新細明體" pitchFamily="18" charset="-120"/>
              </a:rPr>
              <a:t>  -</a:t>
            </a:r>
            <a:r>
              <a:rPr kumimoji="1" lang="en-US" altLang="zh-TW" sz="1600" dirty="0">
                <a:solidFill>
                  <a:srgbClr val="C00000"/>
                </a:solidFill>
                <a:latin typeface="Arial" charset="0"/>
                <a:ea typeface="新細明體" pitchFamily="18" charset="-120"/>
              </a:rPr>
              <a:t>Message Type</a:t>
            </a:r>
            <a:r>
              <a:rPr kumimoji="1" lang="zh-TW" altLang="en-US" sz="1600" dirty="0">
                <a:solidFill>
                  <a:srgbClr val="C00000"/>
                </a:solidFill>
                <a:latin typeface="Arial" charset="0"/>
                <a:ea typeface="新細明體" pitchFamily="18" charset="-120"/>
              </a:rPr>
              <a:t> </a:t>
            </a:r>
            <a:r>
              <a:rPr kumimoji="1" lang="en-US" altLang="zh-TW" sz="1600" dirty="0">
                <a:latin typeface="Arial" charset="0"/>
                <a:ea typeface="新細明體" pitchFamily="18" charset="-120"/>
              </a:rPr>
              <a:t>:</a:t>
            </a:r>
            <a:endParaRPr kumimoji="1" lang="en-US" altLang="zh-TW" dirty="0">
              <a:solidFill>
                <a:srgbClr val="3333FF"/>
              </a:solidFill>
              <a:latin typeface="Arial" charset="0"/>
              <a:ea typeface="新細明體" pitchFamily="18" charset="-120"/>
            </a:endParaRPr>
          </a:p>
          <a:p>
            <a:r>
              <a:rPr lang="en-US" altLang="zh-TW" sz="2000" dirty="0">
                <a:effectLst/>
              </a:rPr>
              <a:t>                          </a:t>
            </a:r>
            <a:r>
              <a:rPr kumimoji="1" lang="en-US" altLang="zh-TW" sz="1400" dirty="0">
                <a:solidFill>
                  <a:srgbClr val="3333FF"/>
                </a:solidFill>
                <a:latin typeface="Arial" charset="0"/>
                <a:ea typeface="新細明體" pitchFamily="18" charset="-120"/>
              </a:rPr>
              <a:t>DELFOR</a:t>
            </a:r>
            <a:r>
              <a:rPr lang="en-US" altLang="zh-TW" sz="1600" dirty="0">
                <a:effectLst/>
              </a:rPr>
              <a:t> - </a:t>
            </a:r>
            <a:r>
              <a:rPr lang="zh-TW" altLang="en-US" sz="1600" dirty="0">
                <a:effectLst/>
              </a:rPr>
              <a:t>交付時程</a:t>
            </a:r>
          </a:p>
          <a:p>
            <a:r>
              <a:rPr lang="en-US" altLang="zh-TW" sz="1600" dirty="0">
                <a:effectLst/>
              </a:rPr>
              <a:t>                                </a:t>
            </a:r>
            <a:r>
              <a:rPr kumimoji="1" lang="en-US" altLang="zh-TW" sz="1400" dirty="0">
                <a:solidFill>
                  <a:srgbClr val="3333FF"/>
                </a:solidFill>
                <a:latin typeface="Arial" charset="0"/>
                <a:ea typeface="新細明體" pitchFamily="18" charset="-120"/>
              </a:rPr>
              <a:t>ORDERS</a:t>
            </a:r>
            <a:r>
              <a:rPr lang="en-US" altLang="zh-TW" sz="1600" dirty="0">
                <a:effectLst/>
              </a:rPr>
              <a:t> - </a:t>
            </a:r>
            <a:r>
              <a:rPr lang="zh-TW" altLang="en-US" sz="1600" dirty="0">
                <a:effectLst/>
              </a:rPr>
              <a:t>採購訂單</a:t>
            </a:r>
          </a:p>
          <a:p>
            <a:r>
              <a:rPr lang="en-US" altLang="zh-TW" sz="1600" dirty="0">
                <a:effectLst/>
              </a:rPr>
              <a:t>                                </a:t>
            </a:r>
            <a:r>
              <a:rPr kumimoji="1" lang="en-US" altLang="zh-TW" sz="1400" dirty="0">
                <a:solidFill>
                  <a:srgbClr val="3333FF"/>
                </a:solidFill>
                <a:latin typeface="Arial" charset="0"/>
                <a:ea typeface="新細明體" pitchFamily="18" charset="-120"/>
              </a:rPr>
              <a:t>ORDCHG</a:t>
            </a:r>
            <a:r>
              <a:rPr lang="en-US" altLang="zh-TW" sz="1600" dirty="0">
                <a:effectLst/>
              </a:rPr>
              <a:t> - </a:t>
            </a:r>
            <a:r>
              <a:rPr lang="zh-TW" altLang="en-US" sz="1600" dirty="0">
                <a:effectLst/>
              </a:rPr>
              <a:t>採購訂單變更需求</a:t>
            </a:r>
          </a:p>
          <a:p>
            <a:r>
              <a:rPr lang="en-US" altLang="zh-TW" sz="1600" dirty="0">
                <a:effectLst/>
              </a:rPr>
              <a:t>                                </a:t>
            </a:r>
            <a:r>
              <a:rPr kumimoji="1" lang="en-US" altLang="zh-TW" sz="1400" dirty="0">
                <a:solidFill>
                  <a:srgbClr val="3333FF"/>
                </a:solidFill>
                <a:latin typeface="Arial" charset="0"/>
                <a:ea typeface="新細明體" pitchFamily="18" charset="-120"/>
              </a:rPr>
              <a:t>ORDRSP</a:t>
            </a:r>
            <a:r>
              <a:rPr lang="en-US" altLang="zh-TW" sz="1600" dirty="0">
                <a:effectLst/>
              </a:rPr>
              <a:t> - </a:t>
            </a:r>
            <a:r>
              <a:rPr lang="zh-TW" altLang="en-US" sz="1600" dirty="0">
                <a:effectLst/>
              </a:rPr>
              <a:t>採購訂單回應</a:t>
            </a:r>
            <a:endParaRPr kumimoji="1" lang="en-US" altLang="zh-TW" sz="1600" u="sng" dirty="0">
              <a:effectLst>
                <a:outerShdw blurRad="38100" dist="38100" dir="2700000" algn="tl">
                  <a:srgbClr val="C0C0C0"/>
                </a:outerShdw>
              </a:effectLst>
              <a:latin typeface="Arial" charset="0"/>
              <a:ea typeface="新細明體" pitchFamily="18" charset="-120"/>
            </a:endParaRPr>
          </a:p>
          <a:p>
            <a:pPr eaLnBrk="1" hangingPunct="1">
              <a:buFontTx/>
              <a:buChar char="•"/>
              <a:defRPr/>
            </a:pPr>
            <a:r>
              <a:rPr kumimoji="1" lang="en-US" altLang="zh-TW" b="1" dirty="0">
                <a:effectLst>
                  <a:outerShdw blurRad="38100" dist="38100" dir="2700000" algn="tl">
                    <a:srgbClr val="C0C0C0"/>
                  </a:outerShdw>
                </a:effectLst>
                <a:latin typeface="Arial" charset="0"/>
                <a:ea typeface="新細明體" pitchFamily="18" charset="-120"/>
              </a:rPr>
              <a:t>ANSI X.12  </a:t>
            </a:r>
            <a:r>
              <a:rPr kumimoji="1" lang="zh-TW" altLang="en-US" dirty="0">
                <a:solidFill>
                  <a:srgbClr val="FF0000"/>
                </a:solidFill>
                <a:effectLst>
                  <a:outerShdw blurRad="38100" dist="38100" dir="2700000" algn="tl">
                    <a:srgbClr val="C0C0C0"/>
                  </a:outerShdw>
                </a:effectLst>
                <a:highlight>
                  <a:srgbClr val="FFFF00"/>
                </a:highlight>
                <a:latin typeface="Arial" charset="0"/>
                <a:ea typeface="新細明體" pitchFamily="18" charset="-120"/>
              </a:rPr>
              <a:t>美規</a:t>
            </a:r>
            <a:endParaRPr kumimoji="1" lang="en-US" altLang="zh-TW" sz="3200" dirty="0">
              <a:solidFill>
                <a:srgbClr val="FF0000"/>
              </a:solidFill>
              <a:highlight>
                <a:srgbClr val="FFFF00"/>
              </a:highlight>
              <a:latin typeface="Arial" charset="0"/>
              <a:ea typeface="新細明體" pitchFamily="18" charset="-120"/>
            </a:endParaRPr>
          </a:p>
          <a:p>
            <a:pPr eaLnBrk="1" hangingPunct="1">
              <a:defRPr/>
            </a:pPr>
            <a:r>
              <a:rPr kumimoji="1" lang="en-US" altLang="zh-TW" sz="2000" dirty="0">
                <a:latin typeface="Arial" charset="0"/>
                <a:ea typeface="新細明體" pitchFamily="18" charset="-120"/>
              </a:rPr>
              <a:t> -</a:t>
            </a:r>
            <a:r>
              <a:rPr kumimoji="1" lang="en-US" altLang="zh-TW" dirty="0">
                <a:solidFill>
                  <a:srgbClr val="FF0000"/>
                </a:solidFill>
                <a:latin typeface="Arial" charset="0"/>
                <a:ea typeface="新細明體" pitchFamily="18" charset="-120"/>
              </a:rPr>
              <a:t>EDI standard by </a:t>
            </a:r>
            <a:r>
              <a:rPr kumimoji="1" lang="en-US" altLang="zh-TW" dirty="0">
                <a:solidFill>
                  <a:srgbClr val="FF0000"/>
                </a:solidFill>
                <a:highlight>
                  <a:srgbClr val="00FF00"/>
                </a:highlight>
                <a:latin typeface="Arial" charset="0"/>
                <a:ea typeface="新細明體" pitchFamily="18" charset="-120"/>
              </a:rPr>
              <a:t>A</a:t>
            </a:r>
            <a:r>
              <a:rPr kumimoji="1" lang="en-US" altLang="zh-TW" dirty="0">
                <a:solidFill>
                  <a:srgbClr val="FF0000"/>
                </a:solidFill>
                <a:latin typeface="Arial" charset="0"/>
                <a:ea typeface="新細明體" pitchFamily="18" charset="-120"/>
              </a:rPr>
              <a:t>merican </a:t>
            </a:r>
            <a:r>
              <a:rPr kumimoji="1" lang="en-US" altLang="zh-TW" dirty="0">
                <a:solidFill>
                  <a:srgbClr val="FF0000"/>
                </a:solidFill>
                <a:highlight>
                  <a:srgbClr val="00FF00"/>
                </a:highlight>
                <a:latin typeface="Arial" charset="0"/>
                <a:ea typeface="新細明體" pitchFamily="18" charset="-120"/>
              </a:rPr>
              <a:t>N</a:t>
            </a:r>
            <a:r>
              <a:rPr kumimoji="1" lang="en-US" altLang="zh-TW" dirty="0">
                <a:solidFill>
                  <a:srgbClr val="FF0000"/>
                </a:solidFill>
                <a:latin typeface="Arial" charset="0"/>
                <a:ea typeface="新細明體" pitchFamily="18" charset="-120"/>
              </a:rPr>
              <a:t>ational </a:t>
            </a:r>
            <a:r>
              <a:rPr kumimoji="1" lang="en-US" altLang="zh-TW" dirty="0">
                <a:solidFill>
                  <a:srgbClr val="FF0000"/>
                </a:solidFill>
                <a:highlight>
                  <a:srgbClr val="00FF00"/>
                </a:highlight>
                <a:latin typeface="Arial" charset="0"/>
                <a:ea typeface="新細明體" pitchFamily="18" charset="-120"/>
              </a:rPr>
              <a:t>S</a:t>
            </a:r>
            <a:r>
              <a:rPr kumimoji="1" lang="en-US" altLang="zh-TW" dirty="0">
                <a:solidFill>
                  <a:srgbClr val="FF0000"/>
                </a:solidFill>
                <a:latin typeface="Arial" charset="0"/>
                <a:ea typeface="新細明體" pitchFamily="18" charset="-120"/>
              </a:rPr>
              <a:t>tandards </a:t>
            </a:r>
            <a:r>
              <a:rPr kumimoji="1" lang="en-US" altLang="zh-TW" dirty="0">
                <a:solidFill>
                  <a:srgbClr val="FF0000"/>
                </a:solidFill>
                <a:highlight>
                  <a:srgbClr val="00FF00"/>
                </a:highlight>
                <a:latin typeface="Arial" charset="0"/>
                <a:ea typeface="新細明體" pitchFamily="18" charset="-120"/>
              </a:rPr>
              <a:t>I</a:t>
            </a:r>
            <a:r>
              <a:rPr kumimoji="1" lang="en-US" altLang="zh-TW" dirty="0">
                <a:solidFill>
                  <a:srgbClr val="FF0000"/>
                </a:solidFill>
                <a:latin typeface="Arial" charset="0"/>
                <a:ea typeface="新細明體" pitchFamily="18" charset="-120"/>
              </a:rPr>
              <a:t>nstitute</a:t>
            </a:r>
            <a:r>
              <a:rPr kumimoji="1" lang="en-US" altLang="zh-TW" dirty="0">
                <a:latin typeface="Arial" charset="0"/>
                <a:ea typeface="新細明體" pitchFamily="18" charset="-120"/>
              </a:rPr>
              <a:t>,  now commonly used by </a:t>
            </a:r>
            <a:r>
              <a:rPr kumimoji="1" lang="en-US" altLang="zh-TW" dirty="0">
                <a:solidFill>
                  <a:srgbClr val="FF0000"/>
                </a:solidFill>
                <a:latin typeface="Arial" charset="0"/>
                <a:ea typeface="新細明體" pitchFamily="18" charset="-120"/>
              </a:rPr>
              <a:t>US traders.</a:t>
            </a:r>
          </a:p>
          <a:p>
            <a:pPr eaLnBrk="1" hangingPunct="1">
              <a:defRPr/>
            </a:pPr>
            <a:r>
              <a:rPr kumimoji="1" lang="en-US" altLang="zh-TW" dirty="0">
                <a:latin typeface="Arial" charset="0"/>
                <a:ea typeface="新細明體" pitchFamily="18" charset="-120"/>
              </a:rPr>
              <a:t>  -Version:003040, 004010, 004020, 004030  </a:t>
            </a:r>
          </a:p>
          <a:p>
            <a:pPr eaLnBrk="1" hangingPunct="1">
              <a:defRPr/>
            </a:pPr>
            <a:r>
              <a:rPr kumimoji="1" lang="en-US" altLang="zh-TW" sz="2000" dirty="0">
                <a:latin typeface="Arial" charset="0"/>
                <a:ea typeface="新細明體" pitchFamily="18" charset="-120"/>
              </a:rPr>
              <a:t>  -</a:t>
            </a:r>
            <a:r>
              <a:rPr kumimoji="1" lang="en-US" altLang="zh-TW" dirty="0">
                <a:solidFill>
                  <a:srgbClr val="3333FF"/>
                </a:solidFill>
                <a:latin typeface="Arial" charset="0"/>
                <a:ea typeface="新細明體" pitchFamily="18" charset="-120"/>
              </a:rPr>
              <a:t>Message</a:t>
            </a:r>
            <a:r>
              <a:rPr kumimoji="1" lang="en-US" altLang="zh-TW" dirty="0">
                <a:latin typeface="Arial" charset="0"/>
                <a:ea typeface="新細明體" pitchFamily="18" charset="-120"/>
              </a:rPr>
              <a:t> </a:t>
            </a:r>
            <a:r>
              <a:rPr kumimoji="1" lang="en-US" altLang="zh-TW" dirty="0">
                <a:solidFill>
                  <a:srgbClr val="3333FF"/>
                </a:solidFill>
                <a:latin typeface="Arial" charset="0"/>
                <a:ea typeface="新細明體" pitchFamily="18" charset="-120"/>
              </a:rPr>
              <a:t>Type</a:t>
            </a:r>
            <a:r>
              <a:rPr kumimoji="1" lang="en-US" altLang="zh-TW" dirty="0">
                <a:latin typeface="Arial" charset="0"/>
                <a:ea typeface="新細明體" pitchFamily="18" charset="-120"/>
              </a:rPr>
              <a:t>:</a:t>
            </a:r>
          </a:p>
          <a:p>
            <a:pPr eaLnBrk="1" hangingPunct="1">
              <a:defRPr/>
            </a:pPr>
            <a:r>
              <a:rPr kumimoji="1" lang="en-US" altLang="zh-TW" sz="2000" dirty="0">
                <a:latin typeface="Arial" charset="0"/>
                <a:ea typeface="新細明體" pitchFamily="18" charset="-120"/>
              </a:rPr>
              <a:t>         </a:t>
            </a:r>
            <a:r>
              <a:rPr kumimoji="1" lang="en-US" altLang="zh-TW" sz="1600" dirty="0">
                <a:solidFill>
                  <a:srgbClr val="3333FF"/>
                </a:solidFill>
                <a:latin typeface="Arial" charset="0"/>
                <a:ea typeface="新細明體" pitchFamily="18" charset="-120"/>
              </a:rPr>
              <a:t>830,</a:t>
            </a:r>
            <a:r>
              <a:rPr lang="en-US" altLang="zh-TW" sz="2400" dirty="0">
                <a:solidFill>
                  <a:srgbClr val="000000"/>
                </a:solidFill>
                <a:latin typeface="Source Sans Pro" panose="020B0503030403020204" pitchFamily="34" charset="0"/>
              </a:rPr>
              <a:t> </a:t>
            </a:r>
            <a:r>
              <a:rPr lang="en-US" altLang="zh-TW" sz="1400" dirty="0">
                <a:solidFill>
                  <a:srgbClr val="000000"/>
                </a:solidFill>
                <a:latin typeface="Source Sans Pro" panose="020B0503030403020204" pitchFamily="34" charset="0"/>
              </a:rPr>
              <a:t>(EDI Planning Schedule with Release)</a:t>
            </a:r>
            <a:endParaRPr kumimoji="1" lang="en-US" altLang="zh-TW" sz="1600" dirty="0">
              <a:latin typeface="Arial" charset="0"/>
              <a:ea typeface="新細明體" pitchFamily="18" charset="-120"/>
            </a:endParaRPr>
          </a:p>
          <a:p>
            <a:pPr eaLnBrk="1" hangingPunct="1">
              <a:defRPr/>
            </a:pPr>
            <a:r>
              <a:rPr kumimoji="1" lang="en-US" altLang="zh-TW" sz="1600" dirty="0">
                <a:solidFill>
                  <a:srgbClr val="3333FF"/>
                </a:solidFill>
                <a:latin typeface="Arial" charset="0"/>
                <a:ea typeface="新細明體" pitchFamily="18" charset="-120"/>
              </a:rPr>
              <a:t>           </a:t>
            </a:r>
            <a:r>
              <a:rPr kumimoji="1" lang="en-US" altLang="zh-TW" dirty="0">
                <a:solidFill>
                  <a:srgbClr val="3333FF"/>
                </a:solidFill>
                <a:highlight>
                  <a:srgbClr val="FFFF00"/>
                </a:highlight>
                <a:latin typeface="Arial" charset="0"/>
                <a:ea typeface="新細明體" pitchFamily="18" charset="-120"/>
              </a:rPr>
              <a:t>850 </a:t>
            </a:r>
            <a:r>
              <a:rPr kumimoji="1" lang="en-US" altLang="zh-TW" sz="1400" dirty="0">
                <a:solidFill>
                  <a:srgbClr val="3333FF"/>
                </a:solidFill>
                <a:highlight>
                  <a:srgbClr val="FFFF00"/>
                </a:highlight>
                <a:latin typeface="Arial" charset="0"/>
                <a:ea typeface="新細明體" pitchFamily="18" charset="-120"/>
              </a:rPr>
              <a:t>(Inbound Customer </a:t>
            </a:r>
            <a:r>
              <a:rPr lang="en-US" altLang="zh-TW" sz="1400" dirty="0">
                <a:highlight>
                  <a:srgbClr val="FFFF00"/>
                </a:highlight>
              </a:rPr>
              <a:t>Purchase Order,</a:t>
            </a:r>
            <a:r>
              <a:rPr lang="zh-TW" altLang="en-US" sz="1400" b="1" dirty="0">
                <a:ea typeface="新細明體" panose="02020500000000000000" pitchFamily="18" charset="-120"/>
              </a:rPr>
              <a:t>內</a:t>
            </a:r>
            <a:r>
              <a:rPr lang="zh-TW" altLang="en-US" sz="1400" dirty="0">
                <a:highlight>
                  <a:srgbClr val="FFFF00"/>
                </a:highlight>
              </a:rPr>
              <a:t>運客戶採購單</a:t>
            </a:r>
            <a:r>
              <a:rPr lang="en-US" altLang="zh-TW" sz="1400" dirty="0">
                <a:highlight>
                  <a:srgbClr val="FFFF00"/>
                </a:highlight>
              </a:rPr>
              <a:t>) </a:t>
            </a:r>
          </a:p>
          <a:p>
            <a:pPr eaLnBrk="1" hangingPunct="1">
              <a:defRPr/>
            </a:pPr>
            <a:r>
              <a:rPr kumimoji="1" lang="en-US" altLang="zh-TW" sz="1600" dirty="0">
                <a:latin typeface="Arial" charset="0"/>
                <a:ea typeface="新細明體" pitchFamily="18" charset="-120"/>
              </a:rPr>
              <a:t>           855  </a:t>
            </a:r>
            <a:r>
              <a:rPr lang="zh-TW" altLang="en-US" sz="1400" dirty="0">
                <a:solidFill>
                  <a:srgbClr val="000000"/>
                </a:solidFill>
                <a:latin typeface="Source Sans Pro" panose="020B0503030403020204" pitchFamily="34" charset="0"/>
              </a:rPr>
              <a:t>採購訂單確認</a:t>
            </a:r>
            <a:endParaRPr lang="en-US" altLang="zh-TW" sz="1400" dirty="0">
              <a:solidFill>
                <a:srgbClr val="000000"/>
              </a:solidFill>
              <a:latin typeface="Source Sans Pro" panose="020B0503030403020204" pitchFamily="34" charset="0"/>
            </a:endParaRPr>
          </a:p>
          <a:p>
            <a:pPr eaLnBrk="1" hangingPunct="1">
              <a:defRPr/>
            </a:pPr>
            <a:r>
              <a:rPr kumimoji="1" lang="en-US" altLang="zh-TW" sz="1600" dirty="0">
                <a:solidFill>
                  <a:srgbClr val="3333FF"/>
                </a:solidFill>
                <a:latin typeface="Arial" charset="0"/>
                <a:ea typeface="新細明體" pitchFamily="18" charset="-120"/>
              </a:rPr>
              <a:t>           810</a:t>
            </a:r>
            <a:r>
              <a:rPr kumimoji="1" lang="zh-TW" altLang="en-US" sz="1600" dirty="0">
                <a:solidFill>
                  <a:srgbClr val="3333FF"/>
                </a:solidFill>
                <a:latin typeface="Arial" charset="0"/>
                <a:ea typeface="新細明體" pitchFamily="18" charset="-120"/>
              </a:rPr>
              <a:t> </a:t>
            </a:r>
            <a:r>
              <a:rPr lang="en-US" altLang="zh-TW" sz="2400" dirty="0">
                <a:solidFill>
                  <a:srgbClr val="4D5156"/>
                </a:solidFill>
                <a:latin typeface="arial" panose="020B0604020202020204" pitchFamily="34" charset="0"/>
              </a:rPr>
              <a:t> </a:t>
            </a:r>
            <a:r>
              <a:rPr lang="en-US" altLang="zh-TW" sz="1400" dirty="0">
                <a:solidFill>
                  <a:srgbClr val="000000"/>
                </a:solidFill>
                <a:latin typeface="Source Sans Pro" panose="020B0503030403020204" pitchFamily="34" charset="0"/>
              </a:rPr>
              <a:t>(Invoice )</a:t>
            </a:r>
            <a:r>
              <a:rPr kumimoji="1" lang="en-US" altLang="zh-TW" sz="1600" dirty="0">
                <a:latin typeface="Arial" charset="0"/>
                <a:ea typeface="新細明體" pitchFamily="18" charset="-120"/>
              </a:rPr>
              <a:t>……</a:t>
            </a:r>
            <a:r>
              <a:rPr kumimoji="1" lang="en-US" altLang="zh-TW" dirty="0">
                <a:latin typeface="Arial" charset="0"/>
                <a:ea typeface="新細明體" pitchFamily="18" charset="-120"/>
              </a:rPr>
              <a:t>.</a:t>
            </a:r>
          </a:p>
          <a:p>
            <a:r>
              <a:rPr kumimoji="1" lang="en-US" altLang="zh-TW" dirty="0">
                <a:solidFill>
                  <a:srgbClr val="3333FF"/>
                </a:solidFill>
                <a:latin typeface="Arial" charset="0"/>
                <a:ea typeface="新細明體" pitchFamily="18" charset="-120"/>
              </a:rPr>
              <a:t>          856 </a:t>
            </a:r>
            <a:r>
              <a:rPr lang="zh-TW" altLang="en-US" sz="1400" dirty="0">
                <a:solidFill>
                  <a:srgbClr val="000000"/>
                </a:solidFill>
                <a:latin typeface="Source Sans Pro" panose="020B0503030403020204" pitchFamily="34" charset="0"/>
              </a:rPr>
              <a:t>進階出貨通知</a:t>
            </a:r>
          </a:p>
          <a:p>
            <a:r>
              <a:rPr kumimoji="1" lang="en-US" altLang="zh-TW" dirty="0">
                <a:solidFill>
                  <a:srgbClr val="3333FF"/>
                </a:solidFill>
                <a:latin typeface="Arial" charset="0"/>
                <a:ea typeface="新細明體" pitchFamily="18" charset="-120"/>
              </a:rPr>
              <a:t>          860 </a:t>
            </a:r>
            <a:r>
              <a:rPr lang="zh-TW" altLang="en-US" sz="1400" dirty="0">
                <a:solidFill>
                  <a:srgbClr val="000000"/>
                </a:solidFill>
                <a:latin typeface="Source Sans Pro" panose="020B0503030403020204" pitchFamily="34" charset="0"/>
              </a:rPr>
              <a:t>採購訂單變更需求 </a:t>
            </a:r>
            <a:r>
              <a:rPr lang="en-US" altLang="zh-TW" sz="1400" dirty="0">
                <a:solidFill>
                  <a:srgbClr val="000000"/>
                </a:solidFill>
                <a:latin typeface="Source Sans Pro" panose="020B0503030403020204" pitchFamily="34" charset="0"/>
              </a:rPr>
              <a:t>– </a:t>
            </a:r>
            <a:r>
              <a:rPr lang="zh-TW" altLang="en-US" sz="1400" dirty="0">
                <a:solidFill>
                  <a:srgbClr val="000000"/>
                </a:solidFill>
                <a:latin typeface="Source Sans Pro" panose="020B0503030403020204" pitchFamily="34" charset="0"/>
              </a:rPr>
              <a:t>買方發起</a:t>
            </a:r>
          </a:p>
          <a:p>
            <a:r>
              <a:rPr kumimoji="1" lang="en-US" altLang="zh-TW" dirty="0">
                <a:solidFill>
                  <a:srgbClr val="3333FF"/>
                </a:solidFill>
                <a:latin typeface="Arial" charset="0"/>
                <a:ea typeface="新細明體" pitchFamily="18" charset="-120"/>
              </a:rPr>
              <a:t>          865 </a:t>
            </a:r>
            <a:r>
              <a:rPr lang="zh-TW" altLang="en-US" sz="1400" dirty="0">
                <a:solidFill>
                  <a:srgbClr val="000000"/>
                </a:solidFill>
                <a:latin typeface="Source Sans Pro" panose="020B0503030403020204" pitchFamily="34" charset="0"/>
              </a:rPr>
              <a:t>採購訂單變更確認</a:t>
            </a:r>
            <a:r>
              <a:rPr lang="en-US" altLang="zh-TW" sz="1400" dirty="0">
                <a:solidFill>
                  <a:srgbClr val="000000"/>
                </a:solidFill>
                <a:latin typeface="Source Sans Pro" panose="020B0503030403020204" pitchFamily="34" charset="0"/>
              </a:rPr>
              <a:t>/</a:t>
            </a:r>
            <a:r>
              <a:rPr lang="zh-TW" altLang="en-US" sz="1400" dirty="0">
                <a:solidFill>
                  <a:srgbClr val="000000"/>
                </a:solidFill>
                <a:latin typeface="Source Sans Pro" panose="020B0503030403020204" pitchFamily="34" charset="0"/>
              </a:rPr>
              <a:t>需求 </a:t>
            </a:r>
            <a:r>
              <a:rPr lang="en-US" altLang="zh-TW" sz="1400" dirty="0">
                <a:solidFill>
                  <a:srgbClr val="000000"/>
                </a:solidFill>
                <a:latin typeface="Source Sans Pro" panose="020B0503030403020204" pitchFamily="34" charset="0"/>
              </a:rPr>
              <a:t>- </a:t>
            </a:r>
            <a:r>
              <a:rPr lang="zh-TW" altLang="en-US" sz="1400" dirty="0">
                <a:solidFill>
                  <a:srgbClr val="000000"/>
                </a:solidFill>
                <a:latin typeface="Source Sans Pro" panose="020B0503030403020204" pitchFamily="34" charset="0"/>
              </a:rPr>
              <a:t>賣方發起</a:t>
            </a:r>
            <a:endParaRPr lang="en-US" altLang="zh-TW" sz="1400" dirty="0">
              <a:solidFill>
                <a:srgbClr val="000000"/>
              </a:solidFill>
              <a:latin typeface="Source Sans Pro" panose="020B0503030403020204" pitchFamily="34" charset="0"/>
            </a:endParaRPr>
          </a:p>
        </p:txBody>
      </p:sp>
      <p:sp>
        <p:nvSpPr>
          <p:cNvPr id="90115" name="Text Box 4">
            <a:extLst>
              <a:ext uri="{FF2B5EF4-FFF2-40B4-BE49-F238E27FC236}">
                <a16:creationId xmlns:a16="http://schemas.microsoft.com/office/drawing/2014/main" id="{BF0C9A0A-2EDF-FCD1-D37D-964E97CF7B45}"/>
              </a:ext>
            </a:extLst>
          </p:cNvPr>
          <p:cNvSpPr txBox="1">
            <a:spLocks noChangeArrowheads="1"/>
          </p:cNvSpPr>
          <p:nvPr/>
        </p:nvSpPr>
        <p:spPr bwMode="auto">
          <a:xfrm>
            <a:off x="236764" y="548808"/>
            <a:ext cx="11887200" cy="400110"/>
          </a:xfrm>
          <a:prstGeom prst="rect">
            <a:avLst/>
          </a:prstGeom>
          <a:solidFill>
            <a:srgbClr val="AE9AEC"/>
          </a:solidFill>
          <a:ln>
            <a:noFill/>
          </a:ln>
        </p:spPr>
        <p:txBody>
          <a:bodyPr wrap="square">
            <a:spAutoFit/>
          </a:bodyP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50000"/>
              </a:spcBef>
              <a:buClrTx/>
              <a:buSzTx/>
              <a:buFontTx/>
              <a:buNone/>
              <a:defRPr/>
            </a:pPr>
            <a:r>
              <a:rPr kumimoji="1" lang="en-US" altLang="zh-TW" sz="2000" b="1" dirty="0">
                <a:solidFill>
                  <a:srgbClr val="FF3300"/>
                </a:solidFill>
                <a:ea typeface="新細明體" panose="02020500000000000000" pitchFamily="18" charset="-120"/>
              </a:rPr>
              <a:t>These </a:t>
            </a:r>
            <a:r>
              <a:rPr kumimoji="1" lang="en-US" altLang="zh-TW" sz="2000" b="1" dirty="0">
                <a:solidFill>
                  <a:srgbClr val="FF3300"/>
                </a:solidFill>
                <a:highlight>
                  <a:srgbClr val="FFFF00"/>
                </a:highlight>
                <a:ea typeface="新細明體" panose="02020500000000000000" pitchFamily="18" charset="-120"/>
              </a:rPr>
              <a:t>two</a:t>
            </a:r>
            <a:r>
              <a:rPr kumimoji="1" lang="en-US" altLang="zh-TW" sz="2000" b="1" dirty="0">
                <a:solidFill>
                  <a:srgbClr val="FF3300"/>
                </a:solidFill>
                <a:ea typeface="新細明體" panose="02020500000000000000" pitchFamily="18" charset="-120"/>
              </a:rPr>
              <a:t> are most popular EDI standard Types</a:t>
            </a:r>
            <a:r>
              <a:rPr lang="zh-TW" altLang="en-US" sz="2000" dirty="0"/>
              <a:t> </a:t>
            </a:r>
            <a:r>
              <a:rPr lang="zh-TW" altLang="en-US" sz="2000" dirty="0">
                <a:highlight>
                  <a:srgbClr val="FFFF00"/>
                </a:highlight>
              </a:rPr>
              <a:t>兩種</a:t>
            </a:r>
            <a:r>
              <a:rPr lang="zh-TW" altLang="en-US" sz="2000" dirty="0"/>
              <a:t>是最受歡迎的</a:t>
            </a:r>
            <a:r>
              <a:rPr lang="en-US" altLang="zh-TW" sz="2000" dirty="0"/>
              <a:t>EDI</a:t>
            </a:r>
            <a:r>
              <a:rPr lang="zh-TW" altLang="en-US" sz="2000" dirty="0"/>
              <a:t>標準類型</a:t>
            </a:r>
            <a:endParaRPr kumimoji="1" lang="en-US" altLang="zh-TW" sz="2000" b="1" dirty="0">
              <a:solidFill>
                <a:srgbClr val="FF3300"/>
              </a:solidFill>
              <a:ea typeface="新細明體" panose="02020500000000000000" pitchFamily="18" charset="-120"/>
            </a:endParaRPr>
          </a:p>
        </p:txBody>
      </p:sp>
      <p:sp>
        <p:nvSpPr>
          <p:cNvPr id="5" name="Rectangle 2">
            <a:extLst>
              <a:ext uri="{FF2B5EF4-FFF2-40B4-BE49-F238E27FC236}">
                <a16:creationId xmlns:a16="http://schemas.microsoft.com/office/drawing/2014/main" id="{013EC4EF-FB4F-5EBA-BDD2-E06225A06583}"/>
              </a:ext>
            </a:extLst>
          </p:cNvPr>
          <p:cNvSpPr txBox="1">
            <a:spLocks noChangeArrowheads="1"/>
          </p:cNvSpPr>
          <p:nvPr/>
        </p:nvSpPr>
        <p:spPr bwMode="auto">
          <a:xfrm>
            <a:off x="65314" y="46039"/>
            <a:ext cx="12058650" cy="493085"/>
          </a:xfrm>
          <a:prstGeom prst="rect">
            <a:avLst/>
          </a:prstGeom>
          <a:solidFill>
            <a:schemeClr val="tx2"/>
          </a:solidFill>
          <a:ln w="9525">
            <a:noFill/>
            <a:miter lim="800000"/>
            <a:headEnd/>
            <a:tailEnd/>
          </a:ln>
        </p:spPr>
        <p:txBody>
          <a:bodyPr wrap="square" lIns="92075" tIns="46038" rIns="92075" bIns="46038">
            <a:spAutoFit/>
          </a:bodyPr>
          <a:lstStyle/>
          <a:p>
            <a:pPr eaLnBrk="1" hangingPunct="1">
              <a:defRPr/>
            </a:pPr>
            <a:r>
              <a:rPr lang="en-US" altLang="zh-TW" sz="2600" b="1" kern="0">
                <a:solidFill>
                  <a:schemeClr val="bg1"/>
                </a:solidFill>
                <a:latin typeface="+mj-lt"/>
                <a:ea typeface="新細明體" pitchFamily="18" charset="-120"/>
                <a:cs typeface="+mj-cs"/>
              </a:rPr>
              <a:t> </a:t>
            </a:r>
            <a:endParaRPr lang="en-US" altLang="zh-TW" sz="2800" b="1" kern="0" dirty="0">
              <a:solidFill>
                <a:schemeClr val="bg1"/>
              </a:solidFill>
              <a:latin typeface="+mj-lt"/>
              <a:ea typeface="華康中黑體" pitchFamily="49" charset="-120"/>
              <a:cs typeface="+mj-cs"/>
            </a:endParaRPr>
          </a:p>
        </p:txBody>
      </p:sp>
      <p:sp>
        <p:nvSpPr>
          <p:cNvPr id="6" name="文字方塊 5">
            <a:extLst>
              <a:ext uri="{FF2B5EF4-FFF2-40B4-BE49-F238E27FC236}">
                <a16:creationId xmlns:a16="http://schemas.microsoft.com/office/drawing/2014/main" id="{684709D0-5383-222E-D6F4-590555D8D292}"/>
              </a:ext>
            </a:extLst>
          </p:cNvPr>
          <p:cNvSpPr txBox="1"/>
          <p:nvPr/>
        </p:nvSpPr>
        <p:spPr>
          <a:xfrm>
            <a:off x="1570892" y="1"/>
            <a:ext cx="6353908" cy="461665"/>
          </a:xfrm>
          <a:prstGeom prst="rect">
            <a:avLst/>
          </a:prstGeom>
          <a:noFill/>
        </p:spPr>
        <p:txBody>
          <a:bodyPr wrap="square">
            <a:spAutoFit/>
          </a:bodyPr>
          <a:lstStyle/>
          <a:p>
            <a:pPr eaLnBrk="1" hangingPunct="1">
              <a:defRPr/>
            </a:pPr>
            <a:r>
              <a:rPr lang="en-US" altLang="zh-TW" sz="2400" dirty="0">
                <a:solidFill>
                  <a:schemeClr val="bg1"/>
                </a:solidFill>
                <a:ea typeface="新細明體" pitchFamily="18" charset="-120"/>
              </a:rPr>
              <a:t>EDI Standard Types EDI (</a:t>
            </a:r>
            <a:r>
              <a:rPr lang="zh-TW" altLang="en-US" sz="2400" dirty="0">
                <a:solidFill>
                  <a:schemeClr val="bg1"/>
                </a:solidFill>
                <a:ea typeface="新細明體" pitchFamily="18" charset="-120"/>
              </a:rPr>
              <a:t>標準型態</a:t>
            </a:r>
            <a:r>
              <a:rPr lang="en-US" altLang="zh-TW" sz="2400" dirty="0">
                <a:solidFill>
                  <a:schemeClr val="bg1"/>
                </a:solidFill>
                <a:ea typeface="新細明體" pitchFamily="18" charset="-120"/>
              </a:rPr>
              <a:t>)   </a:t>
            </a:r>
            <a:r>
              <a:rPr lang="zh-TW" altLang="en-US" sz="2400" dirty="0">
                <a:solidFill>
                  <a:schemeClr val="bg1"/>
                </a:solidFill>
                <a:ea typeface="新細明體" pitchFamily="18" charset="-120"/>
              </a:rPr>
              <a:t>有兩種</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38631BD-97BE-E144-E6C6-5478A6FBC504}"/>
              </a:ext>
            </a:extLst>
          </p:cNvPr>
          <p:cNvSpPr>
            <a:spLocks noGrp="1" noChangeArrowheads="1"/>
          </p:cNvSpPr>
          <p:nvPr>
            <p:ph type="title"/>
          </p:nvPr>
        </p:nvSpPr>
        <p:spPr>
          <a:xfrm>
            <a:off x="0" y="0"/>
            <a:ext cx="12192000" cy="574766"/>
          </a:xfrm>
          <a:solidFill>
            <a:srgbClr val="08045C"/>
          </a:solidFill>
        </p:spPr>
        <p:txBody>
          <a:bodyPr vert="horz" lIns="91440" tIns="45720" rIns="91440" bIns="45720" rtlCol="0" anchor="ctr">
            <a:normAutofit/>
          </a:bodyPr>
          <a:lstStyle/>
          <a:p>
            <a:r>
              <a:rPr lang="zh-TW" altLang="en-US" sz="28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Components of EDI</a:t>
            </a:r>
            <a:endParaRPr lang="en-US" altLang="zh-TW" sz="2800" dirty="0">
              <a:solidFill>
                <a:schemeClr val="bg1"/>
              </a:solidFill>
              <a:ea typeface="新細明體" panose="02020500000000000000" pitchFamily="18" charset="-120"/>
            </a:endParaRPr>
          </a:p>
        </p:txBody>
      </p:sp>
      <p:sp>
        <p:nvSpPr>
          <p:cNvPr id="187395" name="Rectangle 3">
            <a:extLst>
              <a:ext uri="{FF2B5EF4-FFF2-40B4-BE49-F238E27FC236}">
                <a16:creationId xmlns:a16="http://schemas.microsoft.com/office/drawing/2014/main" id="{39CABC82-358D-ABCC-FCA7-E4DE29496EA5}"/>
              </a:ext>
            </a:extLst>
          </p:cNvPr>
          <p:cNvSpPr>
            <a:spLocks noGrp="1" noChangeArrowheads="1"/>
          </p:cNvSpPr>
          <p:nvPr>
            <p:ph type="body" idx="1"/>
          </p:nvPr>
        </p:nvSpPr>
        <p:spPr>
          <a:xfrm>
            <a:off x="339782" y="574766"/>
            <a:ext cx="6827636" cy="6398689"/>
          </a:xfrm>
        </p:spPr>
        <p:txBody>
          <a:bodyPr>
            <a:normAutofit fontScale="85000" lnSpcReduction="20000"/>
          </a:bodyPr>
          <a:lstStyle/>
          <a:p>
            <a:pPr>
              <a:lnSpc>
                <a:spcPct val="90000"/>
              </a:lnSpc>
              <a:defRPr/>
            </a:pPr>
            <a:r>
              <a:rPr lang="en-US" altLang="zh-TW" sz="2400" dirty="0">
                <a:solidFill>
                  <a:srgbClr val="0070C0"/>
                </a:solidFill>
                <a:ea typeface="新細明體" panose="02020500000000000000" pitchFamily="18" charset="-120"/>
              </a:rPr>
              <a:t>Software</a:t>
            </a:r>
          </a:p>
          <a:p>
            <a:pPr lvl="1">
              <a:lnSpc>
                <a:spcPct val="90000"/>
              </a:lnSpc>
              <a:defRPr/>
            </a:pPr>
            <a:r>
              <a:rPr lang="en-US" altLang="zh-TW" sz="1800" dirty="0">
                <a:solidFill>
                  <a:srgbClr val="0070C0"/>
                </a:solidFill>
                <a:highlight>
                  <a:srgbClr val="FFFF00"/>
                </a:highlight>
                <a:ea typeface="新細明體" panose="02020500000000000000" pitchFamily="18" charset="-120"/>
              </a:rPr>
              <a:t>Outbound and inbound </a:t>
            </a:r>
            <a:r>
              <a:rPr lang="en-US" altLang="zh-TW" sz="1800" dirty="0">
                <a:solidFill>
                  <a:srgbClr val="0070C0"/>
                </a:solidFill>
                <a:ea typeface="新細明體" panose="02020500000000000000" pitchFamily="18" charset="-120"/>
              </a:rPr>
              <a:t>translations(</a:t>
            </a:r>
            <a:r>
              <a:rPr lang="zh-TW" altLang="en-US" sz="1800" b="1" dirty="0">
                <a:solidFill>
                  <a:srgbClr val="0070C0"/>
                </a:solidFill>
                <a:highlight>
                  <a:srgbClr val="FFFF00"/>
                </a:highlight>
                <a:ea typeface="新細明體" panose="02020500000000000000" pitchFamily="18" charset="-120"/>
              </a:rPr>
              <a:t>外送與內運</a:t>
            </a:r>
            <a:r>
              <a:rPr lang="zh-TW" altLang="en-US" sz="1800" b="1" dirty="0">
                <a:solidFill>
                  <a:srgbClr val="0070C0"/>
                </a:solidFill>
                <a:ea typeface="新細明體" panose="02020500000000000000" pitchFamily="18" charset="-120"/>
              </a:rPr>
              <a:t>的翻譯</a:t>
            </a:r>
            <a:r>
              <a:rPr lang="en-US" altLang="zh-TW" sz="1800" b="1" dirty="0">
                <a:solidFill>
                  <a:srgbClr val="0070C0"/>
                </a:solidFill>
                <a:ea typeface="新細明體" panose="02020500000000000000" pitchFamily="18" charset="-120"/>
              </a:rPr>
              <a:t>)</a:t>
            </a:r>
          </a:p>
          <a:p>
            <a:pPr>
              <a:lnSpc>
                <a:spcPct val="90000"/>
              </a:lnSpc>
              <a:defRPr/>
            </a:pPr>
            <a:r>
              <a:rPr lang="en-US" altLang="zh-TW" sz="2000" b="1" dirty="0">
                <a:solidFill>
                  <a:srgbClr val="0070C0"/>
                </a:solidFill>
                <a:ea typeface="新細明體" panose="02020500000000000000" pitchFamily="18" charset="-120"/>
              </a:rPr>
              <a:t>Standards</a:t>
            </a:r>
            <a:r>
              <a:rPr lang="zh-TW" altLang="en-US" sz="2000" b="1" dirty="0">
                <a:solidFill>
                  <a:srgbClr val="0070C0"/>
                </a:solidFill>
                <a:ea typeface="新細明體" panose="02020500000000000000" pitchFamily="18" charset="-120"/>
              </a:rPr>
              <a:t> </a:t>
            </a:r>
            <a:r>
              <a:rPr lang="en-US" altLang="zh-TW" sz="2000" b="1" dirty="0">
                <a:solidFill>
                  <a:srgbClr val="0070C0"/>
                </a:solidFill>
                <a:ea typeface="新細明體" panose="02020500000000000000" pitchFamily="18" charset="-120"/>
              </a:rPr>
              <a:t>(</a:t>
            </a:r>
            <a:r>
              <a:rPr lang="zh-TW" altLang="en-US" sz="2000" b="1" dirty="0">
                <a:solidFill>
                  <a:srgbClr val="0070C0"/>
                </a:solidFill>
                <a:ea typeface="新細明體" panose="02020500000000000000" pitchFamily="18" charset="-120"/>
              </a:rPr>
              <a:t>標準 </a:t>
            </a:r>
            <a:r>
              <a:rPr lang="en-US" altLang="zh-TW" sz="2000" b="1" dirty="0">
                <a:solidFill>
                  <a:srgbClr val="0070C0"/>
                </a:solidFill>
                <a:ea typeface="新細明體" panose="02020500000000000000" pitchFamily="18" charset="-120"/>
              </a:rPr>
              <a:t>)</a:t>
            </a:r>
            <a:r>
              <a:rPr lang="zh-TW" altLang="en-US" sz="2000" b="1" dirty="0">
                <a:solidFill>
                  <a:srgbClr val="0070C0"/>
                </a:solidFill>
                <a:ea typeface="新細明體" panose="02020500000000000000" pitchFamily="18" charset="-120"/>
              </a:rPr>
              <a:t> </a:t>
            </a:r>
            <a:endParaRPr lang="en-US" altLang="zh-TW" sz="2000" b="1" dirty="0">
              <a:solidFill>
                <a:srgbClr val="0070C0"/>
              </a:solidFill>
              <a:ea typeface="新細明體" panose="02020500000000000000" pitchFamily="18" charset="-120"/>
            </a:endParaRPr>
          </a:p>
          <a:p>
            <a:pPr lvl="1">
              <a:lnSpc>
                <a:spcPct val="90000"/>
              </a:lnSpc>
              <a:defRPr/>
            </a:pPr>
            <a:r>
              <a:rPr lang="en-US" altLang="zh-TW" sz="1800" dirty="0">
                <a:solidFill>
                  <a:srgbClr val="0070C0"/>
                </a:solidFill>
                <a:highlight>
                  <a:srgbClr val="FFFF00"/>
                </a:highlight>
                <a:ea typeface="新細明體" panose="02020500000000000000" pitchFamily="18" charset="-120"/>
              </a:rPr>
              <a:t>ANSI ASC X.12 </a:t>
            </a:r>
            <a:r>
              <a:rPr lang="zh-TW" altLang="en-US" sz="1800" dirty="0">
                <a:solidFill>
                  <a:srgbClr val="0070C0"/>
                </a:solidFill>
                <a:highlight>
                  <a:srgbClr val="FFFF00"/>
                </a:highlight>
                <a:ea typeface="新細明體" panose="02020500000000000000" pitchFamily="18" charset="-120"/>
              </a:rPr>
              <a:t>美規</a:t>
            </a:r>
            <a:endParaRPr lang="en-US" altLang="zh-TW" sz="1800" dirty="0">
              <a:solidFill>
                <a:srgbClr val="0070C0"/>
              </a:solidFill>
              <a:highlight>
                <a:srgbClr val="FFFF00"/>
              </a:highlight>
              <a:ea typeface="新細明體" panose="02020500000000000000" pitchFamily="18" charset="-120"/>
            </a:endParaRPr>
          </a:p>
          <a:p>
            <a:pPr lvl="1">
              <a:lnSpc>
                <a:spcPct val="90000"/>
              </a:lnSpc>
              <a:defRPr/>
            </a:pPr>
            <a:r>
              <a:rPr lang="en-US" altLang="zh-TW" sz="1800" dirty="0">
                <a:solidFill>
                  <a:srgbClr val="0070C0"/>
                </a:solidFill>
                <a:highlight>
                  <a:srgbClr val="FFFF00"/>
                </a:highlight>
                <a:ea typeface="新細明體" panose="02020500000000000000" pitchFamily="18" charset="-120"/>
              </a:rPr>
              <a:t>EDIFACT </a:t>
            </a:r>
            <a:r>
              <a:rPr lang="zh-TW" altLang="en-US" sz="1800" dirty="0">
                <a:solidFill>
                  <a:srgbClr val="0070C0"/>
                </a:solidFill>
                <a:highlight>
                  <a:srgbClr val="FFFF00"/>
                </a:highlight>
                <a:ea typeface="新細明體" panose="02020500000000000000" pitchFamily="18" charset="-120"/>
              </a:rPr>
              <a:t>歐規</a:t>
            </a:r>
            <a:endParaRPr lang="en-US" altLang="zh-TW" sz="1800" dirty="0">
              <a:solidFill>
                <a:srgbClr val="0070C0"/>
              </a:solidFill>
              <a:highlight>
                <a:srgbClr val="FFFF00"/>
              </a:highlight>
              <a:ea typeface="新細明體" panose="02020500000000000000" pitchFamily="18" charset="-120"/>
            </a:endParaRPr>
          </a:p>
          <a:p>
            <a:pPr>
              <a:defRPr/>
            </a:pPr>
            <a:r>
              <a:rPr lang="en-US" altLang="zh-TW" sz="2400" dirty="0">
                <a:solidFill>
                  <a:srgbClr val="0070C0"/>
                </a:solidFill>
                <a:ea typeface="新細明體" panose="02020500000000000000" pitchFamily="18" charset="-120"/>
              </a:rPr>
              <a:t>Telecommunication Network </a:t>
            </a:r>
            <a:r>
              <a:rPr lang="en-US" altLang="zh-TW" sz="2100" dirty="0">
                <a:solidFill>
                  <a:srgbClr val="0070C0"/>
                </a:solidFill>
                <a:ea typeface="新細明體" panose="02020500000000000000" pitchFamily="18" charset="-120"/>
              </a:rPr>
              <a:t>(</a:t>
            </a:r>
            <a:r>
              <a:rPr lang="zh-TW" altLang="en-US" sz="2100" dirty="0">
                <a:solidFill>
                  <a:srgbClr val="0070C0"/>
                </a:solidFill>
              </a:rPr>
              <a:t>電信網路</a:t>
            </a:r>
            <a:r>
              <a:rPr lang="en-US" altLang="zh-TW" sz="2100" dirty="0">
                <a:solidFill>
                  <a:srgbClr val="0070C0"/>
                </a:solidFill>
              </a:rPr>
              <a:t>)</a:t>
            </a:r>
            <a:endParaRPr lang="en-US" altLang="zh-TW" sz="2100" dirty="0">
              <a:solidFill>
                <a:srgbClr val="0070C0"/>
              </a:solidFill>
              <a:ea typeface="新細明體" panose="02020500000000000000" pitchFamily="18" charset="-120"/>
            </a:endParaRPr>
          </a:p>
          <a:p>
            <a:pPr lvl="1">
              <a:lnSpc>
                <a:spcPct val="90000"/>
              </a:lnSpc>
              <a:defRPr/>
            </a:pPr>
            <a:r>
              <a:rPr lang="en-US" altLang="zh-TW" sz="1800" dirty="0">
                <a:solidFill>
                  <a:srgbClr val="0070C0"/>
                </a:solidFill>
                <a:highlight>
                  <a:srgbClr val="FFFF00"/>
                </a:highlight>
                <a:ea typeface="新細明體" panose="02020500000000000000" pitchFamily="18" charset="-120"/>
              </a:rPr>
              <a:t>VANs</a:t>
            </a:r>
            <a:r>
              <a:rPr lang="zh-TW" altLang="en-US" sz="1800" b="1" dirty="0">
                <a:solidFill>
                  <a:srgbClr val="0070C0"/>
                </a:solidFill>
                <a:highlight>
                  <a:srgbClr val="FFFF00"/>
                </a:highlight>
                <a:ea typeface="新細明體" panose="02020500000000000000" pitchFamily="18" charset="-120"/>
              </a:rPr>
              <a:t> </a:t>
            </a:r>
            <a:r>
              <a:rPr lang="en-US" altLang="zh-TW" sz="1800" b="1" dirty="0">
                <a:solidFill>
                  <a:srgbClr val="0070C0"/>
                </a:solidFill>
                <a:highlight>
                  <a:srgbClr val="FFFF00"/>
                </a:highlight>
                <a:ea typeface="新細明體" panose="02020500000000000000" pitchFamily="18" charset="-120"/>
              </a:rPr>
              <a:t>(Value Added Network, </a:t>
            </a:r>
            <a:r>
              <a:rPr lang="zh-TW" altLang="en-US" sz="1800" b="1" dirty="0">
                <a:solidFill>
                  <a:srgbClr val="0070C0"/>
                </a:solidFill>
                <a:highlight>
                  <a:srgbClr val="FFFF00"/>
                </a:highlight>
                <a:ea typeface="新細明體" panose="02020500000000000000" pitchFamily="18" charset="-120"/>
              </a:rPr>
              <a:t>加值網路</a:t>
            </a:r>
            <a:r>
              <a:rPr lang="en-US" altLang="zh-TW" sz="1800" b="1" dirty="0">
                <a:solidFill>
                  <a:srgbClr val="0070C0"/>
                </a:solidFill>
                <a:highlight>
                  <a:srgbClr val="FFFF00"/>
                </a:highlight>
                <a:ea typeface="新細明體" panose="02020500000000000000" pitchFamily="18" charset="-120"/>
              </a:rPr>
              <a:t>)</a:t>
            </a:r>
          </a:p>
          <a:p>
            <a:pPr lvl="1">
              <a:lnSpc>
                <a:spcPct val="90000"/>
              </a:lnSpc>
              <a:defRPr/>
            </a:pPr>
            <a:r>
              <a:rPr lang="en-US" altLang="zh-TW" sz="1800" dirty="0">
                <a:solidFill>
                  <a:srgbClr val="0070C0"/>
                </a:solidFill>
                <a:ea typeface="新細明體" panose="02020500000000000000" pitchFamily="18" charset="-120"/>
              </a:rPr>
              <a:t>Store and forward, protocol conversion, speed translating, packet assembly and disassembly (</a:t>
            </a:r>
            <a:r>
              <a:rPr lang="zh-TW" altLang="en-US" sz="1800" dirty="0">
                <a:solidFill>
                  <a:srgbClr val="0070C0"/>
                </a:solidFill>
                <a:ea typeface="新細明體" panose="02020500000000000000" pitchFamily="18" charset="-120"/>
              </a:rPr>
              <a:t>存儲及轉發</a:t>
            </a:r>
            <a:r>
              <a:rPr lang="zh-TW" altLang="zh-TW" sz="1800" dirty="0">
                <a:solidFill>
                  <a:srgbClr val="0070C0"/>
                </a:solidFill>
                <a:ea typeface="新細明體" panose="02020500000000000000" pitchFamily="18" charset="-120"/>
              </a:rPr>
              <a:t>、</a:t>
            </a:r>
            <a:r>
              <a:rPr lang="zh-TW" altLang="en-US" sz="1800" dirty="0">
                <a:solidFill>
                  <a:srgbClr val="0070C0"/>
                </a:solidFill>
                <a:ea typeface="新細明體" panose="02020500000000000000" pitchFamily="18" charset="-120"/>
              </a:rPr>
              <a:t>協議轉換</a:t>
            </a:r>
            <a:r>
              <a:rPr lang="zh-TW" altLang="zh-TW" sz="1800" dirty="0">
                <a:solidFill>
                  <a:srgbClr val="0070C0"/>
                </a:solidFill>
                <a:ea typeface="新細明體" panose="02020500000000000000" pitchFamily="18" charset="-120"/>
              </a:rPr>
              <a:t>、</a:t>
            </a:r>
            <a:r>
              <a:rPr lang="zh-TW" altLang="en-US" sz="1800" dirty="0">
                <a:solidFill>
                  <a:srgbClr val="0070C0"/>
                </a:solidFill>
                <a:ea typeface="新細明體" panose="02020500000000000000" pitchFamily="18" charset="-120"/>
              </a:rPr>
              <a:t>快速翻譯</a:t>
            </a:r>
            <a:r>
              <a:rPr lang="zh-TW" altLang="zh-TW" sz="1800" dirty="0">
                <a:solidFill>
                  <a:srgbClr val="0070C0"/>
                </a:solidFill>
                <a:ea typeface="新細明體" panose="02020500000000000000" pitchFamily="18" charset="-120"/>
              </a:rPr>
              <a:t>、</a:t>
            </a:r>
            <a:r>
              <a:rPr lang="zh-TW" altLang="en-US" sz="1800" dirty="0">
                <a:solidFill>
                  <a:srgbClr val="0070C0"/>
                </a:solidFill>
                <a:ea typeface="新細明體" panose="02020500000000000000" pitchFamily="18" charset="-120"/>
              </a:rPr>
              <a:t>資料</a:t>
            </a:r>
            <a:endParaRPr lang="en-US" altLang="zh-TW" sz="1800" dirty="0">
              <a:solidFill>
                <a:srgbClr val="0070C0"/>
              </a:solidFill>
              <a:ea typeface="新細明體" panose="02020500000000000000" pitchFamily="18" charset="-120"/>
            </a:endParaRPr>
          </a:p>
          <a:p>
            <a:pPr marL="457200" lvl="1" indent="0">
              <a:buNone/>
              <a:defRPr/>
            </a:pPr>
            <a:r>
              <a:rPr lang="zh-TW" altLang="en-US" sz="1800" dirty="0">
                <a:solidFill>
                  <a:srgbClr val="0070C0"/>
                </a:solidFill>
                <a:ea typeface="新細明體" panose="02020500000000000000" pitchFamily="18" charset="-120"/>
              </a:rPr>
              <a:t>     包組裝及裝拆</a:t>
            </a:r>
            <a:r>
              <a:rPr lang="en-US" altLang="zh-TW" sz="1800" dirty="0">
                <a:solidFill>
                  <a:srgbClr val="0070C0"/>
                </a:solidFill>
                <a:ea typeface="新細明體" panose="02020500000000000000" pitchFamily="18" charset="-120"/>
              </a:rPr>
              <a:t>)</a:t>
            </a:r>
            <a:r>
              <a:rPr lang="zh-TW" altLang="zh-TW" sz="1800" dirty="0">
                <a:solidFill>
                  <a:srgbClr val="0070C0"/>
                </a:solidFill>
                <a:ea typeface="新細明體" panose="02020500000000000000" pitchFamily="18" charset="-120"/>
              </a:rPr>
              <a:t> 。</a:t>
            </a:r>
            <a:r>
              <a:rPr lang="en-US" altLang="zh-TW" sz="1800" dirty="0">
                <a:solidFill>
                  <a:srgbClr val="0070C0"/>
                </a:solidFill>
                <a:highlight>
                  <a:srgbClr val="FFFF00"/>
                </a:highlight>
                <a:ea typeface="新細明體" panose="02020500000000000000" pitchFamily="18" charset="-120"/>
              </a:rPr>
              <a:t>VANs</a:t>
            </a:r>
            <a:r>
              <a:rPr lang="zh-TW" altLang="en-US" sz="1800" dirty="0">
                <a:solidFill>
                  <a:srgbClr val="0070C0"/>
                </a:solidFill>
                <a:highlight>
                  <a:srgbClr val="FFFF00"/>
                </a:highlight>
                <a:ea typeface="新細明體" panose="02020500000000000000" pitchFamily="18" charset="-120"/>
              </a:rPr>
              <a:t>一種專門為企業之間的電子資料交換（</a:t>
            </a:r>
            <a:r>
              <a:rPr lang="en-US" altLang="zh-TW" sz="1800" dirty="0">
                <a:solidFill>
                  <a:srgbClr val="0070C0"/>
                </a:solidFill>
                <a:highlight>
                  <a:srgbClr val="FFFF00"/>
                </a:highlight>
                <a:ea typeface="新細明體" panose="02020500000000000000" pitchFamily="18" charset="-120"/>
              </a:rPr>
              <a:t>EDI</a:t>
            </a:r>
            <a:r>
              <a:rPr lang="zh-TW" altLang="en-US" sz="1800" dirty="0">
                <a:solidFill>
                  <a:srgbClr val="0070C0"/>
                </a:solidFill>
                <a:highlight>
                  <a:srgbClr val="FFFF00"/>
                </a:highlight>
                <a:ea typeface="新細明體" panose="02020500000000000000" pitchFamily="18" charset="-120"/>
              </a:rPr>
              <a:t>）而設計的私有網路服務，</a:t>
            </a:r>
            <a:r>
              <a:rPr lang="zh-TW" altLang="zh-TW" sz="1800" dirty="0">
                <a:solidFill>
                  <a:srgbClr val="0070C0"/>
                </a:solidFill>
                <a:highlight>
                  <a:srgbClr val="FFFF00"/>
                </a:highlight>
                <a:ea typeface="新細明體" panose="02020500000000000000" pitchFamily="18" charset="-120"/>
              </a:rPr>
              <a:t>提供了一個專用、安全的數據傳輸通道，並附加了其他功能，如數據存儲、報告生成、數據格式轉換</a:t>
            </a:r>
            <a:r>
              <a:rPr lang="zh-TW" altLang="zh-TW" sz="1800" dirty="0">
                <a:solidFill>
                  <a:srgbClr val="0070C0"/>
                </a:solidFill>
                <a:ea typeface="新細明體" panose="02020500000000000000" pitchFamily="18" charset="-120"/>
              </a:rPr>
              <a:t>等。</a:t>
            </a:r>
            <a:endParaRPr lang="en-US" altLang="zh-TW" sz="1800" dirty="0">
              <a:solidFill>
                <a:srgbClr val="0070C0"/>
              </a:solidFill>
              <a:ea typeface="新細明體" panose="02020500000000000000" pitchFamily="18" charset="-120"/>
            </a:endParaRPr>
          </a:p>
          <a:p>
            <a:pPr lvl="1">
              <a:lnSpc>
                <a:spcPct val="90000"/>
              </a:lnSpc>
              <a:defRPr/>
            </a:pPr>
            <a:endParaRPr lang="en-US" altLang="zh-TW" sz="1600" dirty="0">
              <a:solidFill>
                <a:srgbClr val="0070C0"/>
              </a:solidFill>
              <a:ea typeface="新細明體" panose="02020500000000000000" pitchFamily="18" charset="-120"/>
            </a:endParaRPr>
          </a:p>
          <a:p>
            <a:pPr marL="0" lvl="1" indent="0">
              <a:spcBef>
                <a:spcPts val="0"/>
              </a:spcBef>
              <a:buNone/>
              <a:defRPr/>
            </a:pPr>
            <a:r>
              <a:rPr lang="zh-TW" altLang="en-US" sz="1800" dirty="0">
                <a:solidFill>
                  <a:srgbClr val="0070C0"/>
                </a:solidFill>
                <a:ea typeface="新細明體" panose="02020500000000000000" pitchFamily="18" charset="-120"/>
              </a:rPr>
              <a:t>             </a:t>
            </a:r>
            <a:r>
              <a:rPr lang="zh-TW" altLang="zh-TW" sz="1800" dirty="0">
                <a:ea typeface="新細明體" panose="02020500000000000000" pitchFamily="18" charset="-120"/>
              </a:rPr>
              <a:t>然而，隨著</a:t>
            </a:r>
            <a:r>
              <a:rPr lang="zh-TW" altLang="zh-TW" sz="1800" dirty="0">
                <a:highlight>
                  <a:srgbClr val="FFFF00"/>
                </a:highlight>
                <a:ea typeface="新細明體" panose="02020500000000000000" pitchFamily="18" charset="-120"/>
              </a:rPr>
              <a:t>互聯網技術</a:t>
            </a:r>
            <a:r>
              <a:rPr lang="zh-TW" altLang="zh-TW" sz="1800" dirty="0">
                <a:ea typeface="新細明體" panose="02020500000000000000" pitchFamily="18" charset="-120"/>
              </a:rPr>
              <a:t>的普及和成本的降低，許多</a:t>
            </a:r>
            <a:r>
              <a:rPr lang="zh-TW" altLang="zh-TW" sz="1800" dirty="0">
                <a:highlight>
                  <a:srgbClr val="FFFF00"/>
                </a:highlight>
                <a:ea typeface="新細明體" panose="02020500000000000000" pitchFamily="18" charset="-120"/>
              </a:rPr>
              <a:t>現代</a:t>
            </a:r>
            <a:r>
              <a:rPr lang="en-US" altLang="zh-TW" sz="1800" dirty="0">
                <a:highlight>
                  <a:srgbClr val="FFFF00"/>
                </a:highlight>
                <a:ea typeface="新細明體" panose="02020500000000000000" pitchFamily="18" charset="-120"/>
              </a:rPr>
              <a:t> VAN</a:t>
            </a:r>
            <a:r>
              <a:rPr lang="zh-TW" altLang="en-US" sz="1800" dirty="0">
                <a:ea typeface="新細明體" panose="02020500000000000000" pitchFamily="18" charset="-120"/>
              </a:rPr>
              <a:t>     </a:t>
            </a:r>
            <a:endParaRPr lang="en-US" altLang="zh-TW" sz="1800" dirty="0">
              <a:ea typeface="新細明體" panose="02020500000000000000" pitchFamily="18" charset="-120"/>
            </a:endParaRPr>
          </a:p>
          <a:p>
            <a:pPr marL="0" lvl="1" indent="0">
              <a:spcBef>
                <a:spcPts val="0"/>
              </a:spcBef>
              <a:buNone/>
              <a:defRPr/>
            </a:pPr>
            <a:r>
              <a:rPr lang="zh-TW" altLang="zh-TW" sz="1800" dirty="0">
                <a:highlight>
                  <a:srgbClr val="FFFF00"/>
                </a:highlight>
                <a:ea typeface="新細明體" panose="02020500000000000000" pitchFamily="18" charset="-120"/>
              </a:rPr>
              <a:t>系統</a:t>
            </a:r>
            <a:r>
              <a:rPr lang="zh-TW" altLang="zh-TW" sz="1800" dirty="0">
                <a:ea typeface="新細明體" panose="02020500000000000000" pitchFamily="18" charset="-120"/>
              </a:rPr>
              <a:t>也開始部分或全部</a:t>
            </a:r>
            <a:r>
              <a:rPr lang="zh-TW" altLang="zh-TW" sz="1800" dirty="0">
                <a:highlight>
                  <a:srgbClr val="FFFF00"/>
                </a:highlight>
                <a:ea typeface="新細明體" panose="02020500000000000000" pitchFamily="18" charset="-120"/>
              </a:rPr>
              <a:t>依賴互聯網進行數據傳輸</a:t>
            </a:r>
            <a:r>
              <a:rPr lang="zh-TW" altLang="zh-TW" sz="1800" dirty="0">
                <a:ea typeface="新細明體" panose="02020500000000000000" pitchFamily="18" charset="-120"/>
              </a:rPr>
              <a:t>，但這通常</a:t>
            </a:r>
            <a:r>
              <a:rPr lang="zh-TW" altLang="en-US" sz="1800" dirty="0">
                <a:ea typeface="新細明體" panose="02020500000000000000" pitchFamily="18" charset="-120"/>
              </a:rPr>
              <a:t>      </a:t>
            </a:r>
            <a:endParaRPr lang="en-US" altLang="zh-TW" sz="1800" dirty="0">
              <a:ea typeface="新細明體" panose="02020500000000000000" pitchFamily="18" charset="-120"/>
            </a:endParaRPr>
          </a:p>
          <a:p>
            <a:pPr marL="0" lvl="1" indent="0">
              <a:spcBef>
                <a:spcPts val="0"/>
              </a:spcBef>
              <a:buNone/>
              <a:defRPr/>
            </a:pPr>
            <a:r>
              <a:rPr lang="zh-TW" altLang="zh-TW" sz="1800" dirty="0">
                <a:ea typeface="新細明體" panose="02020500000000000000" pitchFamily="18" charset="-120"/>
              </a:rPr>
              <a:t>會伴隨</a:t>
            </a:r>
            <a:r>
              <a:rPr lang="zh-TW" altLang="zh-TW" sz="1800" dirty="0">
                <a:highlight>
                  <a:srgbClr val="FFFF00"/>
                </a:highlight>
                <a:ea typeface="新細明體" panose="02020500000000000000" pitchFamily="18" charset="-120"/>
              </a:rPr>
              <a:t>額外的安全保護措施，如數據加密、</a:t>
            </a:r>
            <a:r>
              <a:rPr lang="en-US" altLang="zh-TW" sz="1800" dirty="0">
                <a:highlight>
                  <a:srgbClr val="FFFF00"/>
                </a:highlight>
                <a:ea typeface="新細明體" panose="02020500000000000000" pitchFamily="18" charset="-120"/>
              </a:rPr>
              <a:t>VPN</a:t>
            </a:r>
            <a:r>
              <a:rPr lang="zh-TW" altLang="zh-TW" sz="1800" dirty="0">
                <a:highlight>
                  <a:srgbClr val="FFFF00"/>
                </a:highlight>
                <a:ea typeface="新細明體" panose="02020500000000000000" pitchFamily="18" charset="-120"/>
              </a:rPr>
              <a:t>（虛擬專用網絡）</a:t>
            </a:r>
            <a:r>
              <a:rPr lang="zh-TW" altLang="en-US" sz="1800" dirty="0">
                <a:highlight>
                  <a:srgbClr val="FFFF00"/>
                </a:highlight>
                <a:ea typeface="新細明體" panose="02020500000000000000" pitchFamily="18" charset="-120"/>
              </a:rPr>
              <a:t>  </a:t>
            </a:r>
            <a:endParaRPr lang="en-US" altLang="zh-TW" sz="1800" dirty="0">
              <a:highlight>
                <a:srgbClr val="FFFF00"/>
              </a:highlight>
              <a:ea typeface="新細明體" panose="02020500000000000000" pitchFamily="18" charset="-120"/>
            </a:endParaRPr>
          </a:p>
          <a:p>
            <a:pPr marL="0" lvl="1" indent="0">
              <a:spcBef>
                <a:spcPts val="0"/>
              </a:spcBef>
              <a:buNone/>
              <a:defRPr/>
            </a:pPr>
            <a:r>
              <a:rPr lang="zh-TW" altLang="en-US" sz="1800" dirty="0">
                <a:ea typeface="新細明體" panose="02020500000000000000" pitchFamily="18" charset="-120"/>
              </a:rPr>
              <a:t>       </a:t>
            </a:r>
            <a:endParaRPr lang="en-US" altLang="zh-TW" sz="1800" dirty="0">
              <a:ea typeface="新細明體" panose="02020500000000000000" pitchFamily="18" charset="-120"/>
            </a:endParaRPr>
          </a:p>
          <a:p>
            <a:pPr marL="0" lvl="1" indent="0">
              <a:spcBef>
                <a:spcPts val="0"/>
              </a:spcBef>
              <a:buNone/>
              <a:defRPr/>
            </a:pPr>
            <a:r>
              <a:rPr lang="zh-TW" altLang="zh-TW" sz="1800" dirty="0">
                <a:highlight>
                  <a:srgbClr val="FFFF00"/>
                </a:highlight>
                <a:ea typeface="新細明體" panose="02020500000000000000" pitchFamily="18" charset="-120"/>
              </a:rPr>
              <a:t>或專門的安全協議（如</a:t>
            </a:r>
            <a:r>
              <a:rPr lang="en-US" altLang="zh-TW" sz="1800" dirty="0">
                <a:highlight>
                  <a:srgbClr val="FFFF00"/>
                </a:highlight>
                <a:ea typeface="新細明體" panose="02020500000000000000" pitchFamily="18" charset="-120"/>
              </a:rPr>
              <a:t> AS2</a:t>
            </a:r>
            <a:r>
              <a:rPr lang="zh-TW" altLang="zh-TW" sz="1800" dirty="0">
                <a:highlight>
                  <a:srgbClr val="FFFF00"/>
                </a:highlight>
                <a:ea typeface="新細明體" panose="02020500000000000000" pitchFamily="18" charset="-120"/>
              </a:rPr>
              <a:t>）。</a:t>
            </a:r>
            <a:r>
              <a:rPr lang="zh-TW" altLang="zh-TW" sz="1800" dirty="0">
                <a:ea typeface="新細明體" panose="02020500000000000000" pitchFamily="18" charset="-120"/>
              </a:rPr>
              <a:t>這種做法使企業能夠利用</a:t>
            </a:r>
            <a:r>
              <a:rPr lang="zh-TW" altLang="zh-TW" sz="1800" dirty="0">
                <a:highlight>
                  <a:srgbClr val="FFFF00"/>
                </a:highlight>
                <a:ea typeface="新細明體" panose="02020500000000000000" pitchFamily="18" charset="-120"/>
              </a:rPr>
              <a:t>互聯網的便利和成本效益，</a:t>
            </a:r>
            <a:r>
              <a:rPr lang="zh-TW" altLang="zh-TW" sz="1800" dirty="0">
                <a:ea typeface="新細明體" panose="02020500000000000000" pitchFamily="18" charset="-120"/>
              </a:rPr>
              <a:t>同時確保數據交換的安全性和可靠性</a:t>
            </a:r>
            <a:r>
              <a:rPr lang="zh-TW" altLang="zh-TW" sz="1800" dirty="0">
                <a:solidFill>
                  <a:srgbClr val="0070C0"/>
                </a:solidFill>
                <a:ea typeface="新細明體" panose="02020500000000000000" pitchFamily="18" charset="-120"/>
              </a:rPr>
              <a:t>。</a:t>
            </a:r>
          </a:p>
          <a:p>
            <a:pPr lvl="1">
              <a:lnSpc>
                <a:spcPct val="90000"/>
              </a:lnSpc>
              <a:defRPr/>
            </a:pPr>
            <a:endParaRPr lang="en-US" altLang="zh-TW" sz="1600" b="1" dirty="0">
              <a:solidFill>
                <a:srgbClr val="0070C0"/>
              </a:solidFill>
              <a:ea typeface="新細明體" panose="02020500000000000000" pitchFamily="18" charset="-120"/>
            </a:endParaRPr>
          </a:p>
          <a:p>
            <a:pPr lvl="1">
              <a:lnSpc>
                <a:spcPct val="90000"/>
              </a:lnSpc>
              <a:defRPr/>
            </a:pPr>
            <a:endParaRPr lang="en-US" altLang="zh-TW" sz="1600" b="1" dirty="0">
              <a:solidFill>
                <a:srgbClr val="0070C0"/>
              </a:solidFill>
              <a:ea typeface="新細明體" panose="02020500000000000000" pitchFamily="18" charset="-120"/>
            </a:endParaRPr>
          </a:p>
          <a:p>
            <a:pPr>
              <a:lnSpc>
                <a:spcPct val="90000"/>
              </a:lnSpc>
              <a:defRPr/>
            </a:pPr>
            <a:r>
              <a:rPr lang="en-US" altLang="zh-TW" sz="1800" b="1" dirty="0">
                <a:solidFill>
                  <a:srgbClr val="0070C0"/>
                </a:solidFill>
                <a:highlight>
                  <a:srgbClr val="FFFF00"/>
                </a:highlight>
                <a:ea typeface="新細明體" panose="02020500000000000000" pitchFamily="18" charset="-120"/>
              </a:rPr>
              <a:t>Legal agreements (</a:t>
            </a:r>
            <a:r>
              <a:rPr lang="zh-TW" altLang="en-US" sz="1800" b="1" dirty="0">
                <a:solidFill>
                  <a:srgbClr val="0070C0"/>
                </a:solidFill>
                <a:highlight>
                  <a:srgbClr val="FFFF00"/>
                </a:highlight>
                <a:ea typeface="新細明體" panose="02020500000000000000" pitchFamily="18" charset="-120"/>
              </a:rPr>
              <a:t>法律同意書</a:t>
            </a:r>
            <a:r>
              <a:rPr lang="en-US" altLang="zh-TW" sz="1800" b="1" dirty="0">
                <a:solidFill>
                  <a:srgbClr val="0070C0"/>
                </a:solidFill>
                <a:highlight>
                  <a:srgbClr val="FFFF00"/>
                </a:highlight>
                <a:ea typeface="新細明體" panose="02020500000000000000" pitchFamily="18" charset="-120"/>
              </a:rPr>
              <a:t>)</a:t>
            </a:r>
          </a:p>
          <a:p>
            <a:pPr marL="0" indent="0">
              <a:lnSpc>
                <a:spcPct val="90000"/>
              </a:lnSpc>
              <a:buNone/>
              <a:defRPr/>
            </a:pPr>
            <a:r>
              <a:rPr lang="zh-TW" altLang="en-US" sz="1600" dirty="0">
                <a:solidFill>
                  <a:srgbClr val="0070C0"/>
                </a:solidFill>
                <a:ea typeface="新細明體" panose="02020500000000000000" pitchFamily="18" charset="-120"/>
              </a:rPr>
              <a:t>         最初發展的 </a:t>
            </a:r>
            <a:r>
              <a:rPr lang="en-US" altLang="zh-TW" sz="1600" dirty="0">
                <a:solidFill>
                  <a:srgbClr val="0070C0"/>
                </a:solidFill>
                <a:ea typeface="新細明體" panose="02020500000000000000" pitchFamily="18" charset="-120"/>
              </a:rPr>
              <a:t>10 </a:t>
            </a:r>
            <a:r>
              <a:rPr lang="zh-TW" altLang="en-US" sz="1600" dirty="0">
                <a:solidFill>
                  <a:srgbClr val="0070C0"/>
                </a:solidFill>
                <a:ea typeface="新細明體" panose="02020500000000000000" pitchFamily="18" charset="-120"/>
              </a:rPr>
              <a:t>年是它的</a:t>
            </a:r>
            <a:r>
              <a:rPr lang="zh-TW" altLang="en-US" sz="1600" b="1" dirty="0">
                <a:solidFill>
                  <a:srgbClr val="0070C0"/>
                </a:solidFill>
                <a:highlight>
                  <a:srgbClr val="FFFF00"/>
                </a:highlight>
                <a:ea typeface="新細明體" panose="02020500000000000000" pitchFamily="18" charset="-120"/>
              </a:rPr>
              <a:t>專用標準 </a:t>
            </a:r>
            <a:r>
              <a:rPr lang="en-US" altLang="zh-TW" sz="1600" b="1" dirty="0">
                <a:solidFill>
                  <a:srgbClr val="0070C0"/>
                </a:solidFill>
                <a:highlight>
                  <a:srgbClr val="FFFF00"/>
                </a:highlight>
                <a:ea typeface="新細明體" panose="02020500000000000000" pitchFamily="18" charset="-120"/>
              </a:rPr>
              <a:t>( proprietary standard ) </a:t>
            </a:r>
            <a:r>
              <a:rPr lang="zh-TW" altLang="en-US" sz="1600" b="1" dirty="0">
                <a:solidFill>
                  <a:srgbClr val="0070C0"/>
                </a:solidFill>
                <a:highlight>
                  <a:srgbClr val="FFFF00"/>
                </a:highlight>
                <a:ea typeface="新細明體" panose="02020500000000000000" pitchFamily="18" charset="-120"/>
              </a:rPr>
              <a:t>時期</a:t>
            </a:r>
            <a:r>
              <a:rPr lang="zh-TW" altLang="en-US" sz="1600" dirty="0">
                <a:solidFill>
                  <a:srgbClr val="0070C0"/>
                </a:solidFill>
                <a:ea typeface="新細明體" panose="02020500000000000000" pitchFamily="18" charset="-120"/>
              </a:rPr>
              <a:t>，</a:t>
            </a:r>
            <a:r>
              <a:rPr lang="zh-TW" altLang="en-US" sz="1600" b="1" dirty="0">
                <a:solidFill>
                  <a:srgbClr val="0070C0"/>
                </a:solidFill>
                <a:ea typeface="新細明體" panose="02020500000000000000" pitchFamily="18" charset="-120"/>
              </a:rPr>
              <a:t>由通用汽車、</a:t>
            </a:r>
            <a:endParaRPr lang="en-US" altLang="zh-TW" sz="1600" b="1" dirty="0">
              <a:solidFill>
                <a:srgbClr val="0070C0"/>
              </a:solidFill>
              <a:ea typeface="新細明體" panose="02020500000000000000" pitchFamily="18" charset="-120"/>
            </a:endParaRPr>
          </a:p>
          <a:p>
            <a:pPr marL="0" indent="0">
              <a:lnSpc>
                <a:spcPct val="90000"/>
              </a:lnSpc>
              <a:buNone/>
              <a:defRPr/>
            </a:pPr>
            <a:r>
              <a:rPr lang="zh-TW" altLang="en-US" sz="1600" b="1" dirty="0">
                <a:solidFill>
                  <a:srgbClr val="0070C0"/>
                </a:solidFill>
                <a:ea typeface="新細明體" panose="02020500000000000000" pitchFamily="18" charset="-120"/>
              </a:rPr>
              <a:t>花王、</a:t>
            </a:r>
            <a:r>
              <a:rPr lang="en-US" altLang="zh-TW" sz="1600" b="1" dirty="0">
                <a:solidFill>
                  <a:srgbClr val="0070C0"/>
                </a:solidFill>
                <a:ea typeface="新細明體" panose="02020500000000000000" pitchFamily="18" charset="-120"/>
              </a:rPr>
              <a:t>K-Mart</a:t>
            </a:r>
            <a:r>
              <a:rPr lang="zh-TW" altLang="en-US" sz="1600" b="1" dirty="0">
                <a:solidFill>
                  <a:srgbClr val="0070C0"/>
                </a:solidFill>
                <a:ea typeface="新細明體" panose="02020500000000000000" pitchFamily="18" charset="-120"/>
              </a:rPr>
              <a:t>、</a:t>
            </a:r>
            <a:r>
              <a:rPr lang="en-US" altLang="zh-TW" sz="1600" b="1" dirty="0">
                <a:solidFill>
                  <a:srgbClr val="0070C0"/>
                </a:solidFill>
                <a:ea typeface="新細明體" panose="02020500000000000000" pitchFamily="18" charset="-120"/>
              </a:rPr>
              <a:t>Wal-Mart</a:t>
            </a:r>
            <a:r>
              <a:rPr lang="zh-TW" altLang="en-US" sz="1600" b="1" dirty="0">
                <a:solidFill>
                  <a:srgbClr val="0070C0"/>
                </a:solidFill>
                <a:ea typeface="新細明體" panose="02020500000000000000" pitchFamily="18" charset="-120"/>
              </a:rPr>
              <a:t>等產業的</a:t>
            </a:r>
            <a:r>
              <a:rPr lang="zh-TW" altLang="en-US" sz="1600" b="1" dirty="0">
                <a:solidFill>
                  <a:srgbClr val="0070C0"/>
                </a:solidFill>
                <a:highlight>
                  <a:srgbClr val="FFFF00"/>
                </a:highlight>
                <a:ea typeface="新細明體" panose="02020500000000000000" pitchFamily="18" charset="-120"/>
              </a:rPr>
              <a:t>龍頭企業</a:t>
            </a:r>
            <a:r>
              <a:rPr lang="zh-TW" altLang="en-US" sz="1600" b="1" dirty="0">
                <a:solidFill>
                  <a:srgbClr val="0070C0"/>
                </a:solidFill>
                <a:ea typeface="新細明體" panose="02020500000000000000" pitchFamily="18" charset="-120"/>
              </a:rPr>
              <a:t>領先採用，在 </a:t>
            </a:r>
            <a:r>
              <a:rPr lang="en-US" altLang="zh-TW" sz="1600" b="1" dirty="0">
                <a:solidFill>
                  <a:srgbClr val="0070C0"/>
                </a:solidFill>
                <a:ea typeface="新細明體" panose="02020500000000000000" pitchFamily="18" charset="-120"/>
              </a:rPr>
              <a:t>1970 </a:t>
            </a:r>
            <a:r>
              <a:rPr lang="zh-TW" altLang="en-US" sz="1600" b="1" dirty="0">
                <a:solidFill>
                  <a:srgbClr val="0070C0"/>
                </a:solidFill>
                <a:ea typeface="新細明體" panose="02020500000000000000" pitchFamily="18" charset="-120"/>
              </a:rPr>
              <a:t>年代，</a:t>
            </a:r>
            <a:r>
              <a:rPr lang="en-US" altLang="zh-TW" sz="1600" b="1" dirty="0">
                <a:solidFill>
                  <a:srgbClr val="0070C0"/>
                </a:solidFill>
                <a:highlight>
                  <a:srgbClr val="FFFF00"/>
                </a:highlight>
                <a:ea typeface="新細明體" panose="02020500000000000000" pitchFamily="18" charset="-120"/>
              </a:rPr>
              <a:t>EDI </a:t>
            </a:r>
            <a:r>
              <a:rPr lang="zh-TW" altLang="en-US" sz="1600" b="1" dirty="0">
                <a:solidFill>
                  <a:srgbClr val="0070C0"/>
                </a:solidFill>
                <a:highlight>
                  <a:srgbClr val="FFFF00"/>
                </a:highlight>
                <a:ea typeface="新細明體" panose="02020500000000000000" pitchFamily="18" charset="-120"/>
              </a:rPr>
              <a:t>標準開</a:t>
            </a:r>
            <a:endParaRPr lang="en-US" altLang="zh-TW" sz="1600" b="1" dirty="0">
              <a:solidFill>
                <a:srgbClr val="0070C0"/>
              </a:solidFill>
              <a:highlight>
                <a:srgbClr val="FFFF00"/>
              </a:highlight>
              <a:ea typeface="新細明體" panose="02020500000000000000" pitchFamily="18" charset="-120"/>
            </a:endParaRPr>
          </a:p>
          <a:p>
            <a:pPr marL="0" indent="0">
              <a:lnSpc>
                <a:spcPct val="90000"/>
              </a:lnSpc>
              <a:buNone/>
              <a:defRPr/>
            </a:pPr>
            <a:r>
              <a:rPr lang="zh-TW" altLang="en-US" sz="1600" b="1" dirty="0">
                <a:solidFill>
                  <a:srgbClr val="0070C0"/>
                </a:solidFill>
                <a:highlight>
                  <a:srgbClr val="FFFF00"/>
                </a:highlight>
                <a:ea typeface="新細明體" panose="02020500000000000000" pitchFamily="18" charset="-120"/>
              </a:rPr>
              <a:t>始從龍頭企業擴大應用於產業，這是它的產業標準 </a:t>
            </a:r>
            <a:r>
              <a:rPr lang="en-US" altLang="zh-TW" sz="1600" dirty="0">
                <a:solidFill>
                  <a:srgbClr val="0070C0"/>
                </a:solidFill>
                <a:ea typeface="新細明體" panose="02020500000000000000" pitchFamily="18" charset="-120"/>
              </a:rPr>
              <a:t>( industry standard ) </a:t>
            </a:r>
            <a:r>
              <a:rPr lang="zh-TW" altLang="en-US" sz="1600" dirty="0">
                <a:solidFill>
                  <a:srgbClr val="0070C0"/>
                </a:solidFill>
                <a:ea typeface="新細明體" panose="02020500000000000000" pitchFamily="18" charset="-120"/>
              </a:rPr>
              <a:t>時期，</a:t>
            </a:r>
            <a:r>
              <a:rPr lang="en-US" altLang="zh-TW" sz="1600" dirty="0">
                <a:solidFill>
                  <a:srgbClr val="0070C0"/>
                </a:solidFill>
                <a:ea typeface="新細明體" panose="02020500000000000000" pitchFamily="18" charset="-120"/>
              </a:rPr>
              <a:t>1980 </a:t>
            </a:r>
          </a:p>
          <a:p>
            <a:pPr marL="0" indent="0">
              <a:lnSpc>
                <a:spcPct val="90000"/>
              </a:lnSpc>
              <a:buNone/>
              <a:defRPr/>
            </a:pPr>
            <a:r>
              <a:rPr lang="zh-TW" altLang="en-US" sz="1600" dirty="0">
                <a:solidFill>
                  <a:srgbClr val="0070C0"/>
                </a:solidFill>
                <a:ea typeface="新細明體" panose="02020500000000000000" pitchFamily="18" charset="-120"/>
              </a:rPr>
              <a:t>年代 </a:t>
            </a:r>
            <a:r>
              <a:rPr lang="en-US" altLang="zh-TW" sz="1600" dirty="0">
                <a:solidFill>
                  <a:srgbClr val="0070C0"/>
                </a:solidFill>
                <a:ea typeface="新細明體" panose="02020500000000000000" pitchFamily="18" charset="-120"/>
              </a:rPr>
              <a:t>EDI </a:t>
            </a:r>
            <a:r>
              <a:rPr lang="zh-TW" altLang="en-US" sz="1600" dirty="0">
                <a:solidFill>
                  <a:srgbClr val="0070C0"/>
                </a:solidFill>
                <a:ea typeface="新細明體" panose="02020500000000000000" pitchFamily="18" charset="-120"/>
              </a:rPr>
              <a:t>逐漸成為一種</a:t>
            </a:r>
            <a:r>
              <a:rPr lang="zh-TW" altLang="en-US" sz="1600" dirty="0">
                <a:solidFill>
                  <a:srgbClr val="0070C0"/>
                </a:solidFill>
                <a:highlight>
                  <a:srgbClr val="FFFF00"/>
                </a:highlight>
                <a:ea typeface="新細明體" panose="02020500000000000000" pitchFamily="18" charset="-120"/>
              </a:rPr>
              <a:t>國家標準 </a:t>
            </a:r>
            <a:r>
              <a:rPr lang="en-US" altLang="zh-TW" sz="1600" dirty="0">
                <a:solidFill>
                  <a:srgbClr val="0070C0"/>
                </a:solidFill>
                <a:highlight>
                  <a:srgbClr val="FFFF00"/>
                </a:highlight>
                <a:ea typeface="新細明體" panose="02020500000000000000" pitchFamily="18" charset="-120"/>
              </a:rPr>
              <a:t>( national standard )</a:t>
            </a:r>
            <a:r>
              <a:rPr lang="zh-TW" altLang="en-US" sz="1600" dirty="0">
                <a:solidFill>
                  <a:srgbClr val="0070C0"/>
                </a:solidFill>
                <a:highlight>
                  <a:srgbClr val="FFFF00"/>
                </a:highlight>
                <a:ea typeface="新細明體" panose="02020500000000000000" pitchFamily="18" charset="-120"/>
              </a:rPr>
              <a:t>，到了 </a:t>
            </a:r>
            <a:r>
              <a:rPr lang="en-US" altLang="zh-TW" sz="1600" dirty="0">
                <a:solidFill>
                  <a:srgbClr val="0070C0"/>
                </a:solidFill>
                <a:highlight>
                  <a:srgbClr val="FFFF00"/>
                </a:highlight>
                <a:ea typeface="新細明體" panose="02020500000000000000" pitchFamily="18" charset="-120"/>
              </a:rPr>
              <a:t>1990 </a:t>
            </a:r>
            <a:r>
              <a:rPr lang="zh-TW" altLang="en-US" sz="1600" dirty="0">
                <a:solidFill>
                  <a:srgbClr val="0070C0"/>
                </a:solidFill>
                <a:highlight>
                  <a:srgbClr val="FFFF00"/>
                </a:highlight>
                <a:ea typeface="新細明體" panose="02020500000000000000" pitchFamily="18" charset="-120"/>
              </a:rPr>
              <a:t>年代則進一步成為</a:t>
            </a:r>
            <a:endParaRPr lang="en-US" altLang="zh-TW" sz="1600" dirty="0">
              <a:solidFill>
                <a:srgbClr val="0070C0"/>
              </a:solidFill>
              <a:highlight>
                <a:srgbClr val="FFFF00"/>
              </a:highlight>
              <a:ea typeface="新細明體" panose="02020500000000000000" pitchFamily="18" charset="-120"/>
            </a:endParaRPr>
          </a:p>
          <a:p>
            <a:pPr marL="0" indent="0">
              <a:lnSpc>
                <a:spcPct val="90000"/>
              </a:lnSpc>
              <a:buNone/>
              <a:defRPr/>
            </a:pPr>
            <a:r>
              <a:rPr lang="zh-TW" altLang="en-US" sz="1600" dirty="0">
                <a:solidFill>
                  <a:srgbClr val="0070C0"/>
                </a:solidFill>
                <a:highlight>
                  <a:srgbClr val="FFFF00"/>
                </a:highlight>
                <a:ea typeface="新細明體" panose="02020500000000000000" pitchFamily="18" charset="-120"/>
              </a:rPr>
              <a:t>國際標準 </a:t>
            </a:r>
            <a:r>
              <a:rPr lang="en-US" altLang="zh-TW" sz="1600" dirty="0">
                <a:solidFill>
                  <a:srgbClr val="0070C0"/>
                </a:solidFill>
                <a:highlight>
                  <a:srgbClr val="FFFF00"/>
                </a:highlight>
                <a:ea typeface="新細明體" panose="02020500000000000000" pitchFamily="18" charset="-120"/>
              </a:rPr>
              <a:t>( international standard )</a:t>
            </a:r>
            <a:r>
              <a:rPr lang="zh-TW" altLang="en-US" sz="1600" dirty="0">
                <a:solidFill>
                  <a:srgbClr val="0070C0"/>
                </a:solidFill>
                <a:highlight>
                  <a:srgbClr val="FFFF00"/>
                </a:highlight>
                <a:ea typeface="新細明體" panose="02020500000000000000" pitchFamily="18" charset="-120"/>
              </a:rPr>
              <a:t>。  </a:t>
            </a:r>
            <a:endParaRPr lang="en-US" altLang="zh-TW" sz="1800" b="1" dirty="0">
              <a:solidFill>
                <a:srgbClr val="0070C0"/>
              </a:solidFill>
              <a:highlight>
                <a:srgbClr val="FFFF00"/>
              </a:highlight>
              <a:ea typeface="新細明體" panose="02020500000000000000" pitchFamily="18" charset="-120"/>
            </a:endParaRPr>
          </a:p>
        </p:txBody>
      </p:sp>
      <p:pic>
        <p:nvPicPr>
          <p:cNvPr id="2" name="Picture 4">
            <a:extLst>
              <a:ext uri="{FF2B5EF4-FFF2-40B4-BE49-F238E27FC236}">
                <a16:creationId xmlns:a16="http://schemas.microsoft.com/office/drawing/2014/main" id="{0F03B528-154D-1E97-B0CA-D3E551CB6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504" y="1681018"/>
            <a:ext cx="4348714" cy="4250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a:extLst>
              <a:ext uri="{FF2B5EF4-FFF2-40B4-BE49-F238E27FC236}">
                <a16:creationId xmlns:a16="http://schemas.microsoft.com/office/drawing/2014/main" id="{4D569DA9-CC02-DAEF-ABFE-FE216D075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990" t="5707" b="24414"/>
          <a:stretch>
            <a:fillRect/>
          </a:stretch>
        </p:blipFill>
        <p:spPr bwMode="auto">
          <a:xfrm>
            <a:off x="1524000" y="1828800"/>
            <a:ext cx="9144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19" name="Group 3">
            <a:extLst>
              <a:ext uri="{FF2B5EF4-FFF2-40B4-BE49-F238E27FC236}">
                <a16:creationId xmlns:a16="http://schemas.microsoft.com/office/drawing/2014/main" id="{7B50C526-08B2-08C4-6390-5F1428399297}"/>
              </a:ext>
            </a:extLst>
          </p:cNvPr>
          <p:cNvGrpSpPr>
            <a:grpSpLocks/>
          </p:cNvGrpSpPr>
          <p:nvPr/>
        </p:nvGrpSpPr>
        <p:grpSpPr bwMode="auto">
          <a:xfrm>
            <a:off x="4440239" y="1"/>
            <a:ext cx="4968875" cy="2060575"/>
            <a:chOff x="2474" y="0"/>
            <a:chExt cx="3286" cy="1996"/>
          </a:xfrm>
        </p:grpSpPr>
        <p:pic>
          <p:nvPicPr>
            <p:cNvPr id="86027" name="Picture 4">
              <a:extLst>
                <a:ext uri="{FF2B5EF4-FFF2-40B4-BE49-F238E27FC236}">
                  <a16:creationId xmlns:a16="http://schemas.microsoft.com/office/drawing/2014/main" id="{01971887-C93B-BCC2-E7A2-745298C37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011" t="34256" r="27501" b="22444"/>
            <a:stretch>
              <a:fillRect/>
            </a:stretch>
          </p:blipFill>
          <p:spPr bwMode="auto">
            <a:xfrm>
              <a:off x="2474" y="0"/>
              <a:ext cx="3286" cy="1996"/>
            </a:xfrm>
            <a:prstGeom prst="rect">
              <a:avLst/>
            </a:prstGeom>
            <a:solidFill>
              <a:srgbClr val="3366FF"/>
            </a:solidFill>
            <a:ln w="31750">
              <a:solidFill>
                <a:srgbClr val="FF00FF"/>
              </a:solidFill>
              <a:prstDash val="dash"/>
              <a:miter lim="800000"/>
              <a:headEnd/>
              <a:tailEnd/>
            </a:ln>
          </p:spPr>
        </p:pic>
        <p:sp>
          <p:nvSpPr>
            <p:cNvPr id="86028" name="Rectangle 5">
              <a:extLst>
                <a:ext uri="{FF2B5EF4-FFF2-40B4-BE49-F238E27FC236}">
                  <a16:creationId xmlns:a16="http://schemas.microsoft.com/office/drawing/2014/main" id="{839F12D5-7DC8-3A3C-A653-B82DC9DCC319}"/>
                </a:ext>
              </a:extLst>
            </p:cNvPr>
            <p:cNvSpPr>
              <a:spLocks noChangeArrowheads="1"/>
            </p:cNvSpPr>
            <p:nvPr/>
          </p:nvSpPr>
          <p:spPr bwMode="auto">
            <a:xfrm>
              <a:off x="3016" y="482"/>
              <a:ext cx="318" cy="1315"/>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grpSp>
      <p:sp>
        <p:nvSpPr>
          <p:cNvPr id="86020" name="Rectangle 6">
            <a:extLst>
              <a:ext uri="{FF2B5EF4-FFF2-40B4-BE49-F238E27FC236}">
                <a16:creationId xmlns:a16="http://schemas.microsoft.com/office/drawing/2014/main" id="{724F5A6D-2674-5CE3-A66E-D18233B1CB6B}"/>
              </a:ext>
            </a:extLst>
          </p:cNvPr>
          <p:cNvSpPr>
            <a:spLocks noChangeArrowheads="1"/>
          </p:cNvSpPr>
          <p:nvPr/>
        </p:nvSpPr>
        <p:spPr bwMode="auto">
          <a:xfrm>
            <a:off x="1847851" y="2781300"/>
            <a:ext cx="1871663" cy="3671888"/>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25605" name="Rectangle 7">
            <a:extLst>
              <a:ext uri="{FF2B5EF4-FFF2-40B4-BE49-F238E27FC236}">
                <a16:creationId xmlns:a16="http://schemas.microsoft.com/office/drawing/2014/main" id="{3DDC7A46-D520-446E-9244-476CA7C032B8}"/>
              </a:ext>
            </a:extLst>
          </p:cNvPr>
          <p:cNvSpPr>
            <a:spLocks noChangeArrowheads="1"/>
          </p:cNvSpPr>
          <p:nvPr/>
        </p:nvSpPr>
        <p:spPr bwMode="auto">
          <a:xfrm>
            <a:off x="534839" y="152400"/>
            <a:ext cx="3351362" cy="1426234"/>
          </a:xfrm>
          <a:prstGeom prst="rect">
            <a:avLst/>
          </a:prstGeom>
          <a:solidFill>
            <a:schemeClr val="tx2">
              <a:lumMod val="20000"/>
              <a:lumOff val="80000"/>
            </a:schemeClr>
          </a:solidFill>
          <a:ln w="9525">
            <a:solidFill>
              <a:schemeClr val="tx2"/>
            </a:solidFill>
            <a:miter lim="800000"/>
            <a:headEnd/>
            <a:tailEnd/>
          </a:ln>
        </p:spPr>
        <p:txBody>
          <a:bodyPr wrap="none" anchor="ctr"/>
          <a:lstStyle/>
          <a:p>
            <a:pPr algn="ctr" eaLnBrk="1" hangingPunct="1">
              <a:defRPr/>
            </a:pPr>
            <a:r>
              <a:rPr kumimoji="1" lang="en-US" altLang="zh-TW" sz="1400" b="1" dirty="0">
                <a:solidFill>
                  <a:srgbClr val="C00000"/>
                </a:solidFill>
                <a:highlight>
                  <a:srgbClr val="FFFF00"/>
                </a:highlight>
                <a:latin typeface="Arial" pitchFamily="34" charset="0"/>
                <a:ea typeface="新細明體" pitchFamily="18" charset="-120"/>
              </a:rPr>
              <a:t>MIG(</a:t>
            </a:r>
            <a:r>
              <a:rPr lang="en-US" altLang="zh-TW" sz="1400" dirty="0">
                <a:highlight>
                  <a:srgbClr val="FFFF00"/>
                </a:highlight>
                <a:ea typeface="新細明體" pitchFamily="18" charset="-120"/>
              </a:rPr>
              <a:t>Message </a:t>
            </a:r>
          </a:p>
          <a:p>
            <a:pPr algn="ctr" eaLnBrk="1" hangingPunct="1">
              <a:defRPr/>
            </a:pPr>
            <a:r>
              <a:rPr lang="en-US" altLang="zh-TW" sz="1400" dirty="0">
                <a:highlight>
                  <a:srgbClr val="FFFF00"/>
                </a:highlight>
                <a:ea typeface="新細明體" pitchFamily="18" charset="-120"/>
              </a:rPr>
              <a:t>Implementation Guide),</a:t>
            </a:r>
          </a:p>
          <a:p>
            <a:pPr algn="ctr" eaLnBrk="1" hangingPunct="1">
              <a:defRPr/>
            </a:pPr>
            <a:r>
              <a:rPr lang="zh-TW" altLang="en-US" sz="1400" b="1" dirty="0">
                <a:solidFill>
                  <a:srgbClr val="C00000"/>
                </a:solidFill>
                <a:ea typeface="新細明體" pitchFamily="18" charset="-120"/>
              </a:rPr>
              <a:t>由交易雙方利用</a:t>
            </a:r>
            <a:endParaRPr lang="en-US" altLang="zh-TW" sz="1400" b="1" dirty="0">
              <a:solidFill>
                <a:srgbClr val="C00000"/>
              </a:solidFill>
              <a:ea typeface="新細明體" pitchFamily="18" charset="-120"/>
            </a:endParaRPr>
          </a:p>
          <a:p>
            <a:pPr algn="ctr" eaLnBrk="1" hangingPunct="1">
              <a:defRPr/>
            </a:pPr>
            <a:r>
              <a:rPr lang="zh-TW" altLang="en-US" sz="1400" b="1" dirty="0">
                <a:solidFill>
                  <a:srgbClr val="C00000"/>
                </a:solidFill>
                <a:highlight>
                  <a:srgbClr val="FFFF00"/>
                </a:highlight>
                <a:ea typeface="新細明體" pitchFamily="18" charset="-120"/>
              </a:rPr>
              <a:t>共同的資料格式與規格定義</a:t>
            </a:r>
            <a:endParaRPr lang="en-US" altLang="zh-TW" sz="1400" b="1" dirty="0">
              <a:solidFill>
                <a:srgbClr val="C00000"/>
              </a:solidFill>
              <a:highlight>
                <a:srgbClr val="FFFF00"/>
              </a:highlight>
              <a:ea typeface="新細明體" pitchFamily="18" charset="-120"/>
            </a:endParaRPr>
          </a:p>
          <a:p>
            <a:pPr algn="ctr" eaLnBrk="1" hangingPunct="1">
              <a:defRPr/>
            </a:pPr>
            <a:r>
              <a:rPr lang="zh-TW" altLang="en-US" sz="1400" b="1" dirty="0">
                <a:solidFill>
                  <a:srgbClr val="C00000"/>
                </a:solidFill>
                <a:ea typeface="新細明體" pitchFamily="18" charset="-120"/>
              </a:rPr>
              <a:t>交換彼此的商業資料</a:t>
            </a:r>
            <a:r>
              <a:rPr lang="en-US" altLang="zh-TW" sz="2800" b="1" dirty="0">
                <a:solidFill>
                  <a:srgbClr val="C00000"/>
                </a:solidFill>
                <a:ea typeface="新細明體" pitchFamily="18" charset="-120"/>
              </a:rPr>
              <a:t> </a:t>
            </a:r>
            <a:endParaRPr kumimoji="1" lang="en-US" altLang="zh-TW" sz="2800" b="1" dirty="0">
              <a:solidFill>
                <a:srgbClr val="C00000"/>
              </a:solidFill>
              <a:latin typeface="Arial" pitchFamily="34" charset="0"/>
              <a:ea typeface="新細明體" pitchFamily="18" charset="-120"/>
            </a:endParaRPr>
          </a:p>
        </p:txBody>
      </p:sp>
      <p:sp>
        <p:nvSpPr>
          <p:cNvPr id="86022" name="Line 8">
            <a:extLst>
              <a:ext uri="{FF2B5EF4-FFF2-40B4-BE49-F238E27FC236}">
                <a16:creationId xmlns:a16="http://schemas.microsoft.com/office/drawing/2014/main" id="{FA565F2A-C475-4C09-1075-0AB2EF841773}"/>
              </a:ext>
            </a:extLst>
          </p:cNvPr>
          <p:cNvSpPr>
            <a:spLocks noChangeShapeType="1"/>
          </p:cNvSpPr>
          <p:nvPr/>
        </p:nvSpPr>
        <p:spPr bwMode="auto">
          <a:xfrm>
            <a:off x="3792539" y="549275"/>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86023" name="Rectangle 9">
            <a:extLst>
              <a:ext uri="{FF2B5EF4-FFF2-40B4-BE49-F238E27FC236}">
                <a16:creationId xmlns:a16="http://schemas.microsoft.com/office/drawing/2014/main" id="{6F8636D1-4BBF-DA99-931C-40B8F1D36B9B}"/>
              </a:ext>
            </a:extLst>
          </p:cNvPr>
          <p:cNvSpPr>
            <a:spLocks noChangeArrowheads="1"/>
          </p:cNvSpPr>
          <p:nvPr/>
        </p:nvSpPr>
        <p:spPr bwMode="auto">
          <a:xfrm>
            <a:off x="3790951" y="3948113"/>
            <a:ext cx="1223963" cy="6477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lgn="ctr" eaLnBrk="1" hangingPunct="1">
              <a:spcBef>
                <a:spcPct val="0"/>
              </a:spcBef>
              <a:buClrTx/>
              <a:buSzTx/>
              <a:buFontTx/>
              <a:buNone/>
            </a:pPr>
            <a:r>
              <a:rPr kumimoji="1" lang="en-US" altLang="zh-TW" sz="1200" b="1">
                <a:solidFill>
                  <a:schemeClr val="bg1"/>
                </a:solidFill>
                <a:ea typeface="新細明體" panose="02020500000000000000" pitchFamily="18" charset="-120"/>
              </a:rPr>
              <a:t>EDI standard</a:t>
            </a:r>
          </a:p>
          <a:p>
            <a:pPr algn="ctr" eaLnBrk="1" hangingPunct="1">
              <a:spcBef>
                <a:spcPct val="0"/>
              </a:spcBef>
              <a:buClrTx/>
              <a:buSzTx/>
              <a:buFontTx/>
              <a:buNone/>
            </a:pPr>
            <a:r>
              <a:rPr kumimoji="1" lang="en-US" altLang="zh-TW" sz="1200" b="1">
                <a:solidFill>
                  <a:schemeClr val="bg1"/>
                </a:solidFill>
                <a:ea typeface="新細明體" panose="02020500000000000000" pitchFamily="18" charset="-120"/>
              </a:rPr>
              <a:t> EDI</a:t>
            </a:r>
            <a:r>
              <a:rPr kumimoji="1" lang="zh-TW" altLang="en-US" sz="1200" b="1">
                <a:solidFill>
                  <a:schemeClr val="bg1"/>
                </a:solidFill>
                <a:ea typeface="新細明體" panose="02020500000000000000" pitchFamily="18" charset="-120"/>
              </a:rPr>
              <a:t>標準</a:t>
            </a:r>
            <a:endParaRPr kumimoji="1" lang="en-US" altLang="zh-TW" sz="1200" b="1">
              <a:solidFill>
                <a:schemeClr val="bg1"/>
              </a:solidFill>
              <a:ea typeface="新細明體" panose="02020500000000000000" pitchFamily="18" charset="-120"/>
            </a:endParaRPr>
          </a:p>
        </p:txBody>
      </p:sp>
      <p:sp>
        <p:nvSpPr>
          <p:cNvPr id="86024" name="Rectangle 10">
            <a:extLst>
              <a:ext uri="{FF2B5EF4-FFF2-40B4-BE49-F238E27FC236}">
                <a16:creationId xmlns:a16="http://schemas.microsoft.com/office/drawing/2014/main" id="{CC0A9C0B-3A69-27B8-37BE-11B8E6FA8C5C}"/>
              </a:ext>
            </a:extLst>
          </p:cNvPr>
          <p:cNvSpPr>
            <a:spLocks noChangeArrowheads="1"/>
          </p:cNvSpPr>
          <p:nvPr/>
        </p:nvSpPr>
        <p:spPr bwMode="auto">
          <a:xfrm>
            <a:off x="6227764" y="3948113"/>
            <a:ext cx="1368425" cy="6477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algn="ctr" eaLnBrk="1" hangingPunct="1">
              <a:spcBef>
                <a:spcPct val="0"/>
              </a:spcBef>
              <a:buClrTx/>
              <a:buSzTx/>
              <a:buFontTx/>
              <a:buNone/>
            </a:pPr>
            <a:r>
              <a:rPr kumimoji="1" lang="en-US" altLang="zh-TW" sz="1200" b="1">
                <a:solidFill>
                  <a:schemeClr val="bg1"/>
                </a:solidFill>
                <a:ea typeface="新細明體" panose="02020500000000000000" pitchFamily="18" charset="-120"/>
              </a:rPr>
              <a:t>User Define Format</a:t>
            </a:r>
          </a:p>
          <a:p>
            <a:pPr algn="ctr" eaLnBrk="1" hangingPunct="1">
              <a:spcBef>
                <a:spcPct val="0"/>
              </a:spcBef>
              <a:buClrTx/>
              <a:buSzTx/>
              <a:buFontTx/>
              <a:buNone/>
            </a:pPr>
            <a:r>
              <a:rPr kumimoji="1" lang="zh-TW" altLang="en-US" sz="1200" b="1">
                <a:solidFill>
                  <a:schemeClr val="bg1"/>
                </a:solidFill>
                <a:ea typeface="新細明體" panose="02020500000000000000" pitchFamily="18" charset="-120"/>
              </a:rPr>
              <a:t>用戶定義格式</a:t>
            </a:r>
            <a:endParaRPr kumimoji="1" lang="en-US" altLang="zh-TW" sz="1200" b="1">
              <a:solidFill>
                <a:schemeClr val="bg1"/>
              </a:solidFill>
              <a:ea typeface="新細明體" panose="02020500000000000000" pitchFamily="18" charset="-120"/>
            </a:endParaRPr>
          </a:p>
        </p:txBody>
      </p:sp>
      <p:sp>
        <p:nvSpPr>
          <p:cNvPr id="86025" name="Line 11">
            <a:extLst>
              <a:ext uri="{FF2B5EF4-FFF2-40B4-BE49-F238E27FC236}">
                <a16:creationId xmlns:a16="http://schemas.microsoft.com/office/drawing/2014/main" id="{D884210D-C376-53F4-B374-C535EAB9A543}"/>
              </a:ext>
            </a:extLst>
          </p:cNvPr>
          <p:cNvSpPr>
            <a:spLocks noChangeShapeType="1"/>
          </p:cNvSpPr>
          <p:nvPr/>
        </p:nvSpPr>
        <p:spPr bwMode="auto">
          <a:xfrm>
            <a:off x="5014913" y="4271963"/>
            <a:ext cx="1223962" cy="0"/>
          </a:xfrm>
          <a:prstGeom prst="line">
            <a:avLst/>
          </a:prstGeom>
          <a:noFill/>
          <a:ln w="635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TW" altLang="en-US"/>
          </a:p>
        </p:txBody>
      </p:sp>
      <p:sp>
        <p:nvSpPr>
          <p:cNvPr id="86026" name="AutoShape 12">
            <a:extLst>
              <a:ext uri="{FF2B5EF4-FFF2-40B4-BE49-F238E27FC236}">
                <a16:creationId xmlns:a16="http://schemas.microsoft.com/office/drawing/2014/main" id="{26EC8B32-D7C0-448D-1529-F18271AA75D9}"/>
              </a:ext>
            </a:extLst>
          </p:cNvPr>
          <p:cNvSpPr>
            <a:spLocks noChangeArrowheads="1"/>
          </p:cNvSpPr>
          <p:nvPr/>
        </p:nvSpPr>
        <p:spPr bwMode="auto">
          <a:xfrm rot="18874235">
            <a:off x="3640932" y="2793207"/>
            <a:ext cx="2519362" cy="231775"/>
          </a:xfrm>
          <a:prstGeom prst="leftArrow">
            <a:avLst>
              <a:gd name="adj1" fmla="val 54546"/>
              <a:gd name="adj2" fmla="val 258964"/>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9000"/>
              <a:buFont typeface="Wingdings" panose="05000000000000000000" pitchFamily="2" charset="2"/>
              <a:buChar char="n"/>
              <a:defRPr sz="2800">
                <a:solidFill>
                  <a:srgbClr val="333399"/>
                </a:solidFill>
                <a:latin typeface="Arial" panose="020B0604020202020204" pitchFamily="34" charset="0"/>
              </a:defRPr>
            </a:lvl1pPr>
            <a:lvl2pPr marL="742950" indent="-28575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2pPr>
            <a:lvl3pPr marL="1143000" indent="-228600">
              <a:spcBef>
                <a:spcPct val="20000"/>
              </a:spcBef>
              <a:buClr>
                <a:schemeClr val="tx2"/>
              </a:buClr>
              <a:buSzPct val="79000"/>
              <a:buFont typeface="Wingdings" panose="05000000000000000000" pitchFamily="2" charset="2"/>
              <a:buChar char="n"/>
              <a:defRPr sz="2400">
                <a:solidFill>
                  <a:srgbClr val="333399"/>
                </a:solidFill>
                <a:latin typeface="Arial" panose="020B0604020202020204" pitchFamily="34" charset="0"/>
              </a:defRPr>
            </a:lvl3pPr>
            <a:lvl4pPr marL="16002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4pPr>
            <a:lvl5pPr marL="2057400" indent="-228600">
              <a:spcBef>
                <a:spcPct val="20000"/>
              </a:spcBef>
              <a:buClr>
                <a:schemeClr val="tx2"/>
              </a:buClr>
              <a:buSzPct val="79000"/>
              <a:buFont typeface="Wingdings" panose="05000000000000000000" pitchFamily="2" charset="2"/>
              <a:buChar char="n"/>
              <a:defRPr sz="2000">
                <a:solidFill>
                  <a:srgbClr val="333399"/>
                </a:solidFill>
                <a:latin typeface="Arial" panose="020B0604020202020204" pitchFamily="34" charset="0"/>
              </a:defRPr>
            </a:lvl5pPr>
            <a:lvl6pPr marL="25146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6pPr>
            <a:lvl7pPr marL="29718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7pPr>
            <a:lvl8pPr marL="34290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8pPr>
            <a:lvl9pPr marL="3886200" indent="-228600" eaLnBrk="0" fontAlgn="base" hangingPunct="0">
              <a:spcBef>
                <a:spcPct val="20000"/>
              </a:spcBef>
              <a:spcAft>
                <a:spcPct val="0"/>
              </a:spcAft>
              <a:buClr>
                <a:schemeClr val="tx2"/>
              </a:buClr>
              <a:buSzPct val="79000"/>
              <a:buFont typeface="Wingdings" panose="05000000000000000000" pitchFamily="2" charset="2"/>
              <a:buChar char="n"/>
              <a:defRPr sz="2000">
                <a:solidFill>
                  <a:srgbClr val="333399"/>
                </a:solidFill>
                <a:latin typeface="Arial" panose="020B0604020202020204" pitchFamily="34" charset="0"/>
              </a:defRPr>
            </a:lvl9pPr>
          </a:lstStyle>
          <a:p>
            <a:pPr eaLnBrk="1" hangingPunct="1">
              <a:spcBef>
                <a:spcPct val="0"/>
              </a:spcBef>
              <a:buClrTx/>
              <a:buSzTx/>
              <a:buFontTx/>
              <a:buNone/>
            </a:pPr>
            <a:endParaRPr lang="zh-TW" altLang="en-US" sz="1200">
              <a:solidFill>
                <a:schemeClr val="tx1"/>
              </a:solidFill>
              <a:latin typeface="Tahoma" panose="020B0604030504040204" pitchFamily="34" charset="0"/>
              <a:ea typeface="新細明體" panose="02020500000000000000" pitchFamily="18" charset="-120"/>
            </a:endParaRPr>
          </a:p>
        </p:txBody>
      </p:sp>
      <p:sp>
        <p:nvSpPr>
          <p:cNvPr id="3" name="文字方塊 2">
            <a:extLst>
              <a:ext uri="{FF2B5EF4-FFF2-40B4-BE49-F238E27FC236}">
                <a16:creationId xmlns:a16="http://schemas.microsoft.com/office/drawing/2014/main" id="{3BD86D4B-4E44-6C86-8048-8C5D9EE0F469}"/>
              </a:ext>
            </a:extLst>
          </p:cNvPr>
          <p:cNvSpPr txBox="1"/>
          <p:nvPr/>
        </p:nvSpPr>
        <p:spPr>
          <a:xfrm>
            <a:off x="9734792" y="505663"/>
            <a:ext cx="2023099" cy="400110"/>
          </a:xfrm>
          <a:prstGeom prst="rect">
            <a:avLst/>
          </a:prstGeom>
          <a:noFill/>
        </p:spPr>
        <p:txBody>
          <a:bodyPr wrap="square">
            <a:spAutoFit/>
          </a:bodyPr>
          <a:lstStyle/>
          <a:p>
            <a:r>
              <a:rPr lang="zh-TW" altLang="en-US" sz="2000" b="1" dirty="0"/>
              <a:t>EDI的操作畫面</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1F7B94E-9154-97DA-4CE5-9171BA17C33A}"/>
              </a:ext>
            </a:extLst>
          </p:cNvPr>
          <p:cNvSpPr>
            <a:spLocks noGrp="1" noChangeArrowheads="1"/>
          </p:cNvSpPr>
          <p:nvPr>
            <p:ph type="title"/>
          </p:nvPr>
        </p:nvSpPr>
        <p:spPr>
          <a:xfrm>
            <a:off x="212271" y="89808"/>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r>
              <a:rPr lang="en-US" altLang="zh-TW" sz="2800" dirty="0">
                <a:solidFill>
                  <a:schemeClr val="bg1"/>
                </a:solidFill>
                <a:ea typeface="新細明體" panose="02020500000000000000" pitchFamily="18" charset="-120"/>
              </a:rPr>
              <a:t>The Weakness of EDI (EDI </a:t>
            </a:r>
            <a:r>
              <a:rPr lang="zh-TW" altLang="en-US" sz="2800" dirty="0">
                <a:solidFill>
                  <a:schemeClr val="bg1"/>
                </a:solidFill>
                <a:ea typeface="新細明體" panose="02020500000000000000" pitchFamily="18" charset="-120"/>
              </a:rPr>
              <a:t>的弱點 </a:t>
            </a:r>
            <a:r>
              <a:rPr lang="en-US" altLang="zh-TW" sz="2800" dirty="0">
                <a:solidFill>
                  <a:schemeClr val="bg1"/>
                </a:solidFill>
                <a:ea typeface="新細明體" panose="02020500000000000000" pitchFamily="18" charset="-120"/>
              </a:rPr>
              <a:t>)</a:t>
            </a:r>
            <a:r>
              <a:rPr lang="zh-TW" altLang="en-US" sz="2800" dirty="0">
                <a:solidFill>
                  <a:schemeClr val="bg1"/>
                </a:solidFill>
                <a:ea typeface="新細明體" panose="02020500000000000000" pitchFamily="18" charset="-120"/>
              </a:rPr>
              <a:t> </a:t>
            </a:r>
            <a:r>
              <a:rPr lang="en-US" altLang="zh-TW" sz="2800" dirty="0">
                <a:solidFill>
                  <a:schemeClr val="bg1"/>
                </a:solidFill>
                <a:ea typeface="新細明體" panose="02020500000000000000" pitchFamily="18" charset="-120"/>
              </a:rPr>
              <a:t> </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5A4109B1-A7C5-7221-8AC0-DFD3302F037B}"/>
              </a:ext>
            </a:extLst>
          </p:cNvPr>
          <p:cNvSpPr>
            <a:spLocks noGrp="1" noChangeArrowheads="1"/>
          </p:cNvSpPr>
          <p:nvPr>
            <p:ph type="body" idx="1"/>
          </p:nvPr>
        </p:nvSpPr>
        <p:spPr>
          <a:xfrm>
            <a:off x="490712" y="547008"/>
            <a:ext cx="11387861" cy="6310992"/>
          </a:xfrm>
        </p:spPr>
        <p:txBody>
          <a:bodyPr>
            <a:normAutofit fontScale="85000" lnSpcReduction="10000"/>
          </a:bodyPr>
          <a:lstStyle/>
          <a:p>
            <a:r>
              <a:rPr lang="en-US" altLang="zh-TW" sz="2000" b="1" dirty="0">
                <a:solidFill>
                  <a:srgbClr val="0070C0"/>
                </a:solidFill>
                <a:ea typeface="新細明體" panose="02020500000000000000" pitchFamily="18" charset="-120"/>
              </a:rPr>
              <a:t>High costs of implementation</a:t>
            </a:r>
            <a:r>
              <a:rPr lang="zh-TW" altLang="en-US" sz="2000" b="1" dirty="0">
                <a:solidFill>
                  <a:srgbClr val="0070C0"/>
                </a:solidFill>
                <a:ea typeface="新細明體" panose="02020500000000000000" pitchFamily="18" charset="-120"/>
              </a:rPr>
              <a:t> </a:t>
            </a:r>
            <a:r>
              <a:rPr lang="zh-TW" altLang="en-US" sz="1800" b="1" dirty="0">
                <a:solidFill>
                  <a:srgbClr val="0070C0"/>
                </a:solidFill>
                <a:highlight>
                  <a:srgbClr val="FFFF00"/>
                </a:highlight>
                <a:ea typeface="新細明體" panose="02020500000000000000" pitchFamily="18" charset="-120"/>
              </a:rPr>
              <a:t>高導入成本</a:t>
            </a:r>
            <a:endParaRPr lang="en-US" altLang="zh-TW" sz="1800" b="1" dirty="0">
              <a:solidFill>
                <a:srgbClr val="0070C0"/>
              </a:solidFill>
              <a:highlight>
                <a:srgbClr val="FFFF00"/>
              </a:highlight>
              <a:ea typeface="新細明體" panose="02020500000000000000" pitchFamily="18" charset="-120"/>
            </a:endParaRPr>
          </a:p>
          <a:p>
            <a:pPr lvl="1"/>
            <a:r>
              <a:rPr lang="en-US" altLang="zh-TW" sz="1800" b="1" dirty="0">
                <a:solidFill>
                  <a:srgbClr val="0070C0"/>
                </a:solidFill>
                <a:ea typeface="新細明體" panose="02020500000000000000" pitchFamily="18" charset="-120"/>
              </a:rPr>
              <a:t>Install, maintain, high telecom costs</a:t>
            </a:r>
          </a:p>
          <a:p>
            <a:r>
              <a:rPr lang="en-US" altLang="zh-TW" sz="2000" b="1" dirty="0">
                <a:solidFill>
                  <a:srgbClr val="0070C0"/>
                </a:solidFill>
                <a:ea typeface="新細明體" panose="02020500000000000000" pitchFamily="18" charset="-120"/>
              </a:rPr>
              <a:t>Tough for smaller companies to recover costs  </a:t>
            </a:r>
            <a:r>
              <a:rPr lang="zh-TW" altLang="en-US" sz="1800" b="1" dirty="0">
                <a:solidFill>
                  <a:srgbClr val="0070C0"/>
                </a:solidFill>
                <a:highlight>
                  <a:srgbClr val="FFFF00"/>
                </a:highlight>
                <a:ea typeface="新細明體" panose="02020500000000000000" pitchFamily="18" charset="-120"/>
              </a:rPr>
              <a:t>對小企業棘手的復元成本</a:t>
            </a:r>
            <a:endParaRPr lang="en-US" altLang="zh-TW" sz="1800" b="1" dirty="0">
              <a:solidFill>
                <a:srgbClr val="0070C0"/>
              </a:solidFill>
              <a:highlight>
                <a:srgbClr val="FFFF00"/>
              </a:highlight>
              <a:ea typeface="新細明體" panose="02020500000000000000" pitchFamily="18" charset="-120"/>
            </a:endParaRPr>
          </a:p>
          <a:p>
            <a:r>
              <a:rPr lang="en-US" altLang="zh-TW" sz="2000" b="1" dirty="0">
                <a:solidFill>
                  <a:srgbClr val="0070C0"/>
                </a:solidFill>
                <a:ea typeface="新細明體" panose="02020500000000000000" pitchFamily="18" charset="-120"/>
              </a:rPr>
              <a:t>Inflexible structure </a:t>
            </a:r>
            <a:r>
              <a:rPr lang="zh-TW" altLang="en-US" sz="1800" b="1" dirty="0">
                <a:solidFill>
                  <a:srgbClr val="0070C0"/>
                </a:solidFill>
                <a:highlight>
                  <a:srgbClr val="FFFF00"/>
                </a:highlight>
                <a:ea typeface="新細明體" panose="02020500000000000000" pitchFamily="18" charset="-120"/>
              </a:rPr>
              <a:t>不夠彈性的架構</a:t>
            </a:r>
            <a:endParaRPr lang="en-US" altLang="zh-TW" sz="1800" b="1" dirty="0">
              <a:solidFill>
                <a:srgbClr val="0070C0"/>
              </a:solidFill>
              <a:highlight>
                <a:srgbClr val="FFFF00"/>
              </a:highlight>
              <a:ea typeface="新細明體" panose="02020500000000000000" pitchFamily="18" charset="-120"/>
            </a:endParaRPr>
          </a:p>
          <a:p>
            <a:r>
              <a:rPr lang="en-US" altLang="zh-TW" sz="2000" b="1" dirty="0">
                <a:solidFill>
                  <a:srgbClr val="0070C0"/>
                </a:solidFill>
                <a:ea typeface="新細明體" panose="02020500000000000000" pitchFamily="18" charset="-120"/>
              </a:rPr>
              <a:t>Difficult to integrate with other internal systems  </a:t>
            </a:r>
            <a:r>
              <a:rPr lang="zh-TW" altLang="en-US" sz="2000" b="1" dirty="0">
                <a:solidFill>
                  <a:srgbClr val="0070C0"/>
                </a:solidFill>
                <a:ea typeface="新細明體" panose="02020500000000000000" pitchFamily="18" charset="-120"/>
              </a:rPr>
              <a:t>  </a:t>
            </a:r>
            <a:r>
              <a:rPr lang="zh-TW" altLang="en-US" sz="1800" b="1" dirty="0">
                <a:solidFill>
                  <a:srgbClr val="0070C0"/>
                </a:solidFill>
                <a:highlight>
                  <a:srgbClr val="FFFF00"/>
                </a:highlight>
                <a:ea typeface="新細明體" panose="02020500000000000000" pitchFamily="18" charset="-120"/>
              </a:rPr>
              <a:t>與其它內部系統不易整合</a:t>
            </a:r>
            <a:endParaRPr lang="en-US" altLang="zh-TW" sz="1800" b="1" dirty="0">
              <a:solidFill>
                <a:srgbClr val="0070C0"/>
              </a:solidFill>
              <a:highlight>
                <a:srgbClr val="FFFF00"/>
              </a:highlight>
              <a:ea typeface="新細明體" panose="02020500000000000000" pitchFamily="18" charset="-120"/>
            </a:endParaRPr>
          </a:p>
          <a:p>
            <a:pPr>
              <a:buFont typeface="Wingdings" panose="05000000000000000000" pitchFamily="2" charset="2"/>
              <a:buNone/>
            </a:pPr>
            <a:endParaRPr lang="en-US" altLang="zh-TW" sz="1800" b="1" dirty="0">
              <a:solidFill>
                <a:srgbClr val="0070C0"/>
              </a:solidFill>
              <a:highlight>
                <a:srgbClr val="FFFF00"/>
              </a:highlight>
              <a:ea typeface="新細明體" panose="02020500000000000000" pitchFamily="18" charset="-120"/>
            </a:endParaRPr>
          </a:p>
          <a:p>
            <a:pPr marL="0">
              <a:spcBef>
                <a:spcPts val="0"/>
              </a:spcBef>
              <a:buFont typeface="Wingdings" panose="05000000000000000000" pitchFamily="2" charset="2"/>
              <a:buNone/>
            </a:pPr>
            <a:r>
              <a:rPr lang="en-US" altLang="zh-TW" sz="1400" dirty="0">
                <a:solidFill>
                  <a:srgbClr val="0070C0"/>
                </a:solidFill>
                <a:ea typeface="新細明體" panose="02020500000000000000" pitchFamily="18" charset="-120"/>
              </a:rPr>
              <a:t>             </a:t>
            </a:r>
            <a:r>
              <a:rPr lang="en-US" altLang="zh-TW" sz="1800" dirty="0">
                <a:solidFill>
                  <a:srgbClr val="0070C0"/>
                </a:solidFill>
                <a:highlight>
                  <a:srgbClr val="FFFF00"/>
                </a:highlight>
                <a:ea typeface="新細明體" panose="02020500000000000000" pitchFamily="18" charset="-120"/>
              </a:rPr>
              <a:t>EDI </a:t>
            </a:r>
            <a:r>
              <a:rPr lang="zh-TW" altLang="en-US" sz="1800" dirty="0">
                <a:solidFill>
                  <a:srgbClr val="0070C0"/>
                </a:solidFill>
                <a:highlight>
                  <a:srgbClr val="FFFF00"/>
                </a:highlight>
                <a:ea typeface="新細明體" panose="02020500000000000000" pitchFamily="18" charset="-120"/>
              </a:rPr>
              <a:t>的這些特性，</a:t>
            </a:r>
            <a:r>
              <a:rPr lang="zh-TW" altLang="en-US" sz="1800" b="1" dirty="0">
                <a:solidFill>
                  <a:srgbClr val="0070C0"/>
                </a:solidFill>
                <a:highlight>
                  <a:srgbClr val="FFFF00"/>
                </a:highlight>
                <a:ea typeface="新細明體" panose="02020500000000000000" pitchFamily="18" charset="-120"/>
              </a:rPr>
              <a:t>造成一般中小企業的導入障礙</a:t>
            </a:r>
            <a:r>
              <a:rPr lang="zh-TW" altLang="en-US" sz="1800" dirty="0">
                <a:solidFill>
                  <a:srgbClr val="0070C0"/>
                </a:solidFill>
                <a:highlight>
                  <a:srgbClr val="FFFF00"/>
                </a:highlight>
                <a:ea typeface="新細明體" panose="02020500000000000000" pitchFamily="18" charset="-120"/>
              </a:rPr>
              <a:t>，而且隨著</a:t>
            </a:r>
            <a:r>
              <a:rPr lang="zh-TW" altLang="en-US" sz="1800" b="1" dirty="0">
                <a:solidFill>
                  <a:srgbClr val="0070C0"/>
                </a:solidFill>
                <a:highlight>
                  <a:srgbClr val="FFFF00"/>
                </a:highlight>
                <a:ea typeface="新細明體" panose="02020500000000000000" pitchFamily="18" charset="-120"/>
              </a:rPr>
              <a:t>網際網路時代的來臨，</a:t>
            </a:r>
            <a:r>
              <a:rPr lang="zh-TW" altLang="en-US" sz="1800" dirty="0">
                <a:solidFill>
                  <a:srgbClr val="0070C0"/>
                </a:solidFill>
                <a:highlight>
                  <a:srgbClr val="FFFF00"/>
                </a:highlight>
                <a:ea typeface="新細明體" panose="02020500000000000000" pitchFamily="18" charset="-120"/>
              </a:rPr>
              <a:t>中小企業對導入電子商務的效益躍躍欲試，激</a:t>
            </a:r>
            <a:endParaRPr lang="en-US" altLang="zh-TW" sz="1800" dirty="0">
              <a:solidFill>
                <a:srgbClr val="0070C0"/>
              </a:solidFill>
              <a:highlight>
                <a:srgbClr val="FFFF00"/>
              </a:highlight>
              <a:ea typeface="新細明體" panose="02020500000000000000" pitchFamily="18" charset="-120"/>
            </a:endParaRPr>
          </a:p>
          <a:p>
            <a:pPr marL="0">
              <a:spcBef>
                <a:spcPts val="0"/>
              </a:spcBef>
              <a:buFont typeface="Wingdings" panose="05000000000000000000" pitchFamily="2" charset="2"/>
              <a:buNone/>
            </a:pPr>
            <a:endParaRPr lang="en-US" altLang="zh-TW" sz="1800" dirty="0">
              <a:solidFill>
                <a:srgbClr val="0070C0"/>
              </a:solidFill>
              <a:highlight>
                <a:srgbClr val="FFFF00"/>
              </a:highlight>
              <a:ea typeface="新細明體" panose="02020500000000000000" pitchFamily="18" charset="-120"/>
            </a:endParaRPr>
          </a:p>
          <a:p>
            <a:pPr marL="0">
              <a:spcBef>
                <a:spcPts val="0"/>
              </a:spcBef>
              <a:buFont typeface="Wingdings" panose="05000000000000000000" pitchFamily="2" charset="2"/>
              <a:buNone/>
            </a:pPr>
            <a:r>
              <a:rPr lang="zh-TW" altLang="en-US" sz="1800" dirty="0">
                <a:solidFill>
                  <a:srgbClr val="0070C0"/>
                </a:solidFill>
                <a:highlight>
                  <a:srgbClr val="FFFF00"/>
                </a:highlight>
                <a:ea typeface="新細明體" panose="02020500000000000000" pitchFamily="18" charset="-120"/>
              </a:rPr>
              <a:t>發了對更動態、較便宜、及建置較簡易之替代方案的需求</a:t>
            </a:r>
            <a:r>
              <a:rPr lang="zh-TW" altLang="en-US" sz="1800" dirty="0">
                <a:solidFill>
                  <a:srgbClr val="0070C0"/>
                </a:solidFill>
                <a:ea typeface="新細明體" panose="02020500000000000000" pitchFamily="18" charset="-120"/>
              </a:rPr>
              <a:t>。由於</a:t>
            </a:r>
            <a:r>
              <a:rPr lang="zh-TW" altLang="en-US" sz="1800" b="1" dirty="0">
                <a:solidFill>
                  <a:srgbClr val="0070C0"/>
                </a:solidFill>
                <a:highlight>
                  <a:srgbClr val="FFFF00"/>
                </a:highlight>
                <a:ea typeface="新細明體" panose="02020500000000000000" pitchFamily="18" charset="-120"/>
              </a:rPr>
              <a:t>電子商務基本上是以網際網路為基礎 </a:t>
            </a:r>
            <a:r>
              <a:rPr lang="en-US" altLang="zh-TW" sz="1800" b="1" dirty="0">
                <a:solidFill>
                  <a:srgbClr val="0070C0"/>
                </a:solidFill>
                <a:highlight>
                  <a:srgbClr val="FFFF00"/>
                </a:highlight>
                <a:ea typeface="新細明體" panose="02020500000000000000" pitchFamily="18" charset="-120"/>
              </a:rPr>
              <a:t>( Web-based ) </a:t>
            </a:r>
          </a:p>
          <a:p>
            <a:pPr marL="0">
              <a:spcBef>
                <a:spcPts val="0"/>
              </a:spcBef>
              <a:buFont typeface="Wingdings" panose="05000000000000000000" pitchFamily="2" charset="2"/>
              <a:buNone/>
            </a:pPr>
            <a:endParaRPr lang="en-US" altLang="zh-TW" sz="1800" b="1" dirty="0">
              <a:solidFill>
                <a:srgbClr val="0070C0"/>
              </a:solidFill>
              <a:highlight>
                <a:srgbClr val="FFFF00"/>
              </a:highlight>
              <a:ea typeface="新細明體" panose="02020500000000000000" pitchFamily="18" charset="-120"/>
            </a:endParaRPr>
          </a:p>
          <a:p>
            <a:pPr marL="0">
              <a:spcBef>
                <a:spcPts val="0"/>
              </a:spcBef>
              <a:buFont typeface="Wingdings" panose="05000000000000000000" pitchFamily="2" charset="2"/>
              <a:buNone/>
            </a:pPr>
            <a:r>
              <a:rPr lang="zh-TW" altLang="en-US" sz="1800" b="1" dirty="0">
                <a:solidFill>
                  <a:srgbClr val="0070C0"/>
                </a:solidFill>
                <a:highlight>
                  <a:srgbClr val="FFFF00"/>
                </a:highlight>
                <a:ea typeface="新細明體" panose="02020500000000000000" pitchFamily="18" charset="-120"/>
              </a:rPr>
              <a:t>的商業型態</a:t>
            </a:r>
            <a:r>
              <a:rPr lang="zh-TW" altLang="en-US" sz="1800" dirty="0">
                <a:solidFill>
                  <a:srgbClr val="0070C0"/>
                </a:solidFill>
                <a:highlight>
                  <a:srgbClr val="FFFF00"/>
                </a:highlight>
                <a:ea typeface="新細明體" panose="02020500000000000000" pitchFamily="18" charset="-120"/>
              </a:rPr>
              <a:t>，所涵蓋的資訊交換範圍</a:t>
            </a:r>
            <a:r>
              <a:rPr lang="zh-TW" altLang="en-US" sz="1800" b="1" dirty="0">
                <a:solidFill>
                  <a:srgbClr val="0070C0"/>
                </a:solidFill>
                <a:highlight>
                  <a:srgbClr val="FFFF00"/>
                </a:highlight>
                <a:ea typeface="新細明體" panose="02020500000000000000" pitchFamily="18" charset="-120"/>
              </a:rPr>
              <a:t>除了 </a:t>
            </a:r>
            <a:r>
              <a:rPr lang="en-US" altLang="zh-TW" sz="1800" b="1" dirty="0">
                <a:solidFill>
                  <a:srgbClr val="0070C0"/>
                </a:solidFill>
                <a:highlight>
                  <a:srgbClr val="FFFF00"/>
                </a:highlight>
                <a:ea typeface="新細明體" panose="02020500000000000000" pitchFamily="18" charset="-120"/>
              </a:rPr>
              <a:t>EDI </a:t>
            </a:r>
            <a:r>
              <a:rPr lang="zh-TW" altLang="en-US" sz="1800" b="1" dirty="0">
                <a:solidFill>
                  <a:srgbClr val="0070C0"/>
                </a:solidFill>
                <a:highlight>
                  <a:srgbClr val="FFFF00"/>
                </a:highlight>
                <a:ea typeface="新細明體" panose="02020500000000000000" pitchFamily="18" charset="-120"/>
              </a:rPr>
              <a:t>「格式化、結構化」的商業表單</a:t>
            </a:r>
            <a:r>
              <a:rPr lang="zh-TW" altLang="en-US" sz="1800" b="1" dirty="0">
                <a:solidFill>
                  <a:srgbClr val="0070C0"/>
                </a:solidFill>
                <a:ea typeface="新細明體" panose="02020500000000000000" pitchFamily="18" charset="-120"/>
              </a:rPr>
              <a:t>文件外，還包含</a:t>
            </a:r>
            <a:r>
              <a:rPr lang="zh-TW" altLang="en-US" sz="1800" b="1" dirty="0">
                <a:solidFill>
                  <a:srgbClr val="0070C0"/>
                </a:solidFill>
                <a:highlight>
                  <a:srgbClr val="FFFF00"/>
                </a:highlight>
                <a:ea typeface="新細明體" panose="02020500000000000000" pitchFamily="18" charset="-120"/>
              </a:rPr>
              <a:t>「非格式化、非結構化」的資訊</a:t>
            </a:r>
            <a:r>
              <a:rPr lang="zh-TW" altLang="en-US" sz="1800" b="1" dirty="0">
                <a:solidFill>
                  <a:srgbClr val="0070C0"/>
                </a:solidFill>
                <a:ea typeface="新細明體" panose="02020500000000000000" pitchFamily="18" charset="-120"/>
              </a:rPr>
              <a:t>。</a:t>
            </a:r>
            <a:r>
              <a:rPr lang="en-US" altLang="zh-TW" sz="1800" dirty="0">
                <a:solidFill>
                  <a:srgbClr val="0070C0"/>
                </a:solidFill>
              </a:rPr>
              <a:t> (</a:t>
            </a:r>
            <a:r>
              <a:rPr lang="zh-TW" altLang="en-US" sz="1800" dirty="0">
                <a:solidFill>
                  <a:srgbClr val="0070C0"/>
                </a:solidFill>
              </a:rPr>
              <a:t>註</a:t>
            </a:r>
            <a:r>
              <a:rPr lang="en-US" altLang="zh-TW" sz="1800" dirty="0">
                <a:solidFill>
                  <a:srgbClr val="0070C0"/>
                </a:solidFill>
              </a:rPr>
              <a:t>1)</a:t>
            </a:r>
          </a:p>
          <a:p>
            <a:pPr marL="0">
              <a:spcBef>
                <a:spcPts val="0"/>
              </a:spcBef>
              <a:buFont typeface="Wingdings" panose="05000000000000000000" pitchFamily="2" charset="2"/>
              <a:buNone/>
            </a:pPr>
            <a:endParaRPr lang="en-US" altLang="zh-TW" sz="1800" dirty="0">
              <a:solidFill>
                <a:srgbClr val="0070C0"/>
              </a:solidFill>
              <a:ea typeface="新細明體" panose="02020500000000000000" pitchFamily="18" charset="-120"/>
            </a:endParaRPr>
          </a:p>
          <a:p>
            <a:pPr marL="0">
              <a:spcBef>
                <a:spcPts val="0"/>
              </a:spcBef>
              <a:buFont typeface="Wingdings" panose="05000000000000000000" pitchFamily="2" charset="2"/>
              <a:buNone/>
            </a:pPr>
            <a:r>
              <a:rPr lang="zh-TW" altLang="en-US" sz="1800" dirty="0">
                <a:solidFill>
                  <a:srgbClr val="0070C0"/>
                </a:solidFill>
                <a:ea typeface="新細明體" panose="02020500000000000000" pitchFamily="18" charset="-120"/>
              </a:rPr>
              <a:t>針對 </a:t>
            </a:r>
            <a:r>
              <a:rPr lang="en-US" altLang="zh-TW" sz="1800" dirty="0">
                <a:solidFill>
                  <a:srgbClr val="0070C0"/>
                </a:solidFill>
                <a:ea typeface="新細明體" panose="02020500000000000000" pitchFamily="18" charset="-120"/>
              </a:rPr>
              <a:t>EDI </a:t>
            </a:r>
            <a:r>
              <a:rPr lang="zh-TW" altLang="en-US" sz="1800" dirty="0">
                <a:solidFill>
                  <a:srgbClr val="0070C0"/>
                </a:solidFill>
                <a:ea typeface="新細明體" panose="02020500000000000000" pitchFamily="18" charset="-120"/>
              </a:rPr>
              <a:t>的問題與電子商務溝通上的需求，</a:t>
            </a:r>
            <a:r>
              <a:rPr lang="en-US" altLang="zh-TW" sz="1800" dirty="0">
                <a:solidFill>
                  <a:srgbClr val="0070C0"/>
                </a:solidFill>
                <a:ea typeface="新細明體" panose="02020500000000000000" pitchFamily="18" charset="-120"/>
              </a:rPr>
              <a:t>EDI </a:t>
            </a:r>
            <a:r>
              <a:rPr lang="zh-TW" altLang="en-US" sz="1800" dirty="0">
                <a:solidFill>
                  <a:srgbClr val="0070C0"/>
                </a:solidFill>
                <a:ea typeface="新細明體" panose="02020500000000000000" pitchFamily="18" charset="-120"/>
              </a:rPr>
              <a:t>業者也陸續開發出解決方案與新標準，如 </a:t>
            </a:r>
            <a:r>
              <a:rPr lang="en-US" altLang="zh-TW" sz="1800" dirty="0">
                <a:solidFill>
                  <a:srgbClr val="0070C0"/>
                </a:solidFill>
                <a:ea typeface="新細明體" panose="02020500000000000000" pitchFamily="18" charset="-120"/>
              </a:rPr>
              <a:t>1996 </a:t>
            </a:r>
            <a:r>
              <a:rPr lang="zh-TW" altLang="en-US" sz="1800" dirty="0">
                <a:solidFill>
                  <a:srgbClr val="0070C0"/>
                </a:solidFill>
                <a:ea typeface="新細明體" panose="02020500000000000000" pitchFamily="18" charset="-120"/>
              </a:rPr>
              <a:t>年制定的 </a:t>
            </a:r>
            <a:r>
              <a:rPr lang="en-US" altLang="zh-TW" sz="1800" dirty="0">
                <a:solidFill>
                  <a:srgbClr val="0070C0"/>
                </a:solidFill>
                <a:ea typeface="新細明體" panose="02020500000000000000" pitchFamily="18" charset="-120"/>
              </a:rPr>
              <a:t>Open-EDI</a:t>
            </a:r>
            <a:r>
              <a:rPr lang="zh-TW" altLang="en-US" sz="1800" dirty="0">
                <a:solidFill>
                  <a:srgbClr val="0070C0"/>
                </a:solidFill>
                <a:ea typeface="新細明體" panose="02020500000000000000" pitchFamily="18" charset="-120"/>
              </a:rPr>
              <a:t>、</a:t>
            </a:r>
            <a:r>
              <a:rPr lang="en-US" altLang="zh-TW" sz="1800" dirty="0">
                <a:solidFill>
                  <a:srgbClr val="0070C0"/>
                </a:solidFill>
                <a:highlight>
                  <a:srgbClr val="FFFF00"/>
                </a:highlight>
                <a:ea typeface="新細明體" panose="02020500000000000000" pitchFamily="18" charset="-120"/>
              </a:rPr>
              <a:t>1997 </a:t>
            </a:r>
            <a:r>
              <a:rPr lang="zh-TW" altLang="en-US" sz="1800" dirty="0">
                <a:solidFill>
                  <a:srgbClr val="0070C0"/>
                </a:solidFill>
                <a:highlight>
                  <a:srgbClr val="FFFF00"/>
                </a:highlight>
                <a:ea typeface="新細明體" panose="02020500000000000000" pitchFamily="18" charset="-120"/>
              </a:rPr>
              <a:t>年制定的 </a:t>
            </a:r>
            <a:endParaRPr lang="en-US" altLang="zh-TW" sz="1800" dirty="0">
              <a:solidFill>
                <a:srgbClr val="0070C0"/>
              </a:solidFill>
              <a:highlight>
                <a:srgbClr val="FFFF00"/>
              </a:highlight>
              <a:ea typeface="新細明體" panose="02020500000000000000" pitchFamily="18" charset="-120"/>
            </a:endParaRPr>
          </a:p>
          <a:p>
            <a:pPr marL="0">
              <a:spcBef>
                <a:spcPts val="0"/>
              </a:spcBef>
              <a:buFont typeface="Wingdings" panose="05000000000000000000" pitchFamily="2" charset="2"/>
              <a:buNone/>
            </a:pPr>
            <a:endParaRPr lang="en-US" altLang="zh-TW" sz="1800" dirty="0">
              <a:solidFill>
                <a:srgbClr val="0070C0"/>
              </a:solidFill>
              <a:highlight>
                <a:srgbClr val="FFFF00"/>
              </a:highlight>
              <a:ea typeface="新細明體" panose="02020500000000000000" pitchFamily="18" charset="-120"/>
            </a:endParaRPr>
          </a:p>
          <a:p>
            <a:pPr marL="0">
              <a:spcBef>
                <a:spcPts val="0"/>
              </a:spcBef>
              <a:buFont typeface="Wingdings" panose="05000000000000000000" pitchFamily="2" charset="2"/>
              <a:buNone/>
            </a:pPr>
            <a:r>
              <a:rPr lang="en-US" altLang="zh-TW" sz="1800" dirty="0">
                <a:solidFill>
                  <a:srgbClr val="0070C0"/>
                </a:solidFill>
                <a:highlight>
                  <a:srgbClr val="FFFF00"/>
                </a:highlight>
                <a:ea typeface="新細明體" panose="02020500000000000000" pitchFamily="18" charset="-120"/>
              </a:rPr>
              <a:t>XML/EDI</a:t>
            </a:r>
            <a:r>
              <a:rPr lang="zh-TW" altLang="en-US" sz="1800" dirty="0">
                <a:solidFill>
                  <a:srgbClr val="0070C0"/>
                </a:solidFill>
                <a:ea typeface="新細明體" panose="02020500000000000000" pitchFamily="18" charset="-120"/>
              </a:rPr>
              <a:t>、</a:t>
            </a:r>
            <a:r>
              <a:rPr lang="en-US" altLang="zh-TW" sz="1800" dirty="0">
                <a:solidFill>
                  <a:srgbClr val="0070C0"/>
                </a:solidFill>
                <a:ea typeface="新細明體" panose="02020500000000000000" pitchFamily="18" charset="-120"/>
              </a:rPr>
              <a:t>1998 </a:t>
            </a:r>
            <a:r>
              <a:rPr lang="zh-TW" altLang="en-US" sz="1800" dirty="0">
                <a:solidFill>
                  <a:srgbClr val="0070C0"/>
                </a:solidFill>
                <a:ea typeface="新細明體" panose="02020500000000000000" pitchFamily="18" charset="-120"/>
              </a:rPr>
              <a:t>年制定的</a:t>
            </a:r>
            <a:r>
              <a:rPr lang="en-US" altLang="zh-TW" sz="1800" dirty="0">
                <a:solidFill>
                  <a:srgbClr val="0070C0"/>
                </a:solidFill>
                <a:ea typeface="新細明體" panose="02020500000000000000" pitchFamily="18" charset="-120"/>
              </a:rPr>
              <a:t>EDML ( Electronic Data Markup Language ) </a:t>
            </a:r>
            <a:r>
              <a:rPr lang="zh-TW" altLang="en-US" sz="1800" dirty="0">
                <a:solidFill>
                  <a:srgbClr val="0070C0"/>
                </a:solidFill>
                <a:ea typeface="新細明體" panose="02020500000000000000" pitchFamily="18" charset="-120"/>
              </a:rPr>
              <a:t>等</a:t>
            </a:r>
            <a:r>
              <a:rPr lang="en-US" altLang="zh-TW" sz="1800" b="1" dirty="0">
                <a:solidFill>
                  <a:srgbClr val="0070C0"/>
                </a:solidFill>
                <a:highlight>
                  <a:srgbClr val="FFFF00"/>
                </a:highlight>
                <a:ea typeface="新細明體" panose="02020500000000000000" pitchFamily="18" charset="-120"/>
              </a:rPr>
              <a:t>Web-based EDI</a:t>
            </a:r>
            <a:r>
              <a:rPr lang="zh-TW" altLang="en-US" sz="1800" dirty="0">
                <a:solidFill>
                  <a:srgbClr val="0070C0"/>
                </a:solidFill>
                <a:highlight>
                  <a:srgbClr val="FFFF00"/>
                </a:highlight>
                <a:ea typeface="新細明體" panose="02020500000000000000" pitchFamily="18" charset="-120"/>
              </a:rPr>
              <a:t>。</a:t>
            </a:r>
            <a:endParaRPr lang="en-US" altLang="zh-TW" sz="1800" dirty="0">
              <a:solidFill>
                <a:srgbClr val="0070C0"/>
              </a:solidFill>
              <a:highlight>
                <a:srgbClr val="FFFF00"/>
              </a:highlight>
              <a:ea typeface="新細明體" panose="02020500000000000000" pitchFamily="18" charset="-120"/>
            </a:endParaRPr>
          </a:p>
          <a:p>
            <a:pPr>
              <a:buFont typeface="Wingdings" panose="05000000000000000000" pitchFamily="2" charset="2"/>
              <a:buNone/>
            </a:pPr>
            <a:endParaRPr lang="en-US" altLang="zh-TW" sz="1800" dirty="0">
              <a:solidFill>
                <a:srgbClr val="0070C0"/>
              </a:solidFill>
              <a:ea typeface="新細明體" panose="02020500000000000000" pitchFamily="18" charset="-120"/>
            </a:endParaRPr>
          </a:p>
          <a:p>
            <a:pPr marL="0" indent="0" algn="l">
              <a:buNone/>
            </a:pPr>
            <a:r>
              <a:rPr lang="en-US" altLang="zh-TW" sz="1800" dirty="0">
                <a:solidFill>
                  <a:srgbClr val="0070C0"/>
                </a:solidFill>
                <a:ea typeface="新細明體" panose="02020500000000000000" pitchFamily="18" charset="-120"/>
              </a:rPr>
              <a:t>(</a:t>
            </a:r>
            <a:r>
              <a:rPr lang="zh-TW" altLang="en-US" sz="1800" dirty="0">
                <a:solidFill>
                  <a:srgbClr val="0070C0"/>
                </a:solidFill>
                <a:ea typeface="新細明體" panose="02020500000000000000" pitchFamily="18" charset="-120"/>
              </a:rPr>
              <a:t>註</a:t>
            </a:r>
            <a:r>
              <a:rPr lang="en-US" altLang="zh-TW" sz="1800" dirty="0">
                <a:solidFill>
                  <a:srgbClr val="0070C0"/>
                </a:solidFill>
                <a:ea typeface="新細明體" panose="02020500000000000000" pitchFamily="18" charset="-120"/>
              </a:rPr>
              <a:t>1) : </a:t>
            </a:r>
            <a:r>
              <a:rPr lang="zh-TW" altLang="en-US" sz="1800" dirty="0">
                <a:solidFill>
                  <a:srgbClr val="0070C0"/>
                </a:solidFill>
                <a:highlight>
                  <a:srgbClr val="FFFF00"/>
                </a:highlight>
                <a:ea typeface="新細明體" panose="02020500000000000000" pitchFamily="18" charset="-120"/>
              </a:rPr>
              <a:t>處理「非格式化、非結構化」的資訊</a:t>
            </a:r>
            <a:r>
              <a:rPr lang="zh-TW" altLang="en-US" sz="1800" dirty="0">
                <a:solidFill>
                  <a:srgbClr val="0070C0"/>
                </a:solidFill>
                <a:ea typeface="新細明體" panose="02020500000000000000" pitchFamily="18" charset="-120"/>
              </a:rPr>
              <a:t>可以通過以下幾種方法：</a:t>
            </a:r>
            <a:endParaRPr lang="en-US" altLang="zh-TW" sz="1800" dirty="0">
              <a:solidFill>
                <a:srgbClr val="0070C0"/>
              </a:solidFill>
              <a:ea typeface="新細明體" panose="02020500000000000000" pitchFamily="18" charset="-120"/>
            </a:endParaRPr>
          </a:p>
          <a:p>
            <a:pPr marL="0" indent="0" algn="l">
              <a:buNone/>
            </a:pPr>
            <a:endParaRPr lang="zh-TW" altLang="en-US" sz="1800" dirty="0">
              <a:solidFill>
                <a:srgbClr val="0070C0"/>
              </a:solidFill>
              <a:ea typeface="新細明體" panose="02020500000000000000" pitchFamily="18" charset="-120"/>
            </a:endParaRPr>
          </a:p>
          <a:p>
            <a:pPr marL="0" indent="0" algn="l">
              <a:buNone/>
            </a:pPr>
            <a:r>
              <a:rPr lang="zh-TW" altLang="en-US" sz="1800" dirty="0">
                <a:solidFill>
                  <a:srgbClr val="0070C0"/>
                </a:solidFill>
                <a:ea typeface="新細明體" panose="02020500000000000000" pitchFamily="18" charset="-120"/>
              </a:rPr>
              <a:t>            </a:t>
            </a:r>
            <a:r>
              <a:rPr lang="en-US" altLang="zh-TW" sz="1800" b="1" dirty="0">
                <a:solidFill>
                  <a:srgbClr val="0070C0"/>
                </a:solidFill>
                <a:highlight>
                  <a:srgbClr val="FFFF00"/>
                </a:highlight>
                <a:ea typeface="新細明體" panose="02020500000000000000" pitchFamily="18" charset="-120"/>
              </a:rPr>
              <a:t>1.</a:t>
            </a:r>
            <a:r>
              <a:rPr lang="zh-TW" altLang="en-US" sz="1800" b="1" dirty="0">
                <a:solidFill>
                  <a:srgbClr val="0070C0"/>
                </a:solidFill>
                <a:highlight>
                  <a:srgbClr val="FFFF00"/>
                </a:highlight>
                <a:ea typeface="新細明體" panose="02020500000000000000" pitchFamily="18" charset="-120"/>
              </a:rPr>
              <a:t>自然語言處理 </a:t>
            </a:r>
            <a:r>
              <a:rPr lang="en-US" altLang="zh-TW" sz="1800" b="1" dirty="0">
                <a:solidFill>
                  <a:srgbClr val="0070C0"/>
                </a:solidFill>
                <a:highlight>
                  <a:srgbClr val="FFFF00"/>
                </a:highlight>
                <a:ea typeface="新細明體" panose="02020500000000000000" pitchFamily="18" charset="-120"/>
              </a:rPr>
              <a:t>(NLP)</a:t>
            </a:r>
            <a:r>
              <a:rPr lang="zh-TW" altLang="en-US" sz="1800" b="1" dirty="0">
                <a:solidFill>
                  <a:srgbClr val="0070C0"/>
                </a:solidFill>
                <a:highlight>
                  <a:srgbClr val="FFFF00"/>
                </a:highlight>
                <a:ea typeface="新細明體" panose="02020500000000000000" pitchFamily="18" charset="-120"/>
              </a:rPr>
              <a:t>：</a:t>
            </a:r>
            <a:r>
              <a:rPr lang="zh-TW" altLang="en-US" sz="1800" dirty="0">
                <a:solidFill>
                  <a:srgbClr val="0070C0"/>
                </a:solidFill>
                <a:ea typeface="新細明體" panose="02020500000000000000" pitchFamily="18" charset="-120"/>
              </a:rPr>
              <a:t>使用 </a:t>
            </a:r>
            <a:r>
              <a:rPr lang="en-US" altLang="zh-TW" sz="1800" dirty="0">
                <a:solidFill>
                  <a:srgbClr val="0070C0"/>
                </a:solidFill>
                <a:ea typeface="新細明體" panose="02020500000000000000" pitchFamily="18" charset="-120"/>
              </a:rPr>
              <a:t>NLP </a:t>
            </a:r>
            <a:r>
              <a:rPr lang="zh-TW" altLang="en-US" sz="1800" dirty="0">
                <a:solidFill>
                  <a:srgbClr val="0070C0"/>
                </a:solidFill>
                <a:ea typeface="新細明體" panose="02020500000000000000" pitchFamily="18" charset="-120"/>
              </a:rPr>
              <a:t>技術來</a:t>
            </a:r>
            <a:r>
              <a:rPr lang="zh-TW" altLang="en-US" sz="1800" dirty="0">
                <a:solidFill>
                  <a:srgbClr val="0070C0"/>
                </a:solidFill>
                <a:highlight>
                  <a:srgbClr val="FFFF00"/>
                </a:highlight>
                <a:ea typeface="新細明體" panose="02020500000000000000" pitchFamily="18" charset="-120"/>
              </a:rPr>
              <a:t>分析和理解文本數據，例如客戶評論、電子郵件和社交媒體帖子。</a:t>
            </a:r>
            <a:r>
              <a:rPr lang="zh-TW" altLang="en-US" sz="1800" dirty="0">
                <a:solidFill>
                  <a:srgbClr val="0070C0"/>
                </a:solidFill>
                <a:ea typeface="新細明體" panose="02020500000000000000" pitchFamily="18" charset="-120"/>
              </a:rPr>
              <a:t>這可以幫助提取有用的資訊，如情感分析、主題建模等。</a:t>
            </a:r>
          </a:p>
          <a:p>
            <a:pPr marL="0" indent="0" algn="l">
              <a:buNone/>
            </a:pPr>
            <a:r>
              <a:rPr lang="zh-TW" altLang="en-US" sz="1800" dirty="0">
                <a:solidFill>
                  <a:srgbClr val="0070C0"/>
                </a:solidFill>
                <a:ea typeface="新細明體" panose="02020500000000000000" pitchFamily="18" charset="-120"/>
              </a:rPr>
              <a:t>            </a:t>
            </a:r>
            <a:r>
              <a:rPr lang="en-US" altLang="zh-TW" sz="1800" dirty="0">
                <a:solidFill>
                  <a:srgbClr val="0070C0"/>
                </a:solidFill>
                <a:highlight>
                  <a:srgbClr val="FFFF00"/>
                </a:highlight>
                <a:ea typeface="新細明體" panose="02020500000000000000" pitchFamily="18" charset="-120"/>
              </a:rPr>
              <a:t>2.</a:t>
            </a:r>
            <a:r>
              <a:rPr lang="zh-TW" altLang="en-US" sz="1800" dirty="0">
                <a:solidFill>
                  <a:srgbClr val="0070C0"/>
                </a:solidFill>
                <a:highlight>
                  <a:srgbClr val="FFFF00"/>
                </a:highlight>
                <a:ea typeface="新細明體" panose="02020500000000000000" pitchFamily="18" charset="-120"/>
              </a:rPr>
              <a:t>機器學習 </a:t>
            </a:r>
            <a:r>
              <a:rPr lang="en-US" altLang="zh-TW" sz="1800" dirty="0">
                <a:solidFill>
                  <a:srgbClr val="0070C0"/>
                </a:solidFill>
                <a:highlight>
                  <a:srgbClr val="FFFF00"/>
                </a:highlight>
                <a:ea typeface="新細明體" panose="02020500000000000000" pitchFamily="18" charset="-120"/>
              </a:rPr>
              <a:t>(ML)</a:t>
            </a:r>
            <a:r>
              <a:rPr lang="zh-TW" altLang="en-US" sz="1800" dirty="0">
                <a:solidFill>
                  <a:srgbClr val="0070C0"/>
                </a:solidFill>
                <a:highlight>
                  <a:srgbClr val="FFFF00"/>
                </a:highlight>
                <a:ea typeface="新細明體" panose="02020500000000000000" pitchFamily="18" charset="-120"/>
              </a:rPr>
              <a:t>：</a:t>
            </a:r>
            <a:r>
              <a:rPr lang="zh-TW" altLang="en-US" sz="1800" dirty="0">
                <a:solidFill>
                  <a:srgbClr val="0070C0"/>
                </a:solidFill>
                <a:ea typeface="新細明體" panose="02020500000000000000" pitchFamily="18" charset="-120"/>
              </a:rPr>
              <a:t>訓練機器學習模型</a:t>
            </a:r>
            <a:r>
              <a:rPr lang="zh-TW" altLang="en-US" sz="1800" b="1" dirty="0">
                <a:solidFill>
                  <a:srgbClr val="0070C0"/>
                </a:solidFill>
                <a:highlight>
                  <a:srgbClr val="FFFF00"/>
                </a:highlight>
                <a:ea typeface="新細明體" panose="02020500000000000000" pitchFamily="18" charset="-120"/>
              </a:rPr>
              <a:t>來分類和預測非結構化數據</a:t>
            </a:r>
            <a:r>
              <a:rPr lang="zh-TW" altLang="en-US" sz="1800" dirty="0">
                <a:solidFill>
                  <a:srgbClr val="0070C0"/>
                </a:solidFill>
                <a:highlight>
                  <a:srgbClr val="FFFF00"/>
                </a:highlight>
                <a:ea typeface="新細明體" panose="02020500000000000000" pitchFamily="18" charset="-120"/>
              </a:rPr>
              <a:t>。例如，使用圖像識別技術來分析產品圖片，或使用推薦系統來根據客戶行為推薦產品。</a:t>
            </a:r>
          </a:p>
          <a:p>
            <a:pPr marL="0" indent="0" algn="l">
              <a:buNone/>
            </a:pPr>
            <a:r>
              <a:rPr lang="zh-TW" altLang="en-US" sz="1800" dirty="0">
                <a:solidFill>
                  <a:srgbClr val="0070C0"/>
                </a:solidFill>
                <a:ea typeface="新細明體" panose="02020500000000000000" pitchFamily="18" charset="-120"/>
              </a:rPr>
              <a:t>          </a:t>
            </a:r>
            <a:r>
              <a:rPr lang="zh-TW" altLang="en-US" sz="1800" b="1" dirty="0">
                <a:solidFill>
                  <a:srgbClr val="0070C0"/>
                </a:solidFill>
                <a:highlight>
                  <a:srgbClr val="FFFF00"/>
                </a:highlight>
                <a:ea typeface="新細明體" panose="02020500000000000000" pitchFamily="18" charset="-120"/>
              </a:rPr>
              <a:t> </a:t>
            </a:r>
            <a:r>
              <a:rPr lang="en-US" altLang="zh-TW" sz="1800" b="1" dirty="0">
                <a:solidFill>
                  <a:srgbClr val="0070C0"/>
                </a:solidFill>
                <a:highlight>
                  <a:srgbClr val="FFFF00"/>
                </a:highlight>
                <a:ea typeface="新細明體" panose="02020500000000000000" pitchFamily="18" charset="-120"/>
              </a:rPr>
              <a:t>3. </a:t>
            </a:r>
            <a:r>
              <a:rPr lang="zh-TW" altLang="en-US" sz="1800" b="1" dirty="0">
                <a:solidFill>
                  <a:srgbClr val="0070C0"/>
                </a:solidFill>
                <a:highlight>
                  <a:srgbClr val="FFFF00"/>
                </a:highlight>
                <a:ea typeface="新細明體" panose="02020500000000000000" pitchFamily="18" charset="-120"/>
              </a:rPr>
              <a:t>數據挖掘</a:t>
            </a:r>
            <a:r>
              <a:rPr lang="zh-TW" altLang="en-US" sz="1800" dirty="0">
                <a:solidFill>
                  <a:srgbClr val="0070C0"/>
                </a:solidFill>
                <a:ea typeface="新細明體" panose="02020500000000000000" pitchFamily="18" charset="-120"/>
              </a:rPr>
              <a:t>：應用數據挖掘技術來發現非結構化數據中的模式和趨勢。這可以包括關鍵詞提取、關聯規則挖掘等。</a:t>
            </a:r>
          </a:p>
          <a:p>
            <a:pPr marL="0" indent="0" algn="l">
              <a:buNone/>
            </a:pPr>
            <a:r>
              <a:rPr lang="zh-TW" altLang="en-US" sz="1800" dirty="0">
                <a:solidFill>
                  <a:srgbClr val="0070C0"/>
                </a:solidFill>
                <a:ea typeface="新細明體" panose="02020500000000000000" pitchFamily="18" charset="-120"/>
              </a:rPr>
              <a:t>         </a:t>
            </a:r>
            <a:r>
              <a:rPr lang="zh-TW" altLang="en-US" sz="1800" b="1" dirty="0">
                <a:solidFill>
                  <a:srgbClr val="0070C0"/>
                </a:solidFill>
                <a:highlight>
                  <a:srgbClr val="FFFF00"/>
                </a:highlight>
                <a:ea typeface="新細明體" panose="02020500000000000000" pitchFamily="18" charset="-120"/>
              </a:rPr>
              <a:t> </a:t>
            </a:r>
            <a:r>
              <a:rPr lang="en-US" altLang="zh-TW" sz="1800" b="1" dirty="0">
                <a:solidFill>
                  <a:srgbClr val="0070C0"/>
                </a:solidFill>
                <a:highlight>
                  <a:srgbClr val="FFFF00"/>
                </a:highlight>
                <a:ea typeface="新細明體" panose="02020500000000000000" pitchFamily="18" charset="-120"/>
              </a:rPr>
              <a:t>4. </a:t>
            </a:r>
            <a:r>
              <a:rPr lang="zh-TW" altLang="en-US" sz="1800" b="1" dirty="0">
                <a:solidFill>
                  <a:srgbClr val="0070C0"/>
                </a:solidFill>
                <a:highlight>
                  <a:srgbClr val="FFFF00"/>
                </a:highlight>
                <a:ea typeface="新細明體" panose="02020500000000000000" pitchFamily="18" charset="-120"/>
              </a:rPr>
              <a:t>數據庫和數據倉庫</a:t>
            </a:r>
            <a:r>
              <a:rPr lang="zh-TW" altLang="en-US" sz="1800" dirty="0">
                <a:solidFill>
                  <a:srgbClr val="0070C0"/>
                </a:solidFill>
                <a:ea typeface="新細明體" panose="02020500000000000000" pitchFamily="18" charset="-120"/>
              </a:rPr>
              <a:t>：</a:t>
            </a:r>
            <a:r>
              <a:rPr lang="zh-TW" altLang="en-US" sz="1800" dirty="0">
                <a:solidFill>
                  <a:srgbClr val="0070C0"/>
                </a:solidFill>
                <a:highlight>
                  <a:srgbClr val="FFFF00"/>
                </a:highlight>
                <a:ea typeface="新細明體" panose="02020500000000000000" pitchFamily="18" charset="-120"/>
              </a:rPr>
              <a:t>使用 </a:t>
            </a:r>
            <a:r>
              <a:rPr lang="en-US" altLang="zh-TW" sz="1800" dirty="0">
                <a:solidFill>
                  <a:srgbClr val="0070C0"/>
                </a:solidFill>
                <a:highlight>
                  <a:srgbClr val="FFFF00"/>
                </a:highlight>
                <a:ea typeface="新細明體" panose="02020500000000000000" pitchFamily="18" charset="-120"/>
              </a:rPr>
              <a:t>NoSQL </a:t>
            </a:r>
            <a:r>
              <a:rPr lang="zh-TW" altLang="en-US" sz="1800" dirty="0">
                <a:solidFill>
                  <a:srgbClr val="0070C0"/>
                </a:solidFill>
                <a:highlight>
                  <a:srgbClr val="FFFF00"/>
                </a:highlight>
                <a:ea typeface="新細明體" panose="02020500000000000000" pitchFamily="18" charset="-120"/>
              </a:rPr>
              <a:t>數據庫（如 </a:t>
            </a:r>
            <a:r>
              <a:rPr lang="en-US" altLang="zh-TW" sz="1800" dirty="0">
                <a:solidFill>
                  <a:srgbClr val="0070C0"/>
                </a:solidFill>
                <a:highlight>
                  <a:srgbClr val="FFFF00"/>
                </a:highlight>
                <a:ea typeface="新細明體" panose="02020500000000000000" pitchFamily="18" charset="-120"/>
              </a:rPr>
              <a:t>MongoDB</a:t>
            </a:r>
            <a:r>
              <a:rPr lang="zh-TW" altLang="en-US" sz="1800" dirty="0">
                <a:solidFill>
                  <a:srgbClr val="0070C0"/>
                </a:solidFill>
                <a:highlight>
                  <a:srgbClr val="FFFF00"/>
                </a:highlight>
                <a:ea typeface="新細明體" panose="02020500000000000000" pitchFamily="18" charset="-120"/>
              </a:rPr>
              <a:t>）</a:t>
            </a:r>
            <a:r>
              <a:rPr lang="zh-TW" altLang="en-US" sz="1800" dirty="0">
                <a:solidFill>
                  <a:srgbClr val="0070C0"/>
                </a:solidFill>
                <a:ea typeface="新細明體" panose="02020500000000000000" pitchFamily="18" charset="-120"/>
              </a:rPr>
              <a:t>來存儲和檢索</a:t>
            </a:r>
            <a:r>
              <a:rPr lang="zh-TW" altLang="en-US" sz="1800" dirty="0">
                <a:solidFill>
                  <a:srgbClr val="0070C0"/>
                </a:solidFill>
                <a:highlight>
                  <a:srgbClr val="FFFF00"/>
                </a:highlight>
                <a:ea typeface="新細明體" panose="02020500000000000000" pitchFamily="18" charset="-120"/>
              </a:rPr>
              <a:t>非結構化數據</a:t>
            </a:r>
            <a:r>
              <a:rPr lang="zh-TW" altLang="en-US" sz="1800" dirty="0">
                <a:solidFill>
                  <a:srgbClr val="0070C0"/>
                </a:solidFill>
                <a:ea typeface="新細明體" panose="02020500000000000000" pitchFamily="18" charset="-120"/>
              </a:rPr>
              <a:t>，或使用數據倉庫來整合和分析來自不同來源的數據。 </a:t>
            </a:r>
            <a:endParaRPr lang="en-US" altLang="zh-TW" sz="1800" dirty="0">
              <a:solidFill>
                <a:srgbClr val="0070C0"/>
              </a:solidFill>
              <a:ea typeface="新細明體" panose="02020500000000000000" pitchFamily="18" charset="-120"/>
            </a:endParaRPr>
          </a:p>
          <a:p>
            <a:pPr>
              <a:buFont typeface="Wingdings" panose="05000000000000000000" pitchFamily="2" charset="2"/>
              <a:buNone/>
            </a:pPr>
            <a:endParaRPr lang="en-US" altLang="zh-TW" sz="1800" dirty="0">
              <a:solidFill>
                <a:srgbClr val="0070C0"/>
              </a:solidFill>
              <a:ea typeface="新細明體" panose="02020500000000000000" pitchFamily="18" charset="-120"/>
            </a:endParaRPr>
          </a:p>
          <a:p>
            <a:pPr lvl="1">
              <a:buFont typeface="Wingdings" panose="05000000000000000000" pitchFamily="2" charset="2"/>
              <a:buNone/>
            </a:pPr>
            <a:endParaRPr lang="zh-TW" altLang="en-US" dirty="0">
              <a:ea typeface="新細明體" panose="02020500000000000000" pitchFamily="18" charset="-12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15C39-2D90-763C-A837-6D4E0B6680CB}"/>
            </a:ext>
          </a:extLst>
        </p:cNvPr>
        <p:cNvGrpSpPr/>
        <p:nvPr/>
      </p:nvGrpSpPr>
      <p:grpSpPr>
        <a:xfrm>
          <a:off x="0" y="0"/>
          <a:ext cx="0" cy="0"/>
          <a:chOff x="0" y="0"/>
          <a:chExt cx="0" cy="0"/>
        </a:xfrm>
      </p:grpSpPr>
      <p:sp>
        <p:nvSpPr>
          <p:cNvPr id="88066" name="Rectangle 2">
            <a:extLst>
              <a:ext uri="{FF2B5EF4-FFF2-40B4-BE49-F238E27FC236}">
                <a16:creationId xmlns:a16="http://schemas.microsoft.com/office/drawing/2014/main" id="{E03D1345-5EC6-F4CF-03E2-65C9962125C2}"/>
              </a:ext>
            </a:extLst>
          </p:cNvPr>
          <p:cNvSpPr>
            <a:spLocks noGrp="1" noChangeArrowheads="1"/>
          </p:cNvSpPr>
          <p:nvPr>
            <p:ph type="title"/>
          </p:nvPr>
        </p:nvSpPr>
        <p:spPr>
          <a:xfrm>
            <a:off x="212271" y="89808"/>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r>
              <a:rPr lang="en-US" altLang="zh-TW" sz="32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EDI  </a:t>
            </a:r>
            <a:r>
              <a:rPr lang="zh-TW" altLang="en-US" sz="2400" dirty="0">
                <a:solidFill>
                  <a:schemeClr val="bg1"/>
                </a:solidFill>
                <a:ea typeface="新細明體" panose="02020500000000000000" pitchFamily="18" charset="-120"/>
              </a:rPr>
              <a:t>的競爭者</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9AFAE423-8A1C-9DA1-4F67-5DEBD324EE4A}"/>
              </a:ext>
            </a:extLst>
          </p:cNvPr>
          <p:cNvSpPr>
            <a:spLocks noGrp="1" noChangeArrowheads="1"/>
          </p:cNvSpPr>
          <p:nvPr>
            <p:ph type="body" idx="1"/>
          </p:nvPr>
        </p:nvSpPr>
        <p:spPr>
          <a:xfrm>
            <a:off x="490712" y="547008"/>
            <a:ext cx="11387861" cy="5715769"/>
          </a:xfrm>
        </p:spPr>
        <p:txBody>
          <a:bodyPr>
            <a:normAutofit fontScale="92500" lnSpcReduction="10000"/>
          </a:bodyPr>
          <a:lstStyle/>
          <a:p>
            <a:pPr>
              <a:buFont typeface="Wingdings" panose="05000000000000000000" pitchFamily="2" charset="2"/>
              <a:buNone/>
            </a:pPr>
            <a:r>
              <a:rPr lang="zh-TW" altLang="en-US" sz="1800" dirty="0"/>
              <a:t> </a:t>
            </a:r>
            <a:r>
              <a:rPr lang="en-US" altLang="zh-TW" sz="1800" dirty="0"/>
              <a:t>e-commerce</a:t>
            </a:r>
            <a:r>
              <a:rPr lang="zh-TW" altLang="en-US" sz="1800" dirty="0"/>
              <a:t>（電子商務）時代，</a:t>
            </a:r>
            <a:r>
              <a:rPr lang="en-US" altLang="zh-TW" sz="1800" b="1" dirty="0"/>
              <a:t>EDI</a:t>
            </a:r>
            <a:r>
              <a:rPr lang="zh-TW" altLang="en-US" sz="1800" b="1" dirty="0"/>
              <a:t>（</a:t>
            </a:r>
            <a:r>
              <a:rPr lang="en-US" altLang="zh-TW" sz="1800" b="1" dirty="0"/>
              <a:t>Electronic Data Interchange</a:t>
            </a:r>
            <a:r>
              <a:rPr lang="zh-TW" altLang="en-US" sz="1800" b="1" dirty="0"/>
              <a:t>）仍然扮演重要角色</a:t>
            </a:r>
            <a:r>
              <a:rPr lang="zh-TW" altLang="en-US" sz="1800" dirty="0"/>
              <a:t>，但它確實面對了一些</a:t>
            </a:r>
            <a:r>
              <a:rPr lang="zh-TW" altLang="en-US" sz="1800" b="1" dirty="0"/>
              <a:t>競爭者與替代技術 </a:t>
            </a:r>
            <a:r>
              <a:rPr lang="en-US" altLang="zh-TW" sz="1800" b="1" dirty="0"/>
              <a:t>:</a:t>
            </a:r>
            <a:endParaRPr lang="en-US" altLang="zh-TW" sz="1800" dirty="0"/>
          </a:p>
          <a:p>
            <a:pPr>
              <a:buFont typeface="Wingdings" panose="05000000000000000000" pitchFamily="2" charset="2"/>
              <a:buNone/>
            </a:pPr>
            <a:endParaRPr lang="en-US" altLang="zh-TW" sz="1800" dirty="0"/>
          </a:p>
          <a:p>
            <a:pPr marL="0" indent="0">
              <a:buNone/>
            </a:pPr>
            <a:r>
              <a:rPr lang="en-US" altLang="zh-TW" sz="1800" dirty="0"/>
              <a:t> 1. </a:t>
            </a:r>
            <a:r>
              <a:rPr lang="en-US" altLang="zh-TW" sz="1800" dirty="0">
                <a:highlight>
                  <a:srgbClr val="FFFF00"/>
                </a:highlight>
              </a:rPr>
              <a:t>API</a:t>
            </a:r>
            <a:r>
              <a:rPr lang="zh-TW" altLang="en-US" sz="1800" dirty="0">
                <a:highlight>
                  <a:srgbClr val="FFFF00"/>
                </a:highlight>
              </a:rPr>
              <a:t>（</a:t>
            </a:r>
            <a:r>
              <a:rPr lang="en-US" altLang="zh-TW" sz="1800" dirty="0">
                <a:highlight>
                  <a:srgbClr val="FFFF00"/>
                </a:highlight>
              </a:rPr>
              <a:t>Application Programming Interface, </a:t>
            </a:r>
            <a:r>
              <a:rPr lang="zh-TW" altLang="en-US" sz="1800" b="1" dirty="0">
                <a:highlight>
                  <a:srgbClr val="FFFF00"/>
                </a:highlight>
              </a:rPr>
              <a:t>應用程式介面</a:t>
            </a:r>
            <a:r>
              <a:rPr lang="zh-TW" altLang="en-US" sz="1800" dirty="0">
                <a:highlight>
                  <a:srgbClr val="FFFF00"/>
                </a:highlight>
              </a:rPr>
              <a:t>）</a:t>
            </a:r>
            <a:r>
              <a:rPr lang="zh-TW" altLang="en-US" sz="1800" b="1" dirty="0"/>
              <a:t>，它是一種讓</a:t>
            </a:r>
            <a:r>
              <a:rPr lang="zh-TW" altLang="en-US" sz="1800" b="1" dirty="0">
                <a:highlight>
                  <a:srgbClr val="FFFF00"/>
                </a:highlight>
              </a:rPr>
              <a:t>兩個系統之間溝通與交換資料的橋樑</a:t>
            </a:r>
            <a:r>
              <a:rPr lang="zh-TW" altLang="en-US" sz="1800" dirty="0"/>
              <a:t>。</a:t>
            </a:r>
          </a:p>
          <a:p>
            <a:pPr lvl="0"/>
            <a:r>
              <a:rPr lang="zh-TW" altLang="zh-TW" sz="1800" dirty="0"/>
              <a:t>優勢：</a:t>
            </a:r>
          </a:p>
          <a:p>
            <a:pPr lvl="1"/>
            <a:r>
              <a:rPr lang="zh-TW" altLang="zh-TW" sz="1600" dirty="0"/>
              <a:t>更</a:t>
            </a:r>
            <a:r>
              <a:rPr lang="zh-TW" altLang="zh-TW" sz="1600" b="1" dirty="0"/>
              <a:t>即時</a:t>
            </a:r>
            <a:r>
              <a:rPr lang="zh-TW" altLang="zh-TW" sz="1600" dirty="0"/>
              <a:t>、</a:t>
            </a:r>
            <a:r>
              <a:rPr lang="zh-TW" altLang="zh-TW" sz="1600" b="1" dirty="0"/>
              <a:t>靈活</a:t>
            </a:r>
            <a:r>
              <a:rPr lang="zh-TW" altLang="zh-TW" sz="1600" dirty="0"/>
              <a:t>、</a:t>
            </a:r>
            <a:r>
              <a:rPr lang="zh-TW" altLang="zh-TW" sz="1600" b="1" dirty="0"/>
              <a:t>易整合</a:t>
            </a:r>
            <a:r>
              <a:rPr lang="zh-TW" altLang="zh-TW" sz="1600" dirty="0"/>
              <a:t>，特別適合 </a:t>
            </a:r>
            <a:r>
              <a:rPr lang="en-US" altLang="zh-TW" sz="1600" dirty="0">
                <a:highlight>
                  <a:srgbClr val="FFFF00"/>
                </a:highlight>
              </a:rPr>
              <a:t>SaaS</a:t>
            </a:r>
            <a:r>
              <a:rPr lang="zh-TW" altLang="zh-TW" sz="1600" dirty="0">
                <a:highlight>
                  <a:srgbClr val="FFFF00"/>
                </a:highlight>
              </a:rPr>
              <a:t>、雲端應用</a:t>
            </a:r>
            <a:r>
              <a:rPr lang="zh-TW" altLang="zh-TW" sz="1600" dirty="0"/>
              <a:t>。</a:t>
            </a:r>
          </a:p>
          <a:p>
            <a:pPr lvl="1"/>
            <a:r>
              <a:rPr lang="zh-TW" altLang="zh-TW" sz="1600" dirty="0"/>
              <a:t>支援</a:t>
            </a:r>
            <a:r>
              <a:rPr lang="en-US" altLang="zh-TW" sz="1600" dirty="0"/>
              <a:t> REST</a:t>
            </a:r>
            <a:r>
              <a:rPr lang="zh-TW" altLang="zh-TW" sz="1600" dirty="0"/>
              <a:t>、</a:t>
            </a:r>
            <a:r>
              <a:rPr lang="en-US" altLang="zh-TW" sz="1600" dirty="0">
                <a:highlight>
                  <a:srgbClr val="FFFF00"/>
                </a:highlight>
              </a:rPr>
              <a:t>JSON</a:t>
            </a:r>
            <a:r>
              <a:rPr lang="zh-TW" altLang="zh-TW" sz="1600" dirty="0">
                <a:highlight>
                  <a:srgbClr val="FFFF00"/>
                </a:highlight>
              </a:rPr>
              <a:t>、</a:t>
            </a:r>
            <a:r>
              <a:rPr lang="en-US" altLang="zh-TW" sz="1600" dirty="0">
                <a:highlight>
                  <a:srgbClr val="FFFF00"/>
                </a:highlight>
              </a:rPr>
              <a:t>XML </a:t>
            </a:r>
            <a:r>
              <a:rPr lang="zh-TW" altLang="zh-TW" sz="1600" dirty="0">
                <a:highlight>
                  <a:srgbClr val="FFFF00"/>
                </a:highlight>
              </a:rPr>
              <a:t>等現代開發標準</a:t>
            </a:r>
            <a:r>
              <a:rPr lang="zh-TW" altLang="zh-TW" sz="1600" dirty="0"/>
              <a:t>。</a:t>
            </a:r>
          </a:p>
          <a:p>
            <a:pPr lvl="0"/>
            <a:r>
              <a:rPr lang="en-US" altLang="zh-TW" sz="1800" dirty="0"/>
              <a:t> </a:t>
            </a:r>
            <a:r>
              <a:rPr lang="zh-TW" altLang="zh-TW" sz="1800" dirty="0"/>
              <a:t>使用場景：</a:t>
            </a:r>
          </a:p>
          <a:p>
            <a:pPr lvl="1"/>
            <a:r>
              <a:rPr lang="en-US" altLang="zh-TW" sz="1600" dirty="0">
                <a:highlight>
                  <a:srgbClr val="FFFF00"/>
                </a:highlight>
              </a:rPr>
              <a:t>B2C </a:t>
            </a:r>
            <a:r>
              <a:rPr lang="zh-TW" altLang="zh-TW" sz="1600" dirty="0">
                <a:highlight>
                  <a:srgbClr val="FFFF00"/>
                </a:highlight>
              </a:rPr>
              <a:t>平台（如</a:t>
            </a:r>
            <a:r>
              <a:rPr lang="en-US" altLang="zh-TW" sz="1600" dirty="0">
                <a:highlight>
                  <a:srgbClr val="FFFF00"/>
                </a:highlight>
              </a:rPr>
              <a:t> Shopify</a:t>
            </a:r>
            <a:r>
              <a:rPr lang="zh-TW" altLang="zh-TW" sz="1600" dirty="0">
                <a:highlight>
                  <a:srgbClr val="FFFF00"/>
                </a:highlight>
              </a:rPr>
              <a:t>、</a:t>
            </a:r>
            <a:r>
              <a:rPr lang="en-US" altLang="zh-TW" sz="1600" dirty="0">
                <a:highlight>
                  <a:srgbClr val="FFFF00"/>
                </a:highlight>
              </a:rPr>
              <a:t>Amazon</a:t>
            </a:r>
            <a:r>
              <a:rPr lang="zh-TW" altLang="zh-TW" sz="1600" dirty="0"/>
              <a:t>、</a:t>
            </a:r>
            <a:r>
              <a:rPr lang="en-US" altLang="zh-TW" sz="1600" dirty="0"/>
              <a:t>Lazada </a:t>
            </a:r>
            <a:r>
              <a:rPr lang="zh-TW" altLang="zh-TW" sz="1600" dirty="0"/>
              <a:t>等）</a:t>
            </a:r>
          </a:p>
          <a:p>
            <a:pPr lvl="1"/>
            <a:r>
              <a:rPr lang="zh-TW" altLang="zh-TW" sz="1600" dirty="0"/>
              <a:t>快速變化的環境，像是</a:t>
            </a:r>
            <a:r>
              <a:rPr lang="zh-TW" altLang="zh-TW" sz="1600" dirty="0">
                <a:highlight>
                  <a:srgbClr val="FFFF00"/>
                </a:highlight>
              </a:rPr>
              <a:t>訂單查詢、即時庫存更新</a:t>
            </a:r>
            <a:r>
              <a:rPr lang="zh-TW" altLang="zh-TW" sz="1600" dirty="0"/>
              <a:t>等。</a:t>
            </a:r>
          </a:p>
          <a:p>
            <a:pPr lvl="0"/>
            <a:r>
              <a:rPr lang="en-US" altLang="zh-TW" sz="1800" dirty="0"/>
              <a:t> </a:t>
            </a:r>
            <a:r>
              <a:rPr lang="zh-TW" altLang="zh-TW" sz="1600" dirty="0"/>
              <a:t>越來越</a:t>
            </a:r>
            <a:r>
              <a:rPr lang="zh-TW" altLang="zh-TW" sz="1600" dirty="0">
                <a:highlight>
                  <a:srgbClr val="FFFF00"/>
                </a:highlight>
              </a:rPr>
              <a:t>多企業以</a:t>
            </a:r>
            <a:r>
              <a:rPr lang="en-US" altLang="zh-TW" sz="1600" dirty="0">
                <a:highlight>
                  <a:srgbClr val="FFFF00"/>
                </a:highlight>
              </a:rPr>
              <a:t> API </a:t>
            </a:r>
            <a:r>
              <a:rPr lang="zh-TW" altLang="zh-TW" sz="1600" dirty="0">
                <a:highlight>
                  <a:srgbClr val="FFFF00"/>
                </a:highlight>
              </a:rPr>
              <a:t>作為</a:t>
            </a:r>
            <a:r>
              <a:rPr lang="en-US" altLang="zh-TW" sz="1600" dirty="0">
                <a:highlight>
                  <a:srgbClr val="FFFF00"/>
                </a:highlight>
              </a:rPr>
              <a:t> EDI </a:t>
            </a:r>
            <a:r>
              <a:rPr lang="zh-TW" altLang="zh-TW" sz="1600" dirty="0">
                <a:highlight>
                  <a:srgbClr val="FFFF00"/>
                </a:highlight>
              </a:rPr>
              <a:t>的「補充」甚至替代</a:t>
            </a:r>
            <a:r>
              <a:rPr lang="zh-TW" altLang="zh-TW" sz="1600" dirty="0"/>
              <a:t>。</a:t>
            </a:r>
          </a:p>
          <a:p>
            <a:pPr marL="0" indent="0">
              <a:buNone/>
            </a:pPr>
            <a:endParaRPr lang="zh-TW" altLang="zh-TW" sz="1600" dirty="0"/>
          </a:p>
          <a:p>
            <a:pPr marL="0" indent="0">
              <a:buNone/>
            </a:pPr>
            <a:endParaRPr lang="en-US" altLang="zh-TW" sz="1600" dirty="0"/>
          </a:p>
          <a:p>
            <a:pPr marL="0" indent="0">
              <a:buNone/>
            </a:pPr>
            <a:endParaRPr lang="en-US" altLang="zh-TW" sz="1600" dirty="0"/>
          </a:p>
          <a:p>
            <a:r>
              <a:rPr lang="en-US" altLang="zh-TW" sz="1600" dirty="0"/>
              <a:t> </a:t>
            </a:r>
            <a:r>
              <a:rPr lang="en-US" altLang="zh-TW" sz="1600" dirty="0" err="1">
                <a:highlight>
                  <a:srgbClr val="FFFF00"/>
                </a:highlight>
              </a:rPr>
              <a:t>RosettaNet</a:t>
            </a:r>
            <a:r>
              <a:rPr lang="en-US" altLang="zh-TW" sz="1600" dirty="0">
                <a:highlight>
                  <a:srgbClr val="FFFF00"/>
                </a:highlight>
              </a:rPr>
              <a:t> </a:t>
            </a:r>
            <a:r>
              <a:rPr lang="zh-TW" altLang="en-US" sz="1600" b="1" dirty="0"/>
              <a:t>不是 </a:t>
            </a:r>
            <a:r>
              <a:rPr lang="en-US" altLang="zh-TW" sz="1600" b="1" dirty="0"/>
              <a:t>API</a:t>
            </a:r>
            <a:r>
              <a:rPr lang="zh-TW" altLang="en-US" sz="1600" dirty="0"/>
              <a:t>，但它可以</a:t>
            </a:r>
            <a:r>
              <a:rPr lang="zh-TW" altLang="en-US" sz="1600" dirty="0">
                <a:highlight>
                  <a:srgbClr val="FFFF00"/>
                </a:highlight>
              </a:rPr>
              <a:t>與 </a:t>
            </a:r>
            <a:r>
              <a:rPr lang="en-US" altLang="zh-TW" sz="1600" dirty="0">
                <a:highlight>
                  <a:srgbClr val="FFFF00"/>
                </a:highlight>
              </a:rPr>
              <a:t>API </a:t>
            </a:r>
            <a:r>
              <a:rPr lang="zh-TW" altLang="en-US" sz="1600" dirty="0">
                <a:highlight>
                  <a:srgbClr val="FFFF00"/>
                </a:highlight>
              </a:rPr>
              <a:t>結合使用</a:t>
            </a:r>
            <a:r>
              <a:rPr lang="zh-TW" altLang="en-US" sz="1600" dirty="0"/>
              <a:t>。它其實是一套</a:t>
            </a:r>
            <a:r>
              <a:rPr lang="zh-TW" altLang="en-US" sz="1600" b="1" dirty="0">
                <a:highlight>
                  <a:srgbClr val="FFFF00"/>
                </a:highlight>
              </a:rPr>
              <a:t>業界標準的商業流程和通訊協議</a:t>
            </a:r>
            <a:r>
              <a:rPr lang="zh-TW" altLang="en-US" sz="1600" dirty="0"/>
              <a:t>，特別針對高科技產業（如電子、半導體、電信供應鏈）設計，用來</a:t>
            </a:r>
            <a:r>
              <a:rPr lang="zh-TW" altLang="en-US" sz="1600" dirty="0">
                <a:highlight>
                  <a:srgbClr val="FFFF00"/>
                </a:highlight>
              </a:rPr>
              <a:t>標準化企業之間的資料交換</a:t>
            </a:r>
            <a:r>
              <a:rPr lang="zh-TW" altLang="en-US" sz="1600" dirty="0"/>
              <a:t>。</a:t>
            </a:r>
            <a:endParaRPr lang="en-US" altLang="zh-TW" sz="1600" dirty="0"/>
          </a:p>
          <a:p>
            <a:pPr marL="0" indent="0">
              <a:buNone/>
            </a:pPr>
            <a:endParaRPr lang="en-US" altLang="zh-TW" sz="1600" dirty="0"/>
          </a:p>
          <a:p>
            <a:pPr marL="0" indent="0">
              <a:buNone/>
            </a:pPr>
            <a:r>
              <a:rPr lang="en-US" altLang="zh-TW" sz="1600" dirty="0"/>
              <a:t>2. </a:t>
            </a:r>
            <a:r>
              <a:rPr lang="en-US" altLang="zh-TW" sz="1600" dirty="0">
                <a:highlight>
                  <a:srgbClr val="FFFF00"/>
                </a:highlight>
              </a:rPr>
              <a:t>ERP </a:t>
            </a:r>
            <a:r>
              <a:rPr lang="zh-TW" altLang="zh-TW" sz="1600" dirty="0">
                <a:highlight>
                  <a:srgbClr val="FFFF00"/>
                </a:highlight>
              </a:rPr>
              <a:t>系統直接整合</a:t>
            </a:r>
          </a:p>
          <a:p>
            <a:pPr marL="0" lvl="0" indent="0">
              <a:buNone/>
            </a:pPr>
            <a:r>
              <a:rPr lang="zh-TW" altLang="zh-TW" sz="1600" dirty="0"/>
              <a:t>如</a:t>
            </a:r>
            <a:r>
              <a:rPr lang="en-US" altLang="zh-TW" sz="1600" dirty="0"/>
              <a:t> SAP</a:t>
            </a:r>
            <a:r>
              <a:rPr lang="zh-TW" altLang="zh-TW" sz="1600" dirty="0"/>
              <a:t>、</a:t>
            </a:r>
            <a:r>
              <a:rPr lang="en-US" altLang="zh-TW" sz="1600" dirty="0"/>
              <a:t>Oracle</a:t>
            </a:r>
            <a:r>
              <a:rPr lang="zh-TW" altLang="zh-TW" sz="1600" dirty="0"/>
              <a:t>、</a:t>
            </a:r>
            <a:r>
              <a:rPr lang="en-US" altLang="zh-TW" sz="1600" dirty="0"/>
              <a:t>Microsoft Dynamics </a:t>
            </a:r>
            <a:r>
              <a:rPr lang="zh-TW" altLang="zh-TW" sz="1600" dirty="0"/>
              <a:t>等 </a:t>
            </a:r>
            <a:r>
              <a:rPr lang="en-US" altLang="zh-TW" sz="1600" dirty="0"/>
              <a:t>ERP </a:t>
            </a:r>
            <a:r>
              <a:rPr lang="zh-TW" altLang="zh-TW" sz="1600" dirty="0"/>
              <a:t>平台，</a:t>
            </a:r>
            <a:r>
              <a:rPr lang="zh-TW" altLang="zh-TW" sz="1600" dirty="0">
                <a:highlight>
                  <a:srgbClr val="FFFF00"/>
                </a:highlight>
              </a:rPr>
              <a:t>內建整合模組</a:t>
            </a:r>
            <a:r>
              <a:rPr lang="zh-TW" altLang="zh-TW" sz="1600" dirty="0"/>
              <a:t>，</a:t>
            </a:r>
            <a:r>
              <a:rPr lang="zh-TW" altLang="zh-TW" sz="1600" dirty="0">
                <a:highlight>
                  <a:srgbClr val="FFFF00"/>
                </a:highlight>
              </a:rPr>
              <a:t>透過</a:t>
            </a:r>
            <a:r>
              <a:rPr lang="en-US" altLang="zh-TW" sz="1600" dirty="0">
                <a:highlight>
                  <a:srgbClr val="FFFF00"/>
                </a:highlight>
              </a:rPr>
              <a:t> API </a:t>
            </a:r>
            <a:r>
              <a:rPr lang="zh-TW" altLang="zh-TW" sz="1600" dirty="0">
                <a:highlight>
                  <a:srgbClr val="FFFF00"/>
                </a:highlight>
              </a:rPr>
              <a:t>或雲端方式</a:t>
            </a:r>
            <a:r>
              <a:rPr lang="zh-TW" altLang="zh-TW" sz="1600" dirty="0"/>
              <a:t>直接與客戶或供應商對接，</a:t>
            </a:r>
            <a:r>
              <a:rPr lang="zh-TW" altLang="zh-TW" sz="1600" dirty="0">
                <a:highlight>
                  <a:srgbClr val="FFFF00"/>
                </a:highlight>
              </a:rPr>
              <a:t>繞過傳統</a:t>
            </a:r>
            <a:r>
              <a:rPr lang="en-US" altLang="zh-TW" sz="1600" dirty="0">
                <a:highlight>
                  <a:srgbClr val="FFFF00"/>
                </a:highlight>
              </a:rPr>
              <a:t> EDI </a:t>
            </a:r>
            <a:r>
              <a:rPr lang="zh-TW" altLang="zh-TW" sz="1600" dirty="0">
                <a:highlight>
                  <a:srgbClr val="FFFF00"/>
                </a:highlight>
              </a:rPr>
              <a:t>平台</a:t>
            </a:r>
            <a:r>
              <a:rPr lang="zh-TW" altLang="zh-TW" sz="1600" dirty="0"/>
              <a:t>。</a:t>
            </a:r>
          </a:p>
          <a:p>
            <a:pPr marL="0" indent="0">
              <a:buNone/>
            </a:pPr>
            <a:endParaRPr lang="en-US" altLang="zh-TW" sz="1800" dirty="0"/>
          </a:p>
          <a:p>
            <a:pPr>
              <a:buFont typeface="Wingdings" panose="05000000000000000000" pitchFamily="2" charset="2"/>
              <a:buNone/>
            </a:pPr>
            <a:endParaRPr lang="en-US" altLang="zh-TW" sz="1800" dirty="0">
              <a:solidFill>
                <a:srgbClr val="0070C0"/>
              </a:solidFill>
              <a:ea typeface="新細明體" panose="02020500000000000000" pitchFamily="18" charset="-120"/>
            </a:endParaRPr>
          </a:p>
          <a:p>
            <a:pPr>
              <a:buFont typeface="Wingdings" panose="05000000000000000000" pitchFamily="2" charset="2"/>
              <a:buNone/>
            </a:pPr>
            <a:endParaRPr lang="en-US" altLang="zh-TW" sz="1800" dirty="0">
              <a:solidFill>
                <a:srgbClr val="0070C0"/>
              </a:solidFill>
              <a:ea typeface="新細明體" panose="02020500000000000000" pitchFamily="18" charset="-120"/>
            </a:endParaRPr>
          </a:p>
          <a:p>
            <a:pPr lvl="1">
              <a:buFont typeface="Wingdings" panose="05000000000000000000" pitchFamily="2" charset="2"/>
              <a:buNone/>
            </a:pPr>
            <a:endParaRPr lang="zh-TW" altLang="en-US" dirty="0">
              <a:ea typeface="新細明體" panose="02020500000000000000" pitchFamily="18" charset="-120"/>
            </a:endParaRPr>
          </a:p>
        </p:txBody>
      </p:sp>
      <p:graphicFrame>
        <p:nvGraphicFramePr>
          <p:cNvPr id="2" name="表格 1">
            <a:extLst>
              <a:ext uri="{FF2B5EF4-FFF2-40B4-BE49-F238E27FC236}">
                <a16:creationId xmlns:a16="http://schemas.microsoft.com/office/drawing/2014/main" id="{DB3CA303-9566-DAC0-0AC4-14CF6233DCA9}"/>
              </a:ext>
            </a:extLst>
          </p:cNvPr>
          <p:cNvGraphicFramePr>
            <a:graphicFrameLocks noGrp="1"/>
          </p:cNvGraphicFramePr>
          <p:nvPr>
            <p:extLst>
              <p:ext uri="{D42A27DB-BD31-4B8C-83A1-F6EECF244321}">
                <p14:modId xmlns:p14="http://schemas.microsoft.com/office/powerpoint/2010/main" val="272103008"/>
              </p:ext>
            </p:extLst>
          </p:nvPr>
        </p:nvGraphicFramePr>
        <p:xfrm>
          <a:off x="6006586" y="1857375"/>
          <a:ext cx="5605287" cy="2514599"/>
        </p:xfrm>
        <a:graphic>
          <a:graphicData uri="http://schemas.openxmlformats.org/drawingml/2006/table">
            <a:tbl>
              <a:tblPr firstRow="1" firstCol="1" bandRow="1">
                <a:tableStyleId>{5C22544A-7EE6-4342-B048-85BDC9FD1C3A}</a:tableStyleId>
              </a:tblPr>
              <a:tblGrid>
                <a:gridCol w="773456">
                  <a:extLst>
                    <a:ext uri="{9D8B030D-6E8A-4147-A177-3AD203B41FA5}">
                      <a16:colId xmlns:a16="http://schemas.microsoft.com/office/drawing/2014/main" val="3646855822"/>
                    </a:ext>
                  </a:extLst>
                </a:gridCol>
                <a:gridCol w="2198343">
                  <a:extLst>
                    <a:ext uri="{9D8B030D-6E8A-4147-A177-3AD203B41FA5}">
                      <a16:colId xmlns:a16="http://schemas.microsoft.com/office/drawing/2014/main" val="4172514941"/>
                    </a:ext>
                  </a:extLst>
                </a:gridCol>
                <a:gridCol w="2633488">
                  <a:extLst>
                    <a:ext uri="{9D8B030D-6E8A-4147-A177-3AD203B41FA5}">
                      <a16:colId xmlns:a16="http://schemas.microsoft.com/office/drawing/2014/main" val="2276657942"/>
                    </a:ext>
                  </a:extLst>
                </a:gridCol>
              </a:tblGrid>
              <a:tr h="319028">
                <a:tc>
                  <a:txBody>
                    <a:bodyPr/>
                    <a:lstStyle/>
                    <a:p>
                      <a:pPr>
                        <a:lnSpc>
                          <a:spcPct val="115000"/>
                        </a:lnSpc>
                        <a:spcAft>
                          <a:spcPts val="800"/>
                        </a:spcAft>
                        <a:buNone/>
                      </a:pPr>
                      <a:r>
                        <a:rPr lang="zh-TW" sz="1600" kern="100" dirty="0">
                          <a:effectLst/>
                        </a:rPr>
                        <a:t>項目</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dirty="0">
                          <a:effectLst/>
                        </a:rPr>
                        <a:t>API</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EDI</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372247428"/>
                  </a:ext>
                </a:extLst>
              </a:tr>
              <a:tr h="367367">
                <a:tc>
                  <a:txBody>
                    <a:bodyPr/>
                    <a:lstStyle/>
                    <a:p>
                      <a:pPr>
                        <a:lnSpc>
                          <a:spcPct val="115000"/>
                        </a:lnSpc>
                        <a:spcAft>
                          <a:spcPts val="800"/>
                        </a:spcAft>
                        <a:buNone/>
                      </a:pPr>
                      <a:r>
                        <a:rPr lang="zh-TW" sz="1600" kern="100" dirty="0">
                          <a:effectLst/>
                        </a:rPr>
                        <a:t>速度</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highlight>
                            <a:srgbClr val="FFFF00"/>
                          </a:highlight>
                        </a:rPr>
                        <a:t>即時</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highlight>
                            <a:srgbClr val="FFFF00"/>
                          </a:highlight>
                        </a:rPr>
                        <a:t>批次傳輸</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739650068"/>
                  </a:ext>
                </a:extLst>
              </a:tr>
              <a:tr h="368769">
                <a:tc>
                  <a:txBody>
                    <a:bodyPr/>
                    <a:lstStyle/>
                    <a:p>
                      <a:pPr>
                        <a:lnSpc>
                          <a:spcPct val="115000"/>
                        </a:lnSpc>
                        <a:spcAft>
                          <a:spcPts val="800"/>
                        </a:spcAft>
                        <a:buNone/>
                      </a:pPr>
                      <a:r>
                        <a:rPr lang="zh-TW" sz="1600" kern="100">
                          <a:effectLst/>
                        </a:rPr>
                        <a:t>格式</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b="1" kern="100" dirty="0">
                          <a:effectLst/>
                          <a:highlight>
                            <a:srgbClr val="FFFF00"/>
                          </a:highlight>
                        </a:rPr>
                        <a:t>JSON / XML</a:t>
                      </a:r>
                      <a:endParaRPr lang="zh-TW" sz="16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b="1" kern="100" dirty="0">
                          <a:effectLst/>
                        </a:rPr>
                        <a:t>EDIFACT / X12</a:t>
                      </a:r>
                      <a:endParaRPr lang="zh-TW" sz="16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070795394"/>
                  </a:ext>
                </a:extLst>
              </a:tr>
              <a:tr h="724701">
                <a:tc>
                  <a:txBody>
                    <a:bodyPr/>
                    <a:lstStyle/>
                    <a:p>
                      <a:pPr>
                        <a:lnSpc>
                          <a:spcPct val="115000"/>
                        </a:lnSpc>
                        <a:spcAft>
                          <a:spcPts val="800"/>
                        </a:spcAft>
                        <a:buNone/>
                      </a:pPr>
                      <a:r>
                        <a:rPr lang="zh-TW" sz="1600" kern="100">
                          <a:effectLst/>
                        </a:rPr>
                        <a:t>適合對象</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快速變動、</a:t>
                      </a:r>
                      <a:r>
                        <a:rPr lang="zh-TW" sz="1600" kern="100" dirty="0">
                          <a:effectLst/>
                          <a:highlight>
                            <a:srgbClr val="FFFF00"/>
                          </a:highlight>
                        </a:rPr>
                        <a:t>小型企業、雲端系統</a:t>
                      </a:r>
                      <a:endParaRPr lang="zh-TW" sz="1600"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穩定供應鏈、大型企業</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590378337"/>
                  </a:ext>
                </a:extLst>
              </a:tr>
              <a:tr h="367367">
                <a:tc>
                  <a:txBody>
                    <a:bodyPr/>
                    <a:lstStyle/>
                    <a:p>
                      <a:pPr>
                        <a:lnSpc>
                          <a:spcPct val="115000"/>
                        </a:lnSpc>
                        <a:spcAft>
                          <a:spcPts val="800"/>
                        </a:spcAft>
                        <a:buNone/>
                      </a:pPr>
                      <a:r>
                        <a:rPr lang="zh-TW" sz="1600" kern="100">
                          <a:effectLst/>
                        </a:rPr>
                        <a:t>彈性</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highlight>
                            <a:srgbClr val="FFFF00"/>
                          </a:highlight>
                        </a:rPr>
                        <a:t>高</a:t>
                      </a:r>
                      <a:r>
                        <a:rPr lang="zh-TW" sz="1600" kern="100" dirty="0">
                          <a:effectLst/>
                        </a:rPr>
                        <a:t>（可客製）</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低（依標準）</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090142053"/>
                  </a:ext>
                </a:extLst>
              </a:tr>
              <a:tr h="367367">
                <a:tc>
                  <a:txBody>
                    <a:bodyPr/>
                    <a:lstStyle/>
                    <a:p>
                      <a:pPr>
                        <a:lnSpc>
                          <a:spcPct val="115000"/>
                        </a:lnSpc>
                        <a:spcAft>
                          <a:spcPts val="800"/>
                        </a:spcAft>
                        <a:buNone/>
                      </a:pPr>
                      <a:r>
                        <a:rPr lang="zh-TW" sz="1600" kern="100">
                          <a:effectLst/>
                        </a:rPr>
                        <a:t>成本</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highlight>
                            <a:srgbClr val="FFFF00"/>
                          </a:highlight>
                        </a:rPr>
                        <a:t>較低</a:t>
                      </a:r>
                      <a:r>
                        <a:rPr lang="zh-TW" sz="1600" kern="100" dirty="0">
                          <a:effectLst/>
                        </a:rPr>
                        <a:t>（</a:t>
                      </a:r>
                      <a:r>
                        <a:rPr lang="zh-TW" sz="1600" kern="100" dirty="0">
                          <a:effectLst/>
                          <a:highlight>
                            <a:srgbClr val="FFFF00"/>
                          </a:highlight>
                        </a:rPr>
                        <a:t>不需</a:t>
                      </a:r>
                      <a:r>
                        <a:rPr lang="en-US" sz="1600" kern="100" dirty="0">
                          <a:effectLst/>
                          <a:highlight>
                            <a:srgbClr val="FFFF00"/>
                          </a:highlight>
                        </a:rPr>
                        <a:t> VAN</a:t>
                      </a:r>
                      <a:r>
                        <a:rPr lang="zh-TW" sz="1600" kern="100" dirty="0">
                          <a:effectLst/>
                        </a:rPr>
                        <a: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較高（</a:t>
                      </a:r>
                      <a:r>
                        <a:rPr lang="zh-TW" sz="1600" kern="100" dirty="0">
                          <a:effectLst/>
                          <a:highlight>
                            <a:srgbClr val="FFFF00"/>
                          </a:highlight>
                        </a:rPr>
                        <a:t>可能需</a:t>
                      </a:r>
                      <a:r>
                        <a:rPr lang="en-US" sz="1600" kern="100" dirty="0">
                          <a:effectLst/>
                          <a:highlight>
                            <a:srgbClr val="FFFF00"/>
                          </a:highlight>
                        </a:rPr>
                        <a:t> EDI </a:t>
                      </a:r>
                      <a:r>
                        <a:rPr lang="zh-TW" sz="1600" kern="100" dirty="0">
                          <a:effectLst/>
                          <a:highlight>
                            <a:srgbClr val="FFFF00"/>
                          </a:highlight>
                        </a:rPr>
                        <a:t>軟體</a:t>
                      </a:r>
                      <a:r>
                        <a:rPr lang="en-US" sz="1600" kern="100" dirty="0">
                          <a:effectLst/>
                          <a:highlight>
                            <a:srgbClr val="FFFF00"/>
                          </a:highlight>
                        </a:rPr>
                        <a:t> + VAN</a:t>
                      </a:r>
                      <a:r>
                        <a:rPr lang="zh-TW" sz="1600" kern="100" dirty="0">
                          <a:effectLst/>
                        </a:rPr>
                        <a:t>）</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2594768481"/>
                  </a:ext>
                </a:extLst>
              </a:tr>
            </a:tbl>
          </a:graphicData>
        </a:graphic>
      </p:graphicFrame>
    </p:spTree>
    <p:extLst>
      <p:ext uri="{BB962C8B-B14F-4D97-AF65-F5344CB8AC3E}">
        <p14:creationId xmlns:p14="http://schemas.microsoft.com/office/powerpoint/2010/main" val="8543507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CDC64-215B-901D-643E-D356505F2DDA}"/>
            </a:ext>
          </a:extLst>
        </p:cNvPr>
        <p:cNvGrpSpPr/>
        <p:nvPr/>
      </p:nvGrpSpPr>
      <p:grpSpPr>
        <a:xfrm>
          <a:off x="0" y="0"/>
          <a:ext cx="0" cy="0"/>
          <a:chOff x="0" y="0"/>
          <a:chExt cx="0" cy="0"/>
        </a:xfrm>
      </p:grpSpPr>
      <p:sp>
        <p:nvSpPr>
          <p:cNvPr id="88066" name="Rectangle 2">
            <a:extLst>
              <a:ext uri="{FF2B5EF4-FFF2-40B4-BE49-F238E27FC236}">
                <a16:creationId xmlns:a16="http://schemas.microsoft.com/office/drawing/2014/main" id="{DE5457ED-053E-A025-B0DB-0CE8CB41F9DD}"/>
              </a:ext>
            </a:extLst>
          </p:cNvPr>
          <p:cNvSpPr>
            <a:spLocks noGrp="1" noChangeArrowheads="1"/>
          </p:cNvSpPr>
          <p:nvPr>
            <p:ph type="title"/>
          </p:nvPr>
        </p:nvSpPr>
        <p:spPr>
          <a:xfrm>
            <a:off x="212271" y="89808"/>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r>
              <a:rPr lang="en-US" altLang="zh-TW" sz="3200" dirty="0">
                <a:solidFill>
                  <a:schemeClr val="bg1"/>
                </a:solidFill>
                <a:ea typeface="新細明體" panose="02020500000000000000" pitchFamily="18" charset="-120"/>
              </a:rPr>
              <a:t> </a:t>
            </a:r>
            <a:r>
              <a:rPr lang="zh-TW" altLang="en-US" sz="24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EDI </a:t>
            </a:r>
            <a:r>
              <a:rPr lang="zh-TW" altLang="en-US" sz="2400" dirty="0">
                <a:solidFill>
                  <a:schemeClr val="bg1"/>
                </a:solidFill>
                <a:ea typeface="新細明體" panose="02020500000000000000" pitchFamily="18" charset="-120"/>
              </a:rPr>
              <a:t> </a:t>
            </a:r>
            <a:r>
              <a:rPr lang="zh-TW" altLang="zh-TW" sz="2400" dirty="0">
                <a:solidFill>
                  <a:schemeClr val="bg1"/>
                </a:solidFill>
                <a:ea typeface="新細明體" panose="02020500000000000000" pitchFamily="18" charset="-120"/>
              </a:rPr>
              <a:t>用</a:t>
            </a:r>
            <a:r>
              <a:rPr lang="en-US" altLang="zh-TW" sz="2400" dirty="0">
                <a:solidFill>
                  <a:schemeClr val="bg1"/>
                </a:solidFill>
                <a:ea typeface="新細明體" panose="02020500000000000000" pitchFamily="18" charset="-120"/>
              </a:rPr>
              <a:t>API</a:t>
            </a:r>
            <a:r>
              <a:rPr lang="zh-TW" altLang="zh-TW" sz="2400" dirty="0">
                <a:solidFill>
                  <a:schemeClr val="bg1"/>
                </a:solidFill>
                <a:ea typeface="新細明體" panose="02020500000000000000" pitchFamily="18" charset="-120"/>
              </a:rPr>
              <a:t>處理</a:t>
            </a:r>
            <a:r>
              <a:rPr lang="zh-TW" altLang="en-US" sz="2400" dirty="0">
                <a:solidFill>
                  <a:schemeClr val="bg1"/>
                </a:solidFill>
                <a:ea typeface="新細明體" panose="02020500000000000000" pitchFamily="18" charset="-120"/>
              </a:rPr>
              <a:t>   </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57A62CFE-9E18-383F-B355-AE1873905F60}"/>
              </a:ext>
            </a:extLst>
          </p:cNvPr>
          <p:cNvSpPr>
            <a:spLocks noGrp="1" noChangeArrowheads="1"/>
          </p:cNvSpPr>
          <p:nvPr>
            <p:ph type="body" idx="1"/>
          </p:nvPr>
        </p:nvSpPr>
        <p:spPr>
          <a:xfrm>
            <a:off x="303458" y="759374"/>
            <a:ext cx="11387861" cy="5715769"/>
          </a:xfrm>
        </p:spPr>
        <p:txBody>
          <a:bodyPr>
            <a:normAutofit/>
          </a:bodyPr>
          <a:lstStyle/>
          <a:p>
            <a:pPr>
              <a:buFont typeface="Wingdings" panose="05000000000000000000" pitchFamily="2" charset="2"/>
              <a:buNone/>
            </a:pPr>
            <a:r>
              <a:rPr lang="zh-TW" altLang="en-US" sz="1800" dirty="0"/>
              <a:t> </a:t>
            </a:r>
            <a:r>
              <a:rPr lang="en-US" altLang="zh-TW" sz="1800" dirty="0"/>
              <a:t> </a:t>
            </a:r>
            <a:r>
              <a:rPr lang="zh-TW" altLang="en-US" sz="1800" dirty="0"/>
              <a:t> </a:t>
            </a:r>
            <a:r>
              <a:rPr lang="zh-TW" altLang="en-US" sz="1500" b="1" dirty="0"/>
              <a:t> </a:t>
            </a:r>
            <a:r>
              <a:rPr lang="zh-TW" altLang="zh-TW" sz="1500" b="1" dirty="0"/>
              <a:t>現代企業越來越多地使用</a:t>
            </a:r>
            <a:r>
              <a:rPr lang="zh-TW" altLang="en-US" sz="1500" b="1" dirty="0"/>
              <a:t> </a:t>
            </a:r>
            <a:r>
              <a:rPr lang="en-US" altLang="zh-TW" sz="1500" b="1" dirty="0"/>
              <a:t>API </a:t>
            </a:r>
            <a:r>
              <a:rPr lang="zh-TW" altLang="zh-TW" sz="1500" b="1" dirty="0"/>
              <a:t>來「模擬」或「取代」傳統的</a:t>
            </a:r>
            <a:r>
              <a:rPr lang="en-US" altLang="zh-TW" sz="1500" b="1" dirty="0"/>
              <a:t> EDI </a:t>
            </a:r>
            <a:r>
              <a:rPr lang="zh-TW" altLang="zh-TW" sz="1500" b="1" dirty="0"/>
              <a:t>流程。這種做法通常稱為：</a:t>
            </a:r>
            <a:r>
              <a:rPr lang="en-US" altLang="zh-TW" sz="1500" b="1" dirty="0"/>
              <a:t>API-based EDI</a:t>
            </a:r>
            <a:endParaRPr lang="zh-TW" altLang="zh-TW" sz="1500" b="1" dirty="0"/>
          </a:p>
          <a:p>
            <a:pPr lvl="0"/>
            <a:endParaRPr lang="en-US" altLang="zh-TW" sz="1800" dirty="0"/>
          </a:p>
          <a:p>
            <a:pPr>
              <a:buFont typeface="Wingdings" panose="05000000000000000000" pitchFamily="2" charset="2"/>
              <a:buNone/>
            </a:pPr>
            <a:endParaRPr lang="en-US" altLang="zh-TW" sz="1800" dirty="0">
              <a:solidFill>
                <a:srgbClr val="0070C0"/>
              </a:solidFill>
              <a:ea typeface="新細明體" panose="02020500000000000000" pitchFamily="18" charset="-120"/>
            </a:endParaRPr>
          </a:p>
          <a:p>
            <a:pPr lvl="1">
              <a:buFont typeface="Wingdings" panose="05000000000000000000" pitchFamily="2" charset="2"/>
              <a:buNone/>
            </a:pPr>
            <a:endParaRPr lang="zh-TW" altLang="en-US" dirty="0">
              <a:ea typeface="新細明體" panose="02020500000000000000" pitchFamily="18" charset="-120"/>
            </a:endParaRPr>
          </a:p>
        </p:txBody>
      </p:sp>
      <p:graphicFrame>
        <p:nvGraphicFramePr>
          <p:cNvPr id="3" name="表格 2">
            <a:extLst>
              <a:ext uri="{FF2B5EF4-FFF2-40B4-BE49-F238E27FC236}">
                <a16:creationId xmlns:a16="http://schemas.microsoft.com/office/drawing/2014/main" id="{252887C6-7623-4CA4-3F1B-2B35570CFC85}"/>
              </a:ext>
            </a:extLst>
          </p:cNvPr>
          <p:cNvGraphicFramePr>
            <a:graphicFrameLocks noGrp="1"/>
          </p:cNvGraphicFramePr>
          <p:nvPr>
            <p:extLst>
              <p:ext uri="{D42A27DB-BD31-4B8C-83A1-F6EECF244321}">
                <p14:modId xmlns:p14="http://schemas.microsoft.com/office/powerpoint/2010/main" val="2200544274"/>
              </p:ext>
            </p:extLst>
          </p:nvPr>
        </p:nvGraphicFramePr>
        <p:xfrm>
          <a:off x="500681" y="1650888"/>
          <a:ext cx="10515600" cy="2859738"/>
        </p:xfrm>
        <a:graphic>
          <a:graphicData uri="http://schemas.openxmlformats.org/drawingml/2006/table">
            <a:tbl>
              <a:tblPr firstRow="1" firstCol="1" bandRow="1">
                <a:tableStyleId>{5C22544A-7EE6-4342-B048-85BDC9FD1C3A}</a:tableStyleId>
              </a:tblPr>
              <a:tblGrid>
                <a:gridCol w="2538355">
                  <a:extLst>
                    <a:ext uri="{9D8B030D-6E8A-4147-A177-3AD203B41FA5}">
                      <a16:colId xmlns:a16="http://schemas.microsoft.com/office/drawing/2014/main" val="266068439"/>
                    </a:ext>
                  </a:extLst>
                </a:gridCol>
                <a:gridCol w="3128682">
                  <a:extLst>
                    <a:ext uri="{9D8B030D-6E8A-4147-A177-3AD203B41FA5}">
                      <a16:colId xmlns:a16="http://schemas.microsoft.com/office/drawing/2014/main" val="3052098189"/>
                    </a:ext>
                  </a:extLst>
                </a:gridCol>
                <a:gridCol w="4848563">
                  <a:extLst>
                    <a:ext uri="{9D8B030D-6E8A-4147-A177-3AD203B41FA5}">
                      <a16:colId xmlns:a16="http://schemas.microsoft.com/office/drawing/2014/main" val="3847050818"/>
                    </a:ext>
                  </a:extLst>
                </a:gridCol>
              </a:tblGrid>
              <a:tr h="476320">
                <a:tc>
                  <a:txBody>
                    <a:bodyPr/>
                    <a:lstStyle/>
                    <a:p>
                      <a:pPr>
                        <a:lnSpc>
                          <a:spcPct val="115000"/>
                        </a:lnSpc>
                        <a:spcAft>
                          <a:spcPts val="800"/>
                        </a:spcAft>
                        <a:buNone/>
                      </a:pPr>
                      <a:r>
                        <a:rPr lang="zh-TW" sz="1600" kern="100" dirty="0">
                          <a:effectLst/>
                        </a:rPr>
                        <a:t>項目</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傳統</a:t>
                      </a:r>
                      <a:r>
                        <a:rPr lang="en-US" sz="1600" kern="100">
                          <a:effectLst/>
                        </a:rPr>
                        <a:t> EDI</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API </a:t>
                      </a:r>
                      <a:r>
                        <a:rPr lang="zh-TW" sz="1600" kern="100">
                          <a:effectLst/>
                        </a:rPr>
                        <a:t>處理的</a:t>
                      </a:r>
                      <a:r>
                        <a:rPr lang="en-US" sz="1600" kern="100">
                          <a:effectLst/>
                        </a:rPr>
                        <a:t> EDI</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538247758"/>
                  </a:ext>
                </a:extLst>
              </a:tr>
              <a:tr h="476320">
                <a:tc>
                  <a:txBody>
                    <a:bodyPr/>
                    <a:lstStyle/>
                    <a:p>
                      <a:pPr>
                        <a:lnSpc>
                          <a:spcPct val="115000"/>
                        </a:lnSpc>
                        <a:spcAft>
                          <a:spcPts val="800"/>
                        </a:spcAft>
                        <a:buNone/>
                      </a:pPr>
                      <a:r>
                        <a:rPr lang="zh-TW" sz="1600" kern="100" dirty="0">
                          <a:effectLst/>
                        </a:rPr>
                        <a:t>資料格式</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EDI </a:t>
                      </a:r>
                      <a:r>
                        <a:rPr lang="zh-TW" sz="1600" kern="100">
                          <a:effectLst/>
                        </a:rPr>
                        <a:t>標準格式（如</a:t>
                      </a:r>
                      <a:r>
                        <a:rPr lang="en-US" sz="1600" kern="100">
                          <a:effectLst/>
                        </a:rPr>
                        <a:t> X12</a:t>
                      </a:r>
                      <a:r>
                        <a:rPr lang="zh-TW" sz="1600" kern="100">
                          <a:effectLst/>
                        </a:rPr>
                        <a:t>）</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JSON </a:t>
                      </a:r>
                      <a:r>
                        <a:rPr lang="en-US" sz="1600" kern="100">
                          <a:effectLst/>
                          <a:highlight>
                            <a:srgbClr val="FFFF00"/>
                          </a:highlight>
                        </a:rPr>
                        <a:t>/ XML / </a:t>
                      </a:r>
                      <a:r>
                        <a:rPr lang="zh-TW" sz="1600" kern="100">
                          <a:effectLst/>
                          <a:highlight>
                            <a:srgbClr val="FFFF00"/>
                          </a:highlight>
                        </a:rPr>
                        <a:t>自定格式</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573016018"/>
                  </a:ext>
                </a:extLst>
              </a:tr>
              <a:tr h="478138">
                <a:tc>
                  <a:txBody>
                    <a:bodyPr/>
                    <a:lstStyle/>
                    <a:p>
                      <a:pPr>
                        <a:lnSpc>
                          <a:spcPct val="115000"/>
                        </a:lnSpc>
                        <a:spcAft>
                          <a:spcPts val="800"/>
                        </a:spcAft>
                        <a:buNone/>
                      </a:pPr>
                      <a:r>
                        <a:rPr lang="zh-TW" sz="1600" kern="100" dirty="0">
                          <a:effectLst/>
                        </a:rPr>
                        <a:t>傳輸方式</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highlight>
                            <a:srgbClr val="FFFF00"/>
                          </a:highlight>
                        </a:rPr>
                        <a:t>FTP / AS2 / VAN</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n-US" sz="1600" kern="100">
                          <a:effectLst/>
                        </a:rPr>
                        <a:t>HTTPS / RESTful API</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523558792"/>
                  </a:ext>
                </a:extLst>
              </a:tr>
              <a:tr h="476320">
                <a:tc>
                  <a:txBody>
                    <a:bodyPr/>
                    <a:lstStyle/>
                    <a:p>
                      <a:pPr>
                        <a:lnSpc>
                          <a:spcPct val="115000"/>
                        </a:lnSpc>
                        <a:spcAft>
                          <a:spcPts val="800"/>
                        </a:spcAft>
                        <a:buNone/>
                      </a:pPr>
                      <a:r>
                        <a:rPr lang="zh-TW" sz="1600" kern="100" dirty="0">
                          <a:effectLst/>
                        </a:rPr>
                        <a:t>資料交換頻率</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批</a:t>
                      </a:r>
                      <a:r>
                        <a:rPr lang="zh-TW" sz="1600" kern="100">
                          <a:effectLst/>
                          <a:highlight>
                            <a:srgbClr val="FFFF00"/>
                          </a:highlight>
                        </a:rPr>
                        <a:t>次處理（每天</a:t>
                      </a:r>
                      <a:r>
                        <a:rPr lang="en-US" sz="1600" kern="100">
                          <a:effectLst/>
                          <a:highlight>
                            <a:srgbClr val="FFFF00"/>
                          </a:highlight>
                        </a:rPr>
                        <a:t> / </a:t>
                      </a:r>
                      <a:r>
                        <a:rPr lang="zh-TW" sz="1600" kern="100">
                          <a:effectLst/>
                          <a:highlight>
                            <a:srgbClr val="FFFF00"/>
                          </a:highlight>
                        </a:rPr>
                        <a:t>每小時）</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即</a:t>
                      </a:r>
                      <a:r>
                        <a:rPr lang="zh-TW" sz="1600" kern="100">
                          <a:effectLst/>
                          <a:highlight>
                            <a:srgbClr val="FFFF00"/>
                          </a:highlight>
                        </a:rPr>
                        <a:t>時（</a:t>
                      </a:r>
                      <a:r>
                        <a:rPr lang="en-US" sz="1600" kern="100">
                          <a:effectLst/>
                          <a:highlight>
                            <a:srgbClr val="FFFF00"/>
                          </a:highlight>
                        </a:rPr>
                        <a:t>Real-time</a:t>
                      </a:r>
                      <a:r>
                        <a:rPr lang="zh-TW" sz="1600" kern="100">
                          <a:effectLst/>
                          <a:highlight>
                            <a:srgbClr val="FFFF00"/>
                          </a:highlight>
                        </a:rPr>
                        <a:t>）</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762017517"/>
                  </a:ext>
                </a:extLst>
              </a:tr>
              <a:tr h="476320">
                <a:tc>
                  <a:txBody>
                    <a:bodyPr/>
                    <a:lstStyle/>
                    <a:p>
                      <a:pPr>
                        <a:lnSpc>
                          <a:spcPct val="115000"/>
                        </a:lnSpc>
                        <a:spcAft>
                          <a:spcPts val="800"/>
                        </a:spcAft>
                        <a:buNone/>
                      </a:pPr>
                      <a:r>
                        <a:rPr lang="zh-TW" sz="1600" kern="100" dirty="0">
                          <a:effectLst/>
                        </a:rPr>
                        <a:t>設定難易度</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highlight>
                            <a:srgbClr val="FFFF00"/>
                          </a:highlight>
                        </a:rPr>
                        <a:t>高（需要專門設定、測試）</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a:effectLst/>
                        </a:rPr>
                        <a:t>相對簡單（常用</a:t>
                      </a:r>
                      <a:r>
                        <a:rPr lang="en-US" sz="1600" kern="100">
                          <a:effectLst/>
                        </a:rPr>
                        <a:t> REST API </a:t>
                      </a:r>
                      <a:r>
                        <a:rPr lang="zh-TW" sz="1600" kern="100">
                          <a:effectLst/>
                        </a:rPr>
                        <a:t>標準）</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1195671140"/>
                  </a:ext>
                </a:extLst>
              </a:tr>
              <a:tr h="476320">
                <a:tc>
                  <a:txBody>
                    <a:bodyPr/>
                    <a:lstStyle/>
                    <a:p>
                      <a:pPr>
                        <a:lnSpc>
                          <a:spcPct val="115000"/>
                        </a:lnSpc>
                        <a:spcAft>
                          <a:spcPts val="800"/>
                        </a:spcAft>
                        <a:buNone/>
                      </a:pPr>
                      <a:r>
                        <a:rPr lang="zh-TW" sz="1600" kern="100">
                          <a:effectLst/>
                        </a:rPr>
                        <a:t>可讀性</a:t>
                      </a:r>
                      <a:r>
                        <a:rPr lang="en-US" sz="1600" kern="100">
                          <a:effectLst/>
                        </a:rPr>
                        <a:t> / </a:t>
                      </a:r>
                      <a:r>
                        <a:rPr lang="zh-TW" sz="1600" kern="100">
                          <a:effectLst/>
                        </a:rPr>
                        <a:t>易整合</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highlight>
                            <a:srgbClr val="FFFF00"/>
                          </a:highlight>
                        </a:rPr>
                        <a:t>較差</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zh-TW" sz="1600" kern="100" dirty="0">
                          <a:effectLst/>
                        </a:rPr>
                        <a:t>較</a:t>
                      </a:r>
                      <a:r>
                        <a:rPr lang="zh-TW" sz="1600" kern="100" dirty="0">
                          <a:effectLst/>
                          <a:highlight>
                            <a:srgbClr val="FFFF00"/>
                          </a:highlight>
                        </a:rPr>
                        <a:t>佳，開發者熟悉</a:t>
                      </a:r>
                      <a:r>
                        <a:rPr lang="en-US" sz="1600" kern="100" dirty="0">
                          <a:effectLst/>
                          <a:highlight>
                            <a:srgbClr val="FFFF00"/>
                          </a:highlight>
                        </a:rPr>
                        <a:t> JSON</a:t>
                      </a:r>
                      <a:r>
                        <a:rPr lang="zh-TW" sz="1600" kern="100" dirty="0">
                          <a:effectLst/>
                          <a:highlight>
                            <a:srgbClr val="FFFF00"/>
                          </a:highlight>
                        </a:rPr>
                        <a:t>、</a:t>
                      </a:r>
                      <a:r>
                        <a:rPr lang="en-US" sz="1600" kern="100" dirty="0">
                          <a:effectLst/>
                          <a:highlight>
                            <a:srgbClr val="FFFF00"/>
                          </a:highlight>
                        </a:rPr>
                        <a:t>REST </a:t>
                      </a:r>
                      <a:r>
                        <a:rPr lang="zh-TW" sz="1600" kern="100" dirty="0">
                          <a:effectLst/>
                          <a:highlight>
                            <a:srgbClr val="FFFF00"/>
                          </a:highlight>
                        </a:rPr>
                        <a:t>結構</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9525" marR="9525" marT="9525" marB="9525" anchor="ctr"/>
                </a:tc>
                <a:extLst>
                  <a:ext uri="{0D108BD9-81ED-4DB2-BD59-A6C34878D82A}">
                    <a16:rowId xmlns:a16="http://schemas.microsoft.com/office/drawing/2014/main" val="3470817952"/>
                  </a:ext>
                </a:extLst>
              </a:tr>
            </a:tbl>
          </a:graphicData>
        </a:graphic>
      </p:graphicFrame>
      <p:sp>
        <p:nvSpPr>
          <p:cNvPr id="4" name="Rectangle 1">
            <a:extLst>
              <a:ext uri="{FF2B5EF4-FFF2-40B4-BE49-F238E27FC236}">
                <a16:creationId xmlns:a16="http://schemas.microsoft.com/office/drawing/2014/main" id="{3F849481-46D1-9166-9628-45DA101C612F}"/>
              </a:ext>
            </a:extLst>
          </p:cNvPr>
          <p:cNvSpPr>
            <a:spLocks noChangeArrowheads="1"/>
          </p:cNvSpPr>
          <p:nvPr/>
        </p:nvSpPr>
        <p:spPr bwMode="auto">
          <a:xfrm>
            <a:off x="500681" y="1373889"/>
            <a:ext cx="77916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1" i="0" u="none" strike="noStrike" cap="none" normalizeH="0" baseline="0" dirty="0">
                <a:ln>
                  <a:noFill/>
                </a:ln>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差異比較：</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8" name="文字方塊 7">
            <a:extLst>
              <a:ext uri="{FF2B5EF4-FFF2-40B4-BE49-F238E27FC236}">
                <a16:creationId xmlns:a16="http://schemas.microsoft.com/office/drawing/2014/main" id="{5BAC53D3-A2B9-82EA-34F2-2431D80F0F21}"/>
              </a:ext>
            </a:extLst>
          </p:cNvPr>
          <p:cNvSpPr txBox="1"/>
          <p:nvPr/>
        </p:nvSpPr>
        <p:spPr>
          <a:xfrm>
            <a:off x="390144" y="4667780"/>
            <a:ext cx="5705856" cy="923330"/>
          </a:xfrm>
          <a:prstGeom prst="rect">
            <a:avLst/>
          </a:prstGeom>
          <a:noFill/>
        </p:spPr>
        <p:txBody>
          <a:bodyPr wrap="square" rtlCol="0">
            <a:spAutoFit/>
          </a:bodyPr>
          <a:lstStyle/>
          <a:p>
            <a:r>
              <a:rPr lang="en-US" altLang="zh-TW" b="1" dirty="0"/>
              <a:t>1. </a:t>
            </a:r>
            <a:r>
              <a:rPr lang="zh-TW" altLang="zh-TW" b="1" dirty="0">
                <a:highlight>
                  <a:srgbClr val="FFFF00"/>
                </a:highlight>
              </a:rPr>
              <a:t>下訂單（原</a:t>
            </a:r>
            <a:r>
              <a:rPr lang="en-US" altLang="zh-TW" b="1" dirty="0">
                <a:highlight>
                  <a:srgbClr val="FFFF00"/>
                </a:highlight>
              </a:rPr>
              <a:t> EDI 850</a:t>
            </a:r>
            <a:r>
              <a:rPr lang="zh-TW" altLang="zh-TW" b="1" dirty="0">
                <a:highlight>
                  <a:srgbClr val="FFFF00"/>
                </a:highlight>
              </a:rPr>
              <a:t>）</a:t>
            </a:r>
            <a:endParaRPr lang="zh-TW" altLang="zh-TW" dirty="0">
              <a:highlight>
                <a:srgbClr val="FFFF00"/>
              </a:highlight>
            </a:endParaRPr>
          </a:p>
          <a:p>
            <a:pPr lvl="0"/>
            <a:r>
              <a:rPr lang="zh-TW" altLang="zh-TW" dirty="0"/>
              <a:t>零售商的系統呼叫供應商提供的</a:t>
            </a:r>
            <a:r>
              <a:rPr lang="en-US" altLang="zh-TW" dirty="0"/>
              <a:t> API</a:t>
            </a:r>
            <a:r>
              <a:rPr lang="zh-TW" altLang="zh-TW" dirty="0"/>
              <a:t>，例如：</a:t>
            </a:r>
          </a:p>
          <a:p>
            <a:endParaRPr lang="zh-TW" altLang="en-US" dirty="0"/>
          </a:p>
        </p:txBody>
      </p:sp>
      <p:pic>
        <p:nvPicPr>
          <p:cNvPr id="9" name="圖片 8">
            <a:extLst>
              <a:ext uri="{FF2B5EF4-FFF2-40B4-BE49-F238E27FC236}">
                <a16:creationId xmlns:a16="http://schemas.microsoft.com/office/drawing/2014/main" id="{47EFF958-3700-2290-4C9B-978E519E8165}"/>
              </a:ext>
            </a:extLst>
          </p:cNvPr>
          <p:cNvPicPr>
            <a:picLocks noChangeAspect="1"/>
          </p:cNvPicPr>
          <p:nvPr/>
        </p:nvPicPr>
        <p:blipFill>
          <a:blip r:embed="rId3"/>
          <a:stretch>
            <a:fillRect/>
          </a:stretch>
        </p:blipFill>
        <p:spPr>
          <a:xfrm>
            <a:off x="752856" y="5591110"/>
            <a:ext cx="3352800" cy="800100"/>
          </a:xfrm>
          <a:prstGeom prst="rect">
            <a:avLst/>
          </a:prstGeom>
        </p:spPr>
      </p:pic>
    </p:spTree>
    <p:extLst>
      <p:ext uri="{BB962C8B-B14F-4D97-AF65-F5344CB8AC3E}">
        <p14:creationId xmlns:p14="http://schemas.microsoft.com/office/powerpoint/2010/main" val="21926712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AB93-235E-F737-1B93-E5509785E046}"/>
            </a:ext>
          </a:extLst>
        </p:cNvPr>
        <p:cNvGrpSpPr/>
        <p:nvPr/>
      </p:nvGrpSpPr>
      <p:grpSpPr>
        <a:xfrm>
          <a:off x="0" y="0"/>
          <a:ext cx="0" cy="0"/>
          <a:chOff x="0" y="0"/>
          <a:chExt cx="0" cy="0"/>
        </a:xfrm>
      </p:grpSpPr>
      <p:sp>
        <p:nvSpPr>
          <p:cNvPr id="88066" name="Rectangle 2">
            <a:extLst>
              <a:ext uri="{FF2B5EF4-FFF2-40B4-BE49-F238E27FC236}">
                <a16:creationId xmlns:a16="http://schemas.microsoft.com/office/drawing/2014/main" id="{EEC64775-58C7-7E94-66BE-3F4E917ED6C1}"/>
              </a:ext>
            </a:extLst>
          </p:cNvPr>
          <p:cNvSpPr>
            <a:spLocks noGrp="1" noChangeArrowheads="1"/>
          </p:cNvSpPr>
          <p:nvPr>
            <p:ph type="title"/>
          </p:nvPr>
        </p:nvSpPr>
        <p:spPr>
          <a:xfrm>
            <a:off x="212271" y="89808"/>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r>
              <a:rPr lang="en-US" altLang="zh-TW" sz="3200" dirty="0">
                <a:solidFill>
                  <a:schemeClr val="bg1"/>
                </a:solidFill>
                <a:ea typeface="新細明體" panose="02020500000000000000" pitchFamily="18" charset="-120"/>
              </a:rPr>
              <a:t> </a:t>
            </a:r>
            <a:r>
              <a:rPr lang="zh-TW" altLang="en-US" sz="24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EDI </a:t>
            </a:r>
            <a:r>
              <a:rPr lang="zh-TW" altLang="en-US" sz="2400" dirty="0">
                <a:solidFill>
                  <a:schemeClr val="bg1"/>
                </a:solidFill>
                <a:ea typeface="新細明體" panose="02020500000000000000" pitchFamily="18" charset="-120"/>
              </a:rPr>
              <a:t> </a:t>
            </a:r>
            <a:r>
              <a:rPr lang="zh-TW" altLang="zh-TW" sz="2400" dirty="0">
                <a:solidFill>
                  <a:schemeClr val="bg1"/>
                </a:solidFill>
                <a:ea typeface="新細明體" panose="02020500000000000000" pitchFamily="18" charset="-120"/>
              </a:rPr>
              <a:t>用</a:t>
            </a:r>
            <a:r>
              <a:rPr lang="en-US" altLang="zh-TW" sz="2400" dirty="0">
                <a:solidFill>
                  <a:schemeClr val="bg1"/>
                </a:solidFill>
                <a:ea typeface="新細明體" panose="02020500000000000000" pitchFamily="18" charset="-120"/>
              </a:rPr>
              <a:t>API</a:t>
            </a:r>
            <a:r>
              <a:rPr lang="zh-TW" altLang="zh-TW" sz="2400" dirty="0">
                <a:solidFill>
                  <a:schemeClr val="bg1"/>
                </a:solidFill>
                <a:ea typeface="新細明體" panose="02020500000000000000" pitchFamily="18" charset="-120"/>
              </a:rPr>
              <a:t>處理</a:t>
            </a:r>
            <a:r>
              <a:rPr lang="zh-TW" altLang="en-US" sz="2400" dirty="0">
                <a:solidFill>
                  <a:schemeClr val="bg1"/>
                </a:solidFill>
                <a:ea typeface="新細明體" panose="02020500000000000000" pitchFamily="18" charset="-120"/>
              </a:rPr>
              <a:t>   </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259187B9-EFF4-F83C-C495-072B9B089E80}"/>
              </a:ext>
            </a:extLst>
          </p:cNvPr>
          <p:cNvSpPr>
            <a:spLocks noGrp="1" noChangeArrowheads="1"/>
          </p:cNvSpPr>
          <p:nvPr>
            <p:ph type="body" idx="1"/>
          </p:nvPr>
        </p:nvSpPr>
        <p:spPr>
          <a:xfrm>
            <a:off x="303458" y="759374"/>
            <a:ext cx="11387861" cy="5715769"/>
          </a:xfrm>
        </p:spPr>
        <p:txBody>
          <a:bodyPr>
            <a:normAutofit/>
          </a:bodyPr>
          <a:lstStyle/>
          <a:p>
            <a:pPr>
              <a:buFont typeface="Wingdings" panose="05000000000000000000" pitchFamily="2" charset="2"/>
              <a:buNone/>
            </a:pPr>
            <a:r>
              <a:rPr lang="zh-TW" altLang="en-US" sz="1800" dirty="0"/>
              <a:t> </a:t>
            </a:r>
            <a:r>
              <a:rPr lang="en-US" altLang="zh-TW" sz="1800" dirty="0"/>
              <a:t> </a:t>
            </a:r>
            <a:r>
              <a:rPr lang="zh-TW" altLang="en-US" sz="1800" dirty="0"/>
              <a:t> </a:t>
            </a:r>
            <a:r>
              <a:rPr lang="zh-TW" altLang="en-US" sz="1500" b="1" dirty="0"/>
              <a:t> </a:t>
            </a:r>
            <a:endParaRPr lang="zh-TW" altLang="en-US" dirty="0">
              <a:ea typeface="新細明體" panose="02020500000000000000" pitchFamily="18" charset="-120"/>
            </a:endParaRPr>
          </a:p>
        </p:txBody>
      </p:sp>
      <p:sp>
        <p:nvSpPr>
          <p:cNvPr id="8" name="文字方塊 7">
            <a:extLst>
              <a:ext uri="{FF2B5EF4-FFF2-40B4-BE49-F238E27FC236}">
                <a16:creationId xmlns:a16="http://schemas.microsoft.com/office/drawing/2014/main" id="{22E81D00-DB44-3AD6-FF4C-D77BD9C80DD4}"/>
              </a:ext>
            </a:extLst>
          </p:cNvPr>
          <p:cNvSpPr txBox="1"/>
          <p:nvPr/>
        </p:nvSpPr>
        <p:spPr>
          <a:xfrm>
            <a:off x="752856" y="655718"/>
            <a:ext cx="5705856" cy="338554"/>
          </a:xfrm>
          <a:prstGeom prst="rect">
            <a:avLst/>
          </a:prstGeom>
          <a:noFill/>
        </p:spPr>
        <p:txBody>
          <a:bodyPr wrap="square" rtlCol="0">
            <a:spAutoFit/>
          </a:bodyPr>
          <a:lstStyle/>
          <a:p>
            <a:r>
              <a:rPr lang="zh-TW" altLang="en-US" sz="1600" dirty="0"/>
              <a:t>請求內容（</a:t>
            </a:r>
            <a:r>
              <a:rPr lang="en-US" altLang="zh-TW" sz="1600" dirty="0"/>
              <a:t>JSON </a:t>
            </a:r>
            <a:r>
              <a:rPr lang="zh-TW" altLang="en-US" sz="1600" dirty="0"/>
              <a:t>格式）：</a:t>
            </a:r>
          </a:p>
        </p:txBody>
      </p:sp>
      <p:pic>
        <p:nvPicPr>
          <p:cNvPr id="2" name="圖片 1">
            <a:extLst>
              <a:ext uri="{FF2B5EF4-FFF2-40B4-BE49-F238E27FC236}">
                <a16:creationId xmlns:a16="http://schemas.microsoft.com/office/drawing/2014/main" id="{A4B17883-7ACE-9A87-797A-ECB88946FDED}"/>
              </a:ext>
            </a:extLst>
          </p:cNvPr>
          <p:cNvPicPr>
            <a:picLocks noChangeAspect="1"/>
          </p:cNvPicPr>
          <p:nvPr/>
        </p:nvPicPr>
        <p:blipFill>
          <a:blip r:embed="rId3"/>
          <a:stretch>
            <a:fillRect/>
          </a:stretch>
        </p:blipFill>
        <p:spPr>
          <a:xfrm>
            <a:off x="375175" y="1078360"/>
            <a:ext cx="4828616" cy="2614304"/>
          </a:xfrm>
          <a:prstGeom prst="rect">
            <a:avLst/>
          </a:prstGeom>
        </p:spPr>
      </p:pic>
      <p:sp>
        <p:nvSpPr>
          <p:cNvPr id="5" name="文字方塊 4">
            <a:extLst>
              <a:ext uri="{FF2B5EF4-FFF2-40B4-BE49-F238E27FC236}">
                <a16:creationId xmlns:a16="http://schemas.microsoft.com/office/drawing/2014/main" id="{5E8D5181-A2B8-9576-9245-824AF12137BB}"/>
              </a:ext>
            </a:extLst>
          </p:cNvPr>
          <p:cNvSpPr txBox="1"/>
          <p:nvPr/>
        </p:nvSpPr>
        <p:spPr>
          <a:xfrm>
            <a:off x="500681" y="3776751"/>
            <a:ext cx="5378823" cy="1138773"/>
          </a:xfrm>
          <a:prstGeom prst="rect">
            <a:avLst/>
          </a:prstGeom>
          <a:noFill/>
        </p:spPr>
        <p:txBody>
          <a:bodyPr wrap="square" rtlCol="0">
            <a:spAutoFit/>
          </a:bodyPr>
          <a:lstStyle/>
          <a:p>
            <a:r>
              <a:rPr lang="en-US" altLang="zh-TW" sz="1600" b="1" dirty="0">
                <a:highlight>
                  <a:srgbClr val="FFFF00"/>
                </a:highlight>
              </a:rPr>
              <a:t>2</a:t>
            </a:r>
            <a:r>
              <a:rPr lang="en-US" altLang="zh-TW" sz="1600" b="1" dirty="0"/>
              <a:t>. </a:t>
            </a:r>
            <a:r>
              <a:rPr lang="zh-TW" altLang="zh-TW" sz="1600" b="1" dirty="0"/>
              <a:t>訂單回覆（原</a:t>
            </a:r>
            <a:r>
              <a:rPr lang="en-US" altLang="zh-TW" sz="1600" b="1" dirty="0"/>
              <a:t> EDI 855</a:t>
            </a:r>
            <a:r>
              <a:rPr lang="zh-TW" altLang="zh-TW" sz="1600" b="1" dirty="0"/>
              <a:t>）</a:t>
            </a:r>
            <a:endParaRPr lang="zh-TW" altLang="zh-TW" sz="1600" dirty="0"/>
          </a:p>
          <a:p>
            <a:pPr lvl="0"/>
            <a:r>
              <a:rPr lang="zh-TW" altLang="zh-TW" sz="1600" dirty="0"/>
              <a:t>供應商處理訂單後，回傳一個</a:t>
            </a:r>
            <a:r>
              <a:rPr lang="en-US" altLang="zh-TW" sz="1600" dirty="0"/>
              <a:t> JSON </a:t>
            </a:r>
            <a:r>
              <a:rPr lang="zh-TW" altLang="zh-TW" sz="1600" dirty="0"/>
              <a:t>響應：</a:t>
            </a:r>
          </a:p>
          <a:p>
            <a:endParaRPr lang="en-US" altLang="zh-TW" dirty="0"/>
          </a:p>
          <a:p>
            <a:endParaRPr lang="zh-TW" altLang="en-US" dirty="0"/>
          </a:p>
        </p:txBody>
      </p:sp>
      <p:pic>
        <p:nvPicPr>
          <p:cNvPr id="6" name="圖片 5">
            <a:extLst>
              <a:ext uri="{FF2B5EF4-FFF2-40B4-BE49-F238E27FC236}">
                <a16:creationId xmlns:a16="http://schemas.microsoft.com/office/drawing/2014/main" id="{B44B17C5-6D1A-CA62-EBC0-F11A31BC706D}"/>
              </a:ext>
            </a:extLst>
          </p:cNvPr>
          <p:cNvPicPr>
            <a:picLocks noChangeAspect="1"/>
          </p:cNvPicPr>
          <p:nvPr/>
        </p:nvPicPr>
        <p:blipFill>
          <a:blip r:embed="rId4"/>
          <a:stretch>
            <a:fillRect/>
          </a:stretch>
        </p:blipFill>
        <p:spPr>
          <a:xfrm>
            <a:off x="375175" y="4487781"/>
            <a:ext cx="5029018" cy="2071449"/>
          </a:xfrm>
          <a:prstGeom prst="rect">
            <a:avLst/>
          </a:prstGeom>
        </p:spPr>
      </p:pic>
      <p:sp>
        <p:nvSpPr>
          <p:cNvPr id="10" name="文字方塊 9">
            <a:extLst>
              <a:ext uri="{FF2B5EF4-FFF2-40B4-BE49-F238E27FC236}">
                <a16:creationId xmlns:a16="http://schemas.microsoft.com/office/drawing/2014/main" id="{F2C8D903-E996-459C-278A-3A62D4D862A7}"/>
              </a:ext>
            </a:extLst>
          </p:cNvPr>
          <p:cNvSpPr txBox="1"/>
          <p:nvPr/>
        </p:nvSpPr>
        <p:spPr>
          <a:xfrm>
            <a:off x="5595319" y="825569"/>
            <a:ext cx="6096000" cy="1551450"/>
          </a:xfrm>
          <a:prstGeom prst="rect">
            <a:avLst/>
          </a:prstGeom>
          <a:noFill/>
        </p:spPr>
        <p:txBody>
          <a:bodyPr wrap="square">
            <a:spAutoFit/>
          </a:bodyPr>
          <a:lstStyle/>
          <a:p>
            <a:pPr lvl="0">
              <a:lnSpc>
                <a:spcPct val="115000"/>
              </a:lnSpc>
              <a:spcAft>
                <a:spcPts val="800"/>
              </a:spcAft>
              <a:buSzPts val="1000"/>
            </a:pPr>
            <a:r>
              <a:rPr lang="en-US" altLang="zh-TW" sz="1800" b="1" kern="100" dirty="0">
                <a:effectLst/>
                <a:highlight>
                  <a:srgbClr val="FFFF00"/>
                </a:highlight>
                <a:latin typeface="Calibri" panose="020F0502020204030204" pitchFamily="34" charset="0"/>
                <a:ea typeface="新細明體" panose="02020500000000000000" pitchFamily="18" charset="-120"/>
                <a:cs typeface="Times New Roman" panose="02020603050405020304" pitchFamily="18" charset="0"/>
              </a:rPr>
              <a:t>3</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出貨通知（原</a:t>
            </a:r>
            <a:r>
              <a:rPr lang="en-US"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 EDI 856</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當貨物出貨，供應商再次呼叫</a:t>
            </a:r>
            <a:r>
              <a:rPr lang="en-US"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 API </a:t>
            </a:r>
            <a:r>
              <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通知零售商：</a:t>
            </a:r>
            <a:endParaRPr lang="en-US"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TW" sz="1600" kern="100" dirty="0">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11" name="圖片 10">
            <a:extLst>
              <a:ext uri="{FF2B5EF4-FFF2-40B4-BE49-F238E27FC236}">
                <a16:creationId xmlns:a16="http://schemas.microsoft.com/office/drawing/2014/main" id="{9C813FE9-9436-37C9-9ED8-BB8A579C87B5}"/>
              </a:ext>
            </a:extLst>
          </p:cNvPr>
          <p:cNvPicPr>
            <a:picLocks noChangeAspect="1"/>
          </p:cNvPicPr>
          <p:nvPr/>
        </p:nvPicPr>
        <p:blipFill>
          <a:blip r:embed="rId5"/>
          <a:stretch>
            <a:fillRect/>
          </a:stretch>
        </p:blipFill>
        <p:spPr>
          <a:xfrm>
            <a:off x="5595318" y="1766300"/>
            <a:ext cx="5437021" cy="957222"/>
          </a:xfrm>
          <a:prstGeom prst="rect">
            <a:avLst/>
          </a:prstGeom>
        </p:spPr>
      </p:pic>
      <p:sp>
        <p:nvSpPr>
          <p:cNvPr id="13" name="文字方塊 12">
            <a:extLst>
              <a:ext uri="{FF2B5EF4-FFF2-40B4-BE49-F238E27FC236}">
                <a16:creationId xmlns:a16="http://schemas.microsoft.com/office/drawing/2014/main" id="{A35DF5DB-B58D-F8B5-9E3D-80D46EA3A5BC}"/>
              </a:ext>
            </a:extLst>
          </p:cNvPr>
          <p:cNvSpPr txBox="1"/>
          <p:nvPr/>
        </p:nvSpPr>
        <p:spPr>
          <a:xfrm>
            <a:off x="5595318" y="2806357"/>
            <a:ext cx="6096000" cy="1516056"/>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rPr>
              <a:t>請求內容：</a:t>
            </a:r>
            <a:endParaRPr lang="en-US"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TW" sz="1600" kern="100" dirty="0">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14" name="圖片 13">
            <a:extLst>
              <a:ext uri="{FF2B5EF4-FFF2-40B4-BE49-F238E27FC236}">
                <a16:creationId xmlns:a16="http://schemas.microsoft.com/office/drawing/2014/main" id="{1CC0B599-3C30-69E5-D1C3-2D4E0710BC2E}"/>
              </a:ext>
            </a:extLst>
          </p:cNvPr>
          <p:cNvPicPr>
            <a:picLocks noChangeAspect="1"/>
          </p:cNvPicPr>
          <p:nvPr/>
        </p:nvPicPr>
        <p:blipFill>
          <a:blip r:embed="rId6"/>
          <a:stretch>
            <a:fillRect/>
          </a:stretch>
        </p:blipFill>
        <p:spPr>
          <a:xfrm>
            <a:off x="5595317" y="3389762"/>
            <a:ext cx="5232668" cy="2290034"/>
          </a:xfrm>
          <a:prstGeom prst="rect">
            <a:avLst/>
          </a:prstGeom>
        </p:spPr>
      </p:pic>
    </p:spTree>
    <p:extLst>
      <p:ext uri="{BB962C8B-B14F-4D97-AF65-F5344CB8AC3E}">
        <p14:creationId xmlns:p14="http://schemas.microsoft.com/office/powerpoint/2010/main" val="20483905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1F7B94E-9154-97DA-4CE5-9171BA17C33A}"/>
              </a:ext>
            </a:extLst>
          </p:cNvPr>
          <p:cNvSpPr>
            <a:spLocks noGrp="1" noChangeArrowheads="1"/>
          </p:cNvSpPr>
          <p:nvPr>
            <p:ph type="title"/>
          </p:nvPr>
        </p:nvSpPr>
        <p:spPr>
          <a:xfrm>
            <a:off x="0" y="0"/>
            <a:ext cx="11919858" cy="457200"/>
          </a:xfrm>
          <a:solidFill>
            <a:srgbClr val="08045C"/>
          </a:solidFill>
        </p:spPr>
        <p:txBody>
          <a:bodyPr>
            <a:noAutofit/>
          </a:bodyPr>
          <a:lstStyle/>
          <a:p>
            <a:r>
              <a:rPr lang="zh-TW" altLang="en-US" sz="3200" dirty="0">
                <a:solidFill>
                  <a:schemeClr val="bg1"/>
                </a:solidFill>
                <a:ea typeface="新細明體" panose="02020500000000000000" pitchFamily="18" charset="-120"/>
              </a:rPr>
              <a:t>                    </a:t>
            </a:r>
            <a:br>
              <a:rPr lang="en-US" altLang="zh-TW" sz="3200" dirty="0">
                <a:solidFill>
                  <a:schemeClr val="bg1"/>
                </a:solidFill>
                <a:ea typeface="新細明體" panose="02020500000000000000" pitchFamily="18" charset="-120"/>
              </a:rPr>
            </a:br>
            <a:r>
              <a:rPr lang="zh-TW" altLang="en-US" sz="3200" dirty="0">
                <a:solidFill>
                  <a:schemeClr val="bg1"/>
                </a:solidFill>
                <a:ea typeface="新細明體" panose="02020500000000000000" pitchFamily="18" charset="-120"/>
              </a:rPr>
              <a:t>                           </a:t>
            </a:r>
            <a:r>
              <a:rPr lang="en-US" altLang="zh-TW" sz="2400" dirty="0">
                <a:solidFill>
                  <a:schemeClr val="bg1"/>
                </a:solidFill>
                <a:ea typeface="新細明體" panose="02020500000000000000" pitchFamily="18" charset="-120"/>
              </a:rPr>
              <a:t>XML </a:t>
            </a:r>
            <a:r>
              <a:rPr lang="zh-TW" altLang="en-US" sz="2400" dirty="0">
                <a:solidFill>
                  <a:schemeClr val="bg1"/>
                </a:solidFill>
                <a:ea typeface="新細明體" panose="02020500000000000000" pitchFamily="18" charset="-120"/>
              </a:rPr>
              <a:t>活化電子商務架構  </a:t>
            </a:r>
            <a:br>
              <a:rPr lang="en-US" altLang="zh-TW" sz="3200" b="1" i="0" dirty="0">
                <a:solidFill>
                  <a:srgbClr val="003399"/>
                </a:solidFill>
                <a:effectLst/>
                <a:latin typeface="新細明體" panose="02020500000000000000" pitchFamily="18" charset="-120"/>
                <a:ea typeface="新細明體" panose="02020500000000000000" pitchFamily="18" charset="-120"/>
              </a:rPr>
            </a:br>
            <a:r>
              <a:rPr lang="zh-TW" altLang="en-US" sz="3200" dirty="0">
                <a:solidFill>
                  <a:schemeClr val="bg1"/>
                </a:solidFill>
                <a:ea typeface="新細明體" panose="02020500000000000000" pitchFamily="18" charset="-120"/>
              </a:rPr>
              <a:t> </a:t>
            </a:r>
            <a:endParaRPr lang="en-US" altLang="zh-TW" sz="3200" dirty="0">
              <a:solidFill>
                <a:schemeClr val="bg1"/>
              </a:solidFill>
              <a:ea typeface="新細明體" panose="02020500000000000000" pitchFamily="18" charset="-120"/>
            </a:endParaRPr>
          </a:p>
        </p:txBody>
      </p:sp>
      <p:sp>
        <p:nvSpPr>
          <p:cNvPr id="88067" name="Rectangle 3">
            <a:extLst>
              <a:ext uri="{FF2B5EF4-FFF2-40B4-BE49-F238E27FC236}">
                <a16:creationId xmlns:a16="http://schemas.microsoft.com/office/drawing/2014/main" id="{5A4109B1-A7C5-7221-8AC0-DFD3302F037B}"/>
              </a:ext>
            </a:extLst>
          </p:cNvPr>
          <p:cNvSpPr>
            <a:spLocks noGrp="1" noChangeArrowheads="1"/>
          </p:cNvSpPr>
          <p:nvPr>
            <p:ph type="body" idx="1"/>
          </p:nvPr>
        </p:nvSpPr>
        <p:spPr>
          <a:xfrm>
            <a:off x="272142" y="457200"/>
            <a:ext cx="11403484" cy="6140824"/>
          </a:xfrm>
        </p:spPr>
        <p:txBody>
          <a:bodyPr>
            <a:normAutofit fontScale="25000" lnSpcReduction="20000"/>
          </a:bodyPr>
          <a:lstStyle/>
          <a:p>
            <a:pPr marL="0" indent="0" algn="l">
              <a:lnSpc>
                <a:spcPct val="120000"/>
              </a:lnSpc>
              <a:spcBef>
                <a:spcPts val="0"/>
              </a:spcBef>
              <a:buNone/>
            </a:pPr>
            <a:r>
              <a:rPr lang="zh-TW" altLang="en-US" sz="4900" b="1" dirty="0">
                <a:solidFill>
                  <a:srgbClr val="003399"/>
                </a:solidFill>
                <a:latin typeface="新細明體" panose="02020500000000000000" pitchFamily="18" charset="-120"/>
                <a:ea typeface="新細明體" panose="02020500000000000000" pitchFamily="18" charset="-120"/>
              </a:rPr>
              <a:t>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可延伸標示語言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 XML - </a:t>
            </a:r>
            <a:r>
              <a:rPr lang="en-US" altLang="zh-TW" sz="6000" b="1" dirty="0" err="1">
                <a:solidFill>
                  <a:srgbClr val="003399"/>
                </a:solidFill>
                <a:highlight>
                  <a:srgbClr val="FFFF00"/>
                </a:highlight>
                <a:latin typeface="新細明體" panose="02020500000000000000" pitchFamily="18" charset="-120"/>
                <a:ea typeface="新細明體" panose="02020500000000000000" pitchFamily="18" charset="-120"/>
              </a:rPr>
              <a:t>eXtensible</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 Markup Language ) </a:t>
            </a:r>
            <a:r>
              <a:rPr lang="zh-TW" altLang="en-US" sz="6000" b="1" dirty="0">
                <a:solidFill>
                  <a:srgbClr val="003399"/>
                </a:solidFill>
                <a:latin typeface="新細明體" panose="02020500000000000000" pitchFamily="18" charset="-120"/>
                <a:ea typeface="新細明體" panose="02020500000000000000" pitchFamily="18" charset="-120"/>
              </a:rPr>
              <a:t>是 </a:t>
            </a:r>
            <a:r>
              <a:rPr lang="en-US" altLang="zh-TW" sz="6000" b="1" dirty="0">
                <a:solidFill>
                  <a:srgbClr val="003399"/>
                </a:solidFill>
                <a:latin typeface="新細明體" panose="02020500000000000000" pitchFamily="18" charset="-120"/>
                <a:ea typeface="新細明體" panose="02020500000000000000" pitchFamily="18" charset="-120"/>
              </a:rPr>
              <a:t>1998 </a:t>
            </a:r>
            <a:r>
              <a:rPr lang="zh-TW" altLang="en-US" sz="6000" b="1" dirty="0">
                <a:solidFill>
                  <a:srgbClr val="003399"/>
                </a:solidFill>
                <a:latin typeface="新細明體" panose="02020500000000000000" pitchFamily="18" charset="-120"/>
                <a:ea typeface="新細明體" panose="02020500000000000000" pitchFamily="18" charset="-120"/>
              </a:rPr>
              <a:t>年初由「</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全球資訊網協會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 W3C - WWW Consortium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」所公佈 的語法標準，</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XML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基本上是為解決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Web-based</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電子商務資料交換的問題而發展出來的</a:t>
            </a:r>
            <a:r>
              <a:rPr lang="zh-TW" altLang="en-US" sz="6000" b="1" dirty="0">
                <a:solidFill>
                  <a:srgbClr val="003399"/>
                </a:solidFill>
                <a:latin typeface="新細明體" panose="02020500000000000000" pitchFamily="18" charset="-120"/>
                <a:ea typeface="新細明體" panose="02020500000000000000" pitchFamily="18" charset="-120"/>
              </a:rPr>
              <a:t>，它和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SGML </a:t>
            </a:r>
            <a:r>
              <a:rPr lang="en-US" altLang="zh-TW" sz="6000" b="1" dirty="0">
                <a:solidFill>
                  <a:srgbClr val="003399"/>
                </a:solidFill>
                <a:latin typeface="新細明體" panose="02020500000000000000" pitchFamily="18" charset="-120"/>
                <a:ea typeface="新細明體" panose="02020500000000000000" pitchFamily="18" charset="-120"/>
              </a:rPr>
              <a:t>(Standard Generalized Markup Language,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標準通用標示語言，</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1986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年由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ISO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公佈</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及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HTML</a:t>
            </a:r>
            <a:r>
              <a:rPr lang="zh-TW" altLang="en-US" sz="6000" b="1" dirty="0">
                <a:solidFill>
                  <a:srgbClr val="003399"/>
                </a:solidFill>
                <a:latin typeface="新細明體" panose="02020500000000000000" pitchFamily="18" charset="-120"/>
                <a:ea typeface="新細明體" panose="02020500000000000000" pitchFamily="18" charset="-120"/>
              </a:rPr>
              <a:t> （</a:t>
            </a:r>
            <a:r>
              <a:rPr lang="en-US" altLang="zh-TW" sz="6000" b="1" dirty="0" err="1">
                <a:solidFill>
                  <a:srgbClr val="003399"/>
                </a:solidFill>
                <a:latin typeface="新細明體" panose="02020500000000000000" pitchFamily="18" charset="-120"/>
                <a:ea typeface="新細明體" panose="02020500000000000000" pitchFamily="18" charset="-120"/>
              </a:rPr>
              <a:t>HyperText</a:t>
            </a:r>
            <a:r>
              <a:rPr lang="en-US" altLang="zh-TW" sz="6000" b="1" dirty="0">
                <a:solidFill>
                  <a:srgbClr val="003399"/>
                </a:solidFill>
                <a:latin typeface="新細明體" panose="02020500000000000000" pitchFamily="18" charset="-120"/>
                <a:ea typeface="新細明體" panose="02020500000000000000" pitchFamily="18" charset="-120"/>
              </a:rPr>
              <a:t> Markup Language</a:t>
            </a:r>
            <a:r>
              <a:rPr lang="zh-TW" altLang="en-US" sz="6000" b="1" dirty="0">
                <a:solidFill>
                  <a:srgbClr val="003399"/>
                </a:solidFill>
                <a:latin typeface="新細明體" panose="02020500000000000000" pitchFamily="18" charset="-120"/>
                <a:ea typeface="新細明體" panose="02020500000000000000" pitchFamily="18" charset="-120"/>
              </a:rPr>
              <a:t>，</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超文本標記語言）</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注</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1</a:t>
            </a:r>
            <a:r>
              <a:rPr lang="en-US" altLang="zh-TW" sz="6000" b="1" dirty="0">
                <a:solidFill>
                  <a:srgbClr val="003399"/>
                </a:solidFill>
                <a:latin typeface="新細明體" panose="02020500000000000000" pitchFamily="18" charset="-120"/>
                <a:ea typeface="新細明體" panose="02020500000000000000" pitchFamily="18" charset="-120"/>
              </a:rPr>
              <a:t>)</a:t>
            </a:r>
            <a:r>
              <a:rPr lang="zh-TW" altLang="en-US" sz="6000" b="1" dirty="0">
                <a:solidFill>
                  <a:srgbClr val="003399"/>
                </a:solidFill>
                <a:latin typeface="新細明體" panose="02020500000000000000" pitchFamily="18" charset="-120"/>
                <a:ea typeface="新細明體" panose="02020500000000000000" pitchFamily="18" charset="-120"/>
              </a:rPr>
              <a:t> 。</a:t>
            </a:r>
            <a:r>
              <a:rPr lang="en-US" altLang="zh-TW" sz="6000" b="1" dirty="0">
                <a:solidFill>
                  <a:srgbClr val="003399"/>
                </a:solidFill>
                <a:latin typeface="新細明體" panose="02020500000000000000" pitchFamily="18" charset="-120"/>
                <a:ea typeface="新細明體" panose="02020500000000000000" pitchFamily="18" charset="-120"/>
              </a:rPr>
              <a:t> </a:t>
            </a:r>
            <a:r>
              <a:rPr lang="zh-TW" altLang="en-US" sz="6000" b="1" dirty="0">
                <a:solidFill>
                  <a:srgbClr val="003399"/>
                </a:solidFill>
                <a:latin typeface="新細明體" panose="02020500000000000000" pitchFamily="18" charset="-120"/>
                <a:ea typeface="新細明體" panose="02020500000000000000" pitchFamily="18" charset="-120"/>
              </a:rPr>
              <a:t>同屬於標示語言，不過，</a:t>
            </a:r>
            <a:r>
              <a:rPr lang="en-US" altLang="zh-TW" sz="6000" b="1" dirty="0">
                <a:solidFill>
                  <a:srgbClr val="003399"/>
                </a:solidFill>
                <a:latin typeface="新細明體" panose="02020500000000000000" pitchFamily="18" charset="-120"/>
                <a:ea typeface="新細明體" panose="02020500000000000000" pitchFamily="18" charset="-120"/>
              </a:rPr>
              <a:t>XML </a:t>
            </a:r>
            <a:r>
              <a:rPr lang="zh-TW" altLang="en-US" sz="6000" b="1" dirty="0">
                <a:solidFill>
                  <a:srgbClr val="003399"/>
                </a:solidFill>
                <a:latin typeface="新細明體" panose="02020500000000000000" pitchFamily="18" charset="-120"/>
                <a:ea typeface="新細明體" panose="02020500000000000000" pitchFamily="18" charset="-120"/>
              </a:rPr>
              <a:t>掌握了 </a:t>
            </a:r>
            <a:r>
              <a:rPr lang="en-US" altLang="zh-TW" sz="6000" b="1" dirty="0">
                <a:solidFill>
                  <a:srgbClr val="003399"/>
                </a:solidFill>
                <a:latin typeface="新細明體" panose="02020500000000000000" pitchFamily="18" charset="-120"/>
                <a:ea typeface="新細明體" panose="02020500000000000000" pitchFamily="18" charset="-120"/>
              </a:rPr>
              <a:t>SGML </a:t>
            </a:r>
            <a:r>
              <a:rPr lang="zh-TW" altLang="en-US" sz="6000" b="1" dirty="0">
                <a:solidFill>
                  <a:srgbClr val="003399"/>
                </a:solidFill>
                <a:latin typeface="新細明體" panose="02020500000000000000" pitchFamily="18" charset="-120"/>
                <a:ea typeface="新細明體" panose="02020500000000000000" pitchFamily="18" charset="-120"/>
              </a:rPr>
              <a:t>延伸性、文件自我描述特性、以及其強大的文件結構化功能，</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但卻去除了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SGML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過於龐雜以及不易普及的缺點，可以說是具備了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SGML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與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HTML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兩種標準的優點</a:t>
            </a:r>
            <a:r>
              <a:rPr lang="zh-TW" altLang="en-US" sz="6000" b="1" dirty="0">
                <a:solidFill>
                  <a:srgbClr val="003399"/>
                </a:solidFill>
                <a:latin typeface="新細明體" panose="02020500000000000000" pitchFamily="18" charset="-120"/>
                <a:ea typeface="新細明體" panose="02020500000000000000" pitchFamily="18" charset="-120"/>
              </a:rPr>
              <a:t>。</a:t>
            </a:r>
            <a:endParaRPr lang="en-US" altLang="zh-TW" sz="6000" b="1" dirty="0">
              <a:solidFill>
                <a:srgbClr val="003399"/>
              </a:solidFill>
              <a:latin typeface="新細明體" panose="02020500000000000000" pitchFamily="18" charset="-120"/>
              <a:ea typeface="新細明體" panose="02020500000000000000" pitchFamily="18" charset="-120"/>
            </a:endParaRPr>
          </a:p>
          <a:p>
            <a:pPr marL="0" indent="0" algn="l">
              <a:lnSpc>
                <a:spcPct val="120000"/>
              </a:lnSpc>
              <a:spcBef>
                <a:spcPts val="0"/>
              </a:spcBef>
              <a:buNone/>
            </a:pPr>
            <a:endParaRPr lang="zh-TW" altLang="en-US" sz="6000" b="1" dirty="0">
              <a:solidFill>
                <a:srgbClr val="003399"/>
              </a:solidFill>
              <a:latin typeface="新細明體" panose="02020500000000000000" pitchFamily="18" charset="-120"/>
              <a:ea typeface="新細明體" panose="02020500000000000000" pitchFamily="18" charset="-120"/>
            </a:endParaRPr>
          </a:p>
          <a:p>
            <a:pPr marL="0" indent="0" algn="l">
              <a:lnSpc>
                <a:spcPct val="120000"/>
              </a:lnSpc>
              <a:spcBef>
                <a:spcPts val="0"/>
              </a:spcBef>
              <a:buNone/>
            </a:pPr>
            <a:r>
              <a:rPr lang="zh-TW" altLang="en-US" sz="6000" b="1" dirty="0">
                <a:solidFill>
                  <a:srgbClr val="003399"/>
                </a:solidFill>
                <a:latin typeface="新細明體" panose="02020500000000000000" pitchFamily="18" charset="-120"/>
                <a:ea typeface="新細明體" panose="02020500000000000000" pitchFamily="18" charset="-120"/>
              </a:rPr>
              <a:t>        </a:t>
            </a:r>
            <a:r>
              <a:rPr lang="en-US" altLang="zh-TW" sz="6000" b="1" dirty="0">
                <a:solidFill>
                  <a:srgbClr val="003399"/>
                </a:solidFill>
                <a:latin typeface="新細明體" panose="02020500000000000000" pitchFamily="18" charset="-120"/>
                <a:ea typeface="新細明體" panose="02020500000000000000" pitchFamily="18" charset="-120"/>
              </a:rPr>
              <a:t>XML </a:t>
            </a:r>
            <a:r>
              <a:rPr lang="zh-TW" altLang="en-US" sz="6000" b="1" dirty="0">
                <a:solidFill>
                  <a:srgbClr val="003399"/>
                </a:solidFill>
                <a:latin typeface="新細明體" panose="02020500000000000000" pitchFamily="18" charset="-120"/>
                <a:ea typeface="新細明體" panose="02020500000000000000" pitchFamily="18" charset="-120"/>
              </a:rPr>
              <a:t>文件和訊息的主要特色在於它的</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結構化以及資訊內容導向，在</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XML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的架構下</a:t>
            </a:r>
            <a:r>
              <a:rPr lang="zh-TW" altLang="en-US" sz="6000" b="1" dirty="0">
                <a:solidFill>
                  <a:srgbClr val="003399"/>
                </a:solidFill>
                <a:latin typeface="新細明體" panose="02020500000000000000" pitchFamily="18" charset="-120"/>
                <a:ea typeface="新細明體" panose="02020500000000000000" pitchFamily="18" charset="-120"/>
              </a:rPr>
              <a:t>，電子商務資訊流的自動化將能有效獲得提升，</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而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XML </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應用軟體的開發與維護容易、建置成本較低、適用於異質系統的特性，被認為將從本質上改變電子商務的經營環境</a:t>
            </a:r>
            <a:r>
              <a:rPr lang="zh-TW" altLang="en-US" sz="6000" b="1" dirty="0">
                <a:solidFill>
                  <a:srgbClr val="003399"/>
                </a:solidFill>
                <a:latin typeface="新細明體" panose="02020500000000000000" pitchFamily="18" charset="-120"/>
                <a:ea typeface="新細明體" panose="02020500000000000000" pitchFamily="18" charset="-120"/>
              </a:rPr>
              <a:t>。</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XML</a:t>
            </a:r>
            <a:r>
              <a:rPr lang="en-US" altLang="zh-TW" sz="6000" b="1" dirty="0">
                <a:solidFill>
                  <a:srgbClr val="003399"/>
                </a:solidFill>
                <a:latin typeface="新細明體" panose="02020500000000000000" pitchFamily="18" charset="-120"/>
                <a:ea typeface="新細明體" panose="02020500000000000000" pitchFamily="18" charset="-120"/>
              </a:rPr>
              <a:t> </a:t>
            </a:r>
            <a:r>
              <a:rPr lang="zh-TW" altLang="en-US" sz="6000" b="1" dirty="0">
                <a:solidFill>
                  <a:srgbClr val="003399"/>
                </a:solidFill>
                <a:latin typeface="新細明體" panose="02020500000000000000" pitchFamily="18" charset="-120"/>
                <a:ea typeface="新細明體" panose="02020500000000000000" pitchFamily="18" charset="-120"/>
              </a:rPr>
              <a:t>制定後迅速走紅，使得 </a:t>
            </a:r>
            <a:r>
              <a:rPr lang="en-US" altLang="zh-TW" sz="6000" b="1" dirty="0">
                <a:solidFill>
                  <a:srgbClr val="003399"/>
                </a:solidFill>
                <a:latin typeface="新細明體" panose="02020500000000000000" pitchFamily="18" charset="-120"/>
                <a:ea typeface="新細明體" panose="02020500000000000000" pitchFamily="18" charset="-120"/>
              </a:rPr>
              <a:t>EDI </a:t>
            </a:r>
            <a:r>
              <a:rPr lang="zh-TW" altLang="en-US" sz="6000" b="1" dirty="0">
                <a:solidFill>
                  <a:srgbClr val="003399"/>
                </a:solidFill>
                <a:latin typeface="新細明體" panose="02020500000000000000" pitchFamily="18" charset="-120"/>
                <a:ea typeface="新細明體" panose="02020500000000000000" pitchFamily="18" charset="-120"/>
              </a:rPr>
              <a:t>也不得不漸向 </a:t>
            </a:r>
            <a:r>
              <a:rPr lang="en-US" altLang="zh-TW" sz="6000" b="1" dirty="0">
                <a:solidFill>
                  <a:srgbClr val="003399"/>
                </a:solidFill>
                <a:latin typeface="新細明體" panose="02020500000000000000" pitchFamily="18" charset="-120"/>
                <a:ea typeface="新細明體" panose="02020500000000000000" pitchFamily="18" charset="-120"/>
              </a:rPr>
              <a:t>XML </a:t>
            </a:r>
            <a:r>
              <a:rPr lang="zh-TW" altLang="en-US" sz="6000" b="1" dirty="0">
                <a:solidFill>
                  <a:srgbClr val="003399"/>
                </a:solidFill>
                <a:latin typeface="新細明體" panose="02020500000000000000" pitchFamily="18" charset="-120"/>
                <a:ea typeface="新細明體" panose="02020500000000000000" pitchFamily="18" charset="-120"/>
              </a:rPr>
              <a:t>靠攏，但是，</a:t>
            </a:r>
            <a:r>
              <a:rPr lang="en-US" altLang="zh-TW" sz="6000" b="1" dirty="0">
                <a:solidFill>
                  <a:srgbClr val="003399"/>
                </a:solidFill>
                <a:latin typeface="新細明體" panose="02020500000000000000" pitchFamily="18" charset="-120"/>
                <a:ea typeface="新細明體" panose="02020500000000000000" pitchFamily="18" charset="-120"/>
              </a:rPr>
              <a:t>XML </a:t>
            </a:r>
            <a:r>
              <a:rPr lang="zh-TW" altLang="en-US" sz="6000" b="1" dirty="0">
                <a:solidFill>
                  <a:srgbClr val="003399"/>
                </a:solidFill>
                <a:latin typeface="新細明體" panose="02020500000000000000" pitchFamily="18" charset="-120"/>
                <a:ea typeface="新細明體" panose="02020500000000000000" pitchFamily="18" charset="-120"/>
              </a:rPr>
              <a:t>畢竟只是一種單純的資料交換格式，企業想要真正從新科技中獲得效益，必須做到</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商業流程管理 </a:t>
            </a:r>
            <a:r>
              <a:rPr lang="en-US" altLang="zh-TW" sz="6000" b="1" dirty="0">
                <a:solidFill>
                  <a:srgbClr val="003399"/>
                </a:solidFill>
                <a:highlight>
                  <a:srgbClr val="FFFF00"/>
                </a:highlight>
                <a:latin typeface="新細明體" panose="02020500000000000000" pitchFamily="18" charset="-120"/>
                <a:ea typeface="新細明體" panose="02020500000000000000" pitchFamily="18" charset="-120"/>
              </a:rPr>
              <a:t>( BPM - Business Process Management )</a:t>
            </a:r>
            <a:r>
              <a:rPr lang="zh-TW" altLang="en-US" sz="6000" b="1" dirty="0">
                <a:solidFill>
                  <a:srgbClr val="003399"/>
                </a:solidFill>
                <a:latin typeface="新細明體" panose="02020500000000000000" pitchFamily="18" charset="-120"/>
                <a:ea typeface="新細明體" panose="02020500000000000000" pitchFamily="18" charset="-120"/>
              </a:rPr>
              <a:t>，產業要能真正獲益，則必須由</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領域專家會同制定通用流程標準</a:t>
            </a:r>
            <a:r>
              <a:rPr lang="zh-TW" altLang="en-US" sz="6000" b="1" dirty="0">
                <a:solidFill>
                  <a:srgbClr val="003399"/>
                </a:solidFill>
                <a:latin typeface="新細明體" panose="02020500000000000000" pitchFamily="18" charset="-120"/>
                <a:ea typeface="新細明體" panose="02020500000000000000" pitchFamily="18" charset="-120"/>
              </a:rPr>
              <a:t>，如 </a:t>
            </a:r>
            <a:r>
              <a:rPr lang="en-US" altLang="zh-TW" sz="6000" b="1" dirty="0" err="1">
                <a:solidFill>
                  <a:srgbClr val="003399"/>
                </a:solidFill>
                <a:highlight>
                  <a:srgbClr val="FFFF00"/>
                </a:highlight>
                <a:latin typeface="新細明體" panose="02020500000000000000" pitchFamily="18" charset="-120"/>
                <a:ea typeface="新細明體" panose="02020500000000000000" pitchFamily="18" charset="-120"/>
              </a:rPr>
              <a:t>RosettaNet</a:t>
            </a:r>
            <a:r>
              <a:rPr lang="zh-TW" altLang="en-US" sz="6000" b="1" dirty="0">
                <a:solidFill>
                  <a:srgbClr val="003399"/>
                </a:solidFill>
                <a:highlight>
                  <a:srgbClr val="FFFF00"/>
                </a:highlight>
                <a:latin typeface="新細明體" panose="02020500000000000000" pitchFamily="18" charset="-120"/>
                <a:ea typeface="新細明體" panose="02020500000000000000" pitchFamily="18" charset="-120"/>
              </a:rPr>
              <a:t>供應鏈標準</a:t>
            </a:r>
            <a:r>
              <a:rPr lang="zh-TW" altLang="en-US" sz="6000" b="1" dirty="0">
                <a:solidFill>
                  <a:srgbClr val="003399"/>
                </a:solidFill>
                <a:latin typeface="新細明體" panose="02020500000000000000" pitchFamily="18" charset="-120"/>
                <a:ea typeface="新細明體" panose="02020500000000000000" pitchFamily="18" charset="-120"/>
              </a:rPr>
              <a:t>。</a:t>
            </a:r>
            <a:endParaRPr lang="en-US" altLang="zh-TW" sz="6000" b="1" dirty="0">
              <a:solidFill>
                <a:srgbClr val="003399"/>
              </a:solidFill>
              <a:latin typeface="新細明體" panose="02020500000000000000" pitchFamily="18" charset="-120"/>
              <a:ea typeface="新細明體" panose="02020500000000000000" pitchFamily="18" charset="-120"/>
            </a:endParaRPr>
          </a:p>
          <a:p>
            <a:pPr marL="0" indent="0" algn="l">
              <a:lnSpc>
                <a:spcPct val="120000"/>
              </a:lnSpc>
              <a:spcBef>
                <a:spcPts val="0"/>
              </a:spcBef>
              <a:buNone/>
            </a:pPr>
            <a:endParaRPr lang="en-US" altLang="zh-TW" sz="6400" b="1" dirty="0">
              <a:solidFill>
                <a:srgbClr val="003399"/>
              </a:solidFill>
              <a:latin typeface="新細明體" panose="02020500000000000000" pitchFamily="18" charset="-120"/>
              <a:ea typeface="新細明體" panose="02020500000000000000" pitchFamily="18" charset="-120"/>
            </a:endParaRPr>
          </a:p>
          <a:p>
            <a:pPr marL="0" indent="0">
              <a:lnSpc>
                <a:spcPct val="120000"/>
              </a:lnSpc>
              <a:spcBef>
                <a:spcPts val="0"/>
              </a:spcBef>
              <a:buNone/>
            </a:pPr>
            <a:r>
              <a:rPr lang="en-US" altLang="zh-TW" sz="6600" dirty="0"/>
              <a:t> </a:t>
            </a:r>
            <a:r>
              <a:rPr lang="en-US" altLang="zh-TW" sz="6600" dirty="0">
                <a:highlight>
                  <a:srgbClr val="FFFF00"/>
                </a:highlight>
              </a:rPr>
              <a:t>XML</a:t>
            </a:r>
            <a:r>
              <a:rPr lang="zh-TW" altLang="en-US" sz="6600" dirty="0"/>
              <a:t>（</a:t>
            </a:r>
            <a:r>
              <a:rPr lang="en-US" altLang="zh-TW" sz="6600" dirty="0" err="1"/>
              <a:t>eXtensible</a:t>
            </a:r>
            <a:r>
              <a:rPr lang="en-US" altLang="zh-TW" sz="6600" dirty="0"/>
              <a:t> Markup Language</a:t>
            </a:r>
            <a:r>
              <a:rPr lang="zh-TW" altLang="en-US" sz="6600" dirty="0"/>
              <a:t>）確實是為了</a:t>
            </a:r>
            <a:r>
              <a:rPr lang="zh-TW" altLang="en-US" sz="6600" dirty="0">
                <a:highlight>
                  <a:srgbClr val="FFFF00"/>
                </a:highlight>
              </a:rPr>
              <a:t>彌補 </a:t>
            </a:r>
            <a:r>
              <a:rPr lang="en-US" altLang="zh-TW" sz="6600" dirty="0">
                <a:highlight>
                  <a:srgbClr val="FFFF00"/>
                </a:highlight>
              </a:rPr>
              <a:t>HTML </a:t>
            </a:r>
            <a:r>
              <a:rPr lang="zh-TW" altLang="en-US" sz="6600" dirty="0">
                <a:highlight>
                  <a:srgbClr val="FFFF00"/>
                </a:highlight>
              </a:rPr>
              <a:t>的不足</a:t>
            </a:r>
            <a:r>
              <a:rPr lang="zh-TW" altLang="en-US" sz="6600" dirty="0"/>
              <a:t>而設計，目的是用來</a:t>
            </a:r>
            <a:r>
              <a:rPr lang="zh-TW" altLang="en-US" sz="6600" dirty="0">
                <a:highlight>
                  <a:srgbClr val="FFFF00"/>
                </a:highlight>
              </a:rPr>
              <a:t>儲存與傳輸結構化資料</a:t>
            </a:r>
            <a:r>
              <a:rPr lang="zh-TW" altLang="en-US" sz="6600" dirty="0"/>
              <a:t>，而不是呈現資料。隨著技術演進，</a:t>
            </a:r>
            <a:r>
              <a:rPr lang="en-US" altLang="zh-TW" sz="6600" b="1" dirty="0"/>
              <a:t>JSON</a:t>
            </a:r>
            <a:r>
              <a:rPr lang="zh-TW" altLang="en-US" sz="6600" dirty="0"/>
              <a:t> 因為更輕量、易讀、與 </a:t>
            </a:r>
            <a:r>
              <a:rPr lang="en-US" altLang="zh-TW" sz="6600" dirty="0"/>
              <a:t>JavaScript </a:t>
            </a:r>
            <a:r>
              <a:rPr lang="zh-TW" altLang="en-US" sz="6600" dirty="0"/>
              <a:t>原生相容，已成為現代 </a:t>
            </a:r>
            <a:r>
              <a:rPr lang="en-US" altLang="zh-TW" sz="6600" dirty="0">
                <a:highlight>
                  <a:srgbClr val="FFFF00"/>
                </a:highlight>
              </a:rPr>
              <a:t>Web </a:t>
            </a:r>
            <a:r>
              <a:rPr lang="zh-TW" altLang="en-US" sz="6600" dirty="0">
                <a:highlight>
                  <a:srgbClr val="FFFF00"/>
                </a:highlight>
              </a:rPr>
              <a:t>與 </a:t>
            </a:r>
            <a:r>
              <a:rPr lang="en-US" altLang="zh-TW" sz="6600" dirty="0">
                <a:highlight>
                  <a:srgbClr val="FFFF00"/>
                </a:highlight>
              </a:rPr>
              <a:t>API </a:t>
            </a:r>
            <a:r>
              <a:rPr lang="zh-TW" altLang="en-US" sz="6600" dirty="0">
                <a:highlight>
                  <a:srgbClr val="FFFF00"/>
                </a:highlight>
              </a:rPr>
              <a:t>傳輸的主流格式</a:t>
            </a:r>
            <a:r>
              <a:rPr lang="zh-TW" altLang="en-US" sz="6600" dirty="0"/>
              <a:t>。</a:t>
            </a:r>
            <a:endParaRPr lang="en-US" altLang="zh-TW" sz="6600" dirty="0"/>
          </a:p>
          <a:p>
            <a:pPr marL="0" indent="0">
              <a:lnSpc>
                <a:spcPct val="120000"/>
              </a:lnSpc>
              <a:spcBef>
                <a:spcPts val="0"/>
              </a:spcBef>
              <a:buNone/>
            </a:pPr>
            <a:endParaRPr lang="en-US" altLang="zh-TW" sz="6600" dirty="0"/>
          </a:p>
          <a:p>
            <a:pPr marL="0" indent="0">
              <a:lnSpc>
                <a:spcPct val="120000"/>
              </a:lnSpc>
              <a:spcBef>
                <a:spcPts val="0"/>
              </a:spcBef>
              <a:buNone/>
            </a:pPr>
            <a:r>
              <a:rPr lang="en-US" altLang="zh-TW" sz="6600" dirty="0">
                <a:highlight>
                  <a:srgbClr val="FFFF00"/>
                </a:highlight>
              </a:rPr>
              <a:t>JSON</a:t>
            </a:r>
            <a:r>
              <a:rPr lang="zh-TW" altLang="en-US" sz="6600" dirty="0"/>
              <a:t>（</a:t>
            </a:r>
            <a:r>
              <a:rPr lang="en-US" altLang="zh-TW" sz="6600" dirty="0"/>
              <a:t>JavaScript Object Notation</a:t>
            </a:r>
            <a:r>
              <a:rPr lang="zh-TW" altLang="en-US" sz="6600" dirty="0"/>
              <a:t>）結構簡潔，去除了像 </a:t>
            </a:r>
            <a:r>
              <a:rPr lang="en-US" altLang="zh-TW" sz="6600" dirty="0">
                <a:highlight>
                  <a:srgbClr val="FFFF00"/>
                </a:highlight>
              </a:rPr>
              <a:t>XML </a:t>
            </a:r>
            <a:r>
              <a:rPr lang="zh-TW" altLang="en-US" sz="6600" dirty="0"/>
              <a:t>那樣</a:t>
            </a:r>
            <a:r>
              <a:rPr lang="zh-TW" altLang="en-US" sz="6600" dirty="0">
                <a:highlight>
                  <a:srgbClr val="FFFF00"/>
                </a:highlight>
              </a:rPr>
              <a:t>繁瑣的開閉標籤</a:t>
            </a:r>
            <a:r>
              <a:rPr lang="zh-TW" altLang="en-US" sz="6600" dirty="0"/>
              <a:t>。</a:t>
            </a:r>
            <a:endParaRPr lang="en-US" altLang="zh-TW" sz="6600" dirty="0"/>
          </a:p>
          <a:p>
            <a:pPr marL="0" indent="0">
              <a:lnSpc>
                <a:spcPct val="120000"/>
              </a:lnSpc>
              <a:spcBef>
                <a:spcPts val="0"/>
              </a:spcBef>
              <a:buNone/>
            </a:pPr>
            <a:endParaRPr lang="zh-TW" altLang="en-US" sz="6400" b="1" dirty="0">
              <a:solidFill>
                <a:srgbClr val="003399"/>
              </a:solidFill>
              <a:latin typeface="新細明體" panose="02020500000000000000" pitchFamily="18" charset="-120"/>
              <a:ea typeface="新細明體" panose="02020500000000000000" pitchFamily="18" charset="-120"/>
            </a:endParaRPr>
          </a:p>
          <a:p>
            <a:pPr algn="ctr"/>
            <a:endParaRPr lang="en-US" altLang="zh-TW" sz="1800" b="1" dirty="0">
              <a:solidFill>
                <a:srgbClr val="003399"/>
              </a:solidFill>
              <a:effectLst/>
              <a:latin typeface="新細明體" panose="02020500000000000000" pitchFamily="18" charset="-120"/>
              <a:ea typeface="新細明體" panose="02020500000000000000" pitchFamily="18" charset="-120"/>
            </a:endParaRPr>
          </a:p>
          <a:p>
            <a:pPr algn="ctr"/>
            <a:endParaRPr lang="en-US" altLang="zh-TW" sz="1800" b="1" dirty="0">
              <a:solidFill>
                <a:srgbClr val="003399"/>
              </a:solidFill>
              <a:latin typeface="新細明體" panose="02020500000000000000" pitchFamily="18" charset="-120"/>
              <a:ea typeface="新細明體" panose="02020500000000000000" pitchFamily="18" charset="-120"/>
            </a:endParaRPr>
          </a:p>
          <a:p>
            <a:pPr algn="ctr"/>
            <a:r>
              <a:rPr lang="zh-TW" altLang="en-US" sz="1800" b="1" dirty="0">
                <a:solidFill>
                  <a:srgbClr val="003399"/>
                </a:solidFill>
                <a:effectLst/>
                <a:latin typeface="新細明體" panose="02020500000000000000" pitchFamily="18" charset="-120"/>
                <a:ea typeface="新細明體" panose="02020500000000000000" pitchFamily="18" charset="-120"/>
              </a:rPr>
              <a:t> </a:t>
            </a:r>
            <a:endParaRPr lang="en-US" altLang="zh-TW" sz="1600" b="1" dirty="0">
              <a:solidFill>
                <a:srgbClr val="003399"/>
              </a:solidFill>
              <a:latin typeface="新細明體" panose="02020500000000000000" pitchFamily="18" charset="-120"/>
              <a:ea typeface="新細明體" panose="02020500000000000000" pitchFamily="18" charset="-120"/>
            </a:endParaRPr>
          </a:p>
          <a:p>
            <a:pPr marL="0" indent="0">
              <a:buNone/>
            </a:pPr>
            <a:r>
              <a:rPr lang="en-US" altLang="zh-TW" sz="1600" b="1" dirty="0">
                <a:solidFill>
                  <a:srgbClr val="003399"/>
                </a:solidFill>
                <a:latin typeface="新細明體" panose="02020500000000000000" pitchFamily="18" charset="-120"/>
                <a:ea typeface="新細明體" panose="02020500000000000000" pitchFamily="18" charset="-120"/>
              </a:rPr>
              <a:t> </a:t>
            </a:r>
            <a:endParaRPr lang="en-US" altLang="zh-TW" sz="6500" b="1" dirty="0">
              <a:solidFill>
                <a:srgbClr val="003399"/>
              </a:solidFill>
              <a:latin typeface="新細明體" panose="02020500000000000000" pitchFamily="18" charset="-120"/>
              <a:ea typeface="新細明體" panose="02020500000000000000" pitchFamily="18" charset="-120"/>
            </a:endParaRPr>
          </a:p>
          <a:p>
            <a:pPr indent="0">
              <a:buNone/>
            </a:pPr>
            <a:endParaRPr lang="en-US" altLang="zh-TW" sz="6500" b="1" dirty="0">
              <a:solidFill>
                <a:srgbClr val="003399"/>
              </a:solidFill>
              <a:latin typeface="新細明體" panose="02020500000000000000" pitchFamily="18" charset="-120"/>
              <a:ea typeface="新細明體" panose="02020500000000000000" pitchFamily="18" charset="-120"/>
            </a:endParaRPr>
          </a:p>
          <a:p>
            <a:pPr indent="0">
              <a:buNone/>
            </a:pPr>
            <a:endParaRPr lang="en-US" altLang="zh-TW" sz="6500" b="1" dirty="0">
              <a:solidFill>
                <a:srgbClr val="003399"/>
              </a:solidFill>
              <a:latin typeface="新細明體" panose="02020500000000000000" pitchFamily="18" charset="-120"/>
              <a:ea typeface="新細明體" panose="02020500000000000000" pitchFamily="18" charset="-120"/>
            </a:endParaRPr>
          </a:p>
          <a:p>
            <a:pPr indent="0">
              <a:buNone/>
            </a:pPr>
            <a:endParaRPr lang="en-US" altLang="zh-TW" sz="6500" b="1" dirty="0">
              <a:solidFill>
                <a:srgbClr val="003399"/>
              </a:solidFill>
              <a:latin typeface="新細明體" panose="02020500000000000000" pitchFamily="18" charset="-120"/>
              <a:ea typeface="新細明體" panose="02020500000000000000" pitchFamily="18" charset="-120"/>
            </a:endParaRPr>
          </a:p>
          <a:p>
            <a:pPr indent="0">
              <a:buNone/>
            </a:pPr>
            <a:r>
              <a:rPr lang="zh-TW" altLang="en-US" sz="6500" b="1" dirty="0">
                <a:solidFill>
                  <a:srgbClr val="003399"/>
                </a:solidFill>
                <a:latin typeface="新細明體" panose="02020500000000000000" pitchFamily="18" charset="-120"/>
                <a:ea typeface="新細明體" panose="02020500000000000000" pitchFamily="18" charset="-120"/>
              </a:rPr>
              <a:t>注</a:t>
            </a:r>
            <a:r>
              <a:rPr lang="en-US" altLang="zh-TW" sz="6500" b="1" dirty="0">
                <a:solidFill>
                  <a:srgbClr val="003399"/>
                </a:solidFill>
                <a:latin typeface="新細明體" panose="02020500000000000000" pitchFamily="18" charset="-120"/>
                <a:ea typeface="新細明體" panose="02020500000000000000" pitchFamily="18" charset="-120"/>
              </a:rPr>
              <a:t>1 :</a:t>
            </a:r>
            <a:r>
              <a:rPr lang="en-US" altLang="zh-TW" sz="6500" b="1" dirty="0">
                <a:solidFill>
                  <a:srgbClr val="003399"/>
                </a:solidFill>
                <a:latin typeface="新細明體" panose="02020500000000000000" pitchFamily="18" charset="-120"/>
              </a:rPr>
              <a:t> HTML (</a:t>
            </a:r>
            <a:r>
              <a:rPr lang="zh-TW" altLang="en-US" sz="6500" b="1" dirty="0">
                <a:solidFill>
                  <a:srgbClr val="003399"/>
                </a:solidFill>
                <a:highlight>
                  <a:srgbClr val="FFFF00"/>
                </a:highlight>
                <a:latin typeface="新細明體" panose="02020500000000000000" pitchFamily="18" charset="-120"/>
                <a:ea typeface="新細明體" panose="02020500000000000000" pitchFamily="18" charset="-120"/>
              </a:rPr>
              <a:t>超文本標記語言</a:t>
            </a:r>
            <a:r>
              <a:rPr lang="en-US" altLang="zh-TW" sz="6500" b="1" dirty="0">
                <a:solidFill>
                  <a:srgbClr val="003399"/>
                </a:solidFill>
                <a:highlight>
                  <a:srgbClr val="FFFF00"/>
                </a:highlight>
                <a:latin typeface="新細明體" panose="02020500000000000000" pitchFamily="18" charset="-120"/>
                <a:ea typeface="新細明體" panose="02020500000000000000" pitchFamily="18" charset="-120"/>
              </a:rPr>
              <a:t>)</a:t>
            </a:r>
            <a:r>
              <a:rPr lang="zh-TW" altLang="en-US" sz="6500" b="1" dirty="0">
                <a:solidFill>
                  <a:srgbClr val="003399"/>
                </a:solidFill>
                <a:latin typeface="新細明體" panose="02020500000000000000" pitchFamily="18" charset="-120"/>
                <a:ea typeface="新細明體" panose="02020500000000000000" pitchFamily="18" charset="-120"/>
              </a:rPr>
              <a:t>是一種用於建立網頁的標準標記語言。</a:t>
            </a:r>
            <a:r>
              <a:rPr lang="en-US" altLang="zh-TW" sz="6500" b="1" dirty="0">
                <a:solidFill>
                  <a:srgbClr val="003399"/>
                </a:solidFill>
                <a:highlight>
                  <a:srgbClr val="FFFF00"/>
                </a:highlight>
                <a:latin typeface="新細明體" panose="02020500000000000000" pitchFamily="18" charset="-120"/>
                <a:ea typeface="新細明體" panose="02020500000000000000" pitchFamily="18" charset="-120"/>
              </a:rPr>
              <a:t>HTML</a:t>
            </a:r>
            <a:r>
              <a:rPr lang="zh-TW" altLang="en-US" sz="6500" b="1" dirty="0">
                <a:solidFill>
                  <a:srgbClr val="003399"/>
                </a:solidFill>
                <a:highlight>
                  <a:srgbClr val="FFFF00"/>
                </a:highlight>
                <a:latin typeface="新細明體" panose="02020500000000000000" pitchFamily="18" charset="-120"/>
                <a:ea typeface="新細明體" panose="02020500000000000000" pitchFamily="18" charset="-120"/>
              </a:rPr>
              <a:t>是一種基礎技術</a:t>
            </a:r>
            <a:r>
              <a:rPr lang="zh-TW" altLang="en-US" sz="6500" b="1" dirty="0">
                <a:solidFill>
                  <a:srgbClr val="003399"/>
                </a:solidFill>
                <a:latin typeface="新細明體" panose="02020500000000000000" pitchFamily="18" charset="-120"/>
                <a:ea typeface="新細明體" panose="02020500000000000000" pitchFamily="18" charset="-120"/>
              </a:rPr>
              <a:t>，常與</a:t>
            </a:r>
            <a:r>
              <a:rPr lang="en-US" altLang="zh-TW" sz="6500" b="1" dirty="0">
                <a:solidFill>
                  <a:srgbClr val="003399"/>
                </a:solidFill>
                <a:latin typeface="新細明體" panose="02020500000000000000" pitchFamily="18" charset="-120"/>
                <a:ea typeface="新細明體" panose="02020500000000000000" pitchFamily="18" charset="-120"/>
              </a:rPr>
              <a:t>CSS</a:t>
            </a:r>
            <a:r>
              <a:rPr lang="zh-TW" altLang="en-US" sz="6500" b="1" dirty="0">
                <a:solidFill>
                  <a:srgbClr val="003399"/>
                </a:solidFill>
                <a:latin typeface="新細明體" panose="02020500000000000000" pitchFamily="18" charset="-120"/>
                <a:ea typeface="新細明體" panose="02020500000000000000" pitchFamily="18" charset="-120"/>
              </a:rPr>
              <a:t>、</a:t>
            </a:r>
            <a:r>
              <a:rPr lang="en-US" altLang="zh-TW" sz="6500" b="1" dirty="0">
                <a:solidFill>
                  <a:srgbClr val="003399"/>
                </a:solidFill>
                <a:latin typeface="新細明體" panose="02020500000000000000" pitchFamily="18" charset="-120"/>
                <a:ea typeface="新細明體" panose="02020500000000000000" pitchFamily="18" charset="-120"/>
              </a:rPr>
              <a:t>JavaScript</a:t>
            </a:r>
            <a:r>
              <a:rPr lang="zh-TW" altLang="en-US" sz="6500" b="1" dirty="0">
                <a:solidFill>
                  <a:srgbClr val="003399"/>
                </a:solidFill>
                <a:latin typeface="新細明體" panose="02020500000000000000" pitchFamily="18" charset="-120"/>
                <a:ea typeface="新細明體" panose="02020500000000000000" pitchFamily="18" charset="-120"/>
              </a:rPr>
              <a:t>一起被眾</a:t>
            </a:r>
            <a:endParaRPr lang="en-US" altLang="zh-TW" sz="6500" b="1" dirty="0">
              <a:solidFill>
                <a:srgbClr val="003399"/>
              </a:solidFill>
              <a:latin typeface="新細明體" panose="02020500000000000000" pitchFamily="18" charset="-120"/>
              <a:ea typeface="新細明體" panose="02020500000000000000" pitchFamily="18" charset="-120"/>
            </a:endParaRPr>
          </a:p>
          <a:p>
            <a:pPr indent="0">
              <a:buNone/>
            </a:pPr>
            <a:r>
              <a:rPr lang="en-US" altLang="zh-TW" sz="6500" b="1" dirty="0">
                <a:solidFill>
                  <a:srgbClr val="003399"/>
                </a:solidFill>
                <a:latin typeface="新細明體" panose="02020500000000000000" pitchFamily="18" charset="-120"/>
                <a:ea typeface="新細明體" panose="02020500000000000000" pitchFamily="18" charset="-120"/>
              </a:rPr>
              <a:t>       </a:t>
            </a:r>
            <a:r>
              <a:rPr lang="zh-TW" altLang="en-US" sz="6500" b="1" dirty="0">
                <a:solidFill>
                  <a:srgbClr val="003399"/>
                </a:solidFill>
                <a:latin typeface="新細明體" panose="02020500000000000000" pitchFamily="18" charset="-120"/>
                <a:ea typeface="新細明體" panose="02020500000000000000" pitchFamily="18" charset="-120"/>
              </a:rPr>
              <a:t>多網站用於設計網頁、網頁應用程式以及行動應用程式的使用者介面。</a:t>
            </a:r>
          </a:p>
        </p:txBody>
      </p:sp>
      <p:pic>
        <p:nvPicPr>
          <p:cNvPr id="3" name="圖片 2">
            <a:extLst>
              <a:ext uri="{FF2B5EF4-FFF2-40B4-BE49-F238E27FC236}">
                <a16:creationId xmlns:a16="http://schemas.microsoft.com/office/drawing/2014/main" id="{C3FF65EE-ED44-36B6-51D9-5E64FB1F6261}"/>
              </a:ext>
            </a:extLst>
          </p:cNvPr>
          <p:cNvPicPr>
            <a:picLocks noChangeAspect="1"/>
          </p:cNvPicPr>
          <p:nvPr/>
        </p:nvPicPr>
        <p:blipFill>
          <a:blip r:embed="rId3"/>
          <a:srcRect l="624" t="25116"/>
          <a:stretch>
            <a:fillRect/>
          </a:stretch>
        </p:blipFill>
        <p:spPr>
          <a:xfrm>
            <a:off x="591128" y="4525818"/>
            <a:ext cx="3067265" cy="1341130"/>
          </a:xfrm>
          <a:prstGeom prst="rect">
            <a:avLst/>
          </a:prstGeom>
        </p:spPr>
      </p:pic>
      <p:pic>
        <p:nvPicPr>
          <p:cNvPr id="5" name="圖片 4">
            <a:extLst>
              <a:ext uri="{FF2B5EF4-FFF2-40B4-BE49-F238E27FC236}">
                <a16:creationId xmlns:a16="http://schemas.microsoft.com/office/drawing/2014/main" id="{20E93DDB-1305-7EE9-FD40-7ACB5BE7DCA1}"/>
              </a:ext>
            </a:extLst>
          </p:cNvPr>
          <p:cNvPicPr>
            <a:picLocks noChangeAspect="1"/>
          </p:cNvPicPr>
          <p:nvPr/>
        </p:nvPicPr>
        <p:blipFill>
          <a:blip r:embed="rId4"/>
          <a:stretch>
            <a:fillRect/>
          </a:stretch>
        </p:blipFill>
        <p:spPr>
          <a:xfrm>
            <a:off x="4669411" y="4525818"/>
            <a:ext cx="2239387" cy="1343632"/>
          </a:xfrm>
          <a:prstGeom prst="rect">
            <a:avLst/>
          </a:prstGeom>
        </p:spPr>
      </p:pic>
    </p:spTree>
    <p:extLst>
      <p:ext uri="{BB962C8B-B14F-4D97-AF65-F5344CB8AC3E}">
        <p14:creationId xmlns:p14="http://schemas.microsoft.com/office/powerpoint/2010/main" val="32124621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4" descr="200px-XML_svg">
            <a:extLst>
              <a:ext uri="{FF2B5EF4-FFF2-40B4-BE49-F238E27FC236}">
                <a16:creationId xmlns:a16="http://schemas.microsoft.com/office/drawing/2014/main" id="{59FB5ED5-35E2-1E90-E398-F84D50256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5860" y="832982"/>
            <a:ext cx="2607229" cy="239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4E812F9A-A571-F531-A0F5-FA3FDCEB0AC4}"/>
              </a:ext>
            </a:extLst>
          </p:cNvPr>
          <p:cNvSpPr txBox="1">
            <a:spLocks noChangeArrowheads="1"/>
          </p:cNvSpPr>
          <p:nvPr/>
        </p:nvSpPr>
        <p:spPr bwMode="auto">
          <a:xfrm>
            <a:off x="-1" y="1"/>
            <a:ext cx="12263215" cy="400110"/>
          </a:xfrm>
          <a:prstGeom prst="rect">
            <a:avLst/>
          </a:prstGeom>
          <a:solidFill>
            <a:srgbClr val="08045C"/>
          </a:solidFill>
          <a:ln w="9525">
            <a:noFill/>
            <a:miter lim="800000"/>
            <a:headEnd/>
            <a:tailEnd/>
          </a:ln>
        </p:spPr>
        <p:txBody>
          <a:bodyPr wrap="square">
            <a:spAutoFit/>
          </a:bodyPr>
          <a:lstStyle/>
          <a:p>
            <a:pPr>
              <a:defRPr/>
            </a:pPr>
            <a:r>
              <a:rPr lang="zh-TW" altLang="en-US" sz="2000" b="1" kern="0" dirty="0">
                <a:solidFill>
                  <a:schemeClr val="bg1"/>
                </a:solidFill>
                <a:latin typeface="+mj-lt"/>
                <a:ea typeface="新細明體" pitchFamily="18" charset="-120"/>
                <a:cs typeface="+mj-cs"/>
              </a:rPr>
              <a:t>                      </a:t>
            </a:r>
            <a:r>
              <a:rPr lang="en-US" altLang="zh-TW" b="1" kern="0" dirty="0">
                <a:solidFill>
                  <a:schemeClr val="bg1"/>
                </a:solidFill>
                <a:latin typeface="+mj-lt"/>
                <a:ea typeface="新細明體" pitchFamily="18" charset="-120"/>
                <a:cs typeface="+mj-cs"/>
              </a:rPr>
              <a:t>XML</a:t>
            </a:r>
            <a:r>
              <a:rPr lang="zh-TW" altLang="en-US" b="1" kern="0" dirty="0">
                <a:solidFill>
                  <a:schemeClr val="bg1"/>
                </a:solidFill>
                <a:latin typeface="+mj-lt"/>
                <a:ea typeface="新細明體" pitchFamily="18" charset="-120"/>
                <a:cs typeface="+mj-cs"/>
              </a:rPr>
              <a:t> 一種用來儲存與傳輸資料的標記語言，其設計目的是讓資料具有結構性且可由人或機器讀取</a:t>
            </a:r>
            <a:endParaRPr lang="en-US" altLang="zh-TW" sz="2000" b="1" kern="0" dirty="0">
              <a:solidFill>
                <a:schemeClr val="bg1"/>
              </a:solidFill>
              <a:latin typeface="+mj-lt"/>
              <a:ea typeface="新細明體" pitchFamily="18" charset="-120"/>
              <a:cs typeface="+mj-cs"/>
            </a:endParaRPr>
          </a:p>
        </p:txBody>
      </p:sp>
      <p:pic>
        <p:nvPicPr>
          <p:cNvPr id="3" name="圖片 2">
            <a:extLst>
              <a:ext uri="{FF2B5EF4-FFF2-40B4-BE49-F238E27FC236}">
                <a16:creationId xmlns:a16="http://schemas.microsoft.com/office/drawing/2014/main" id="{E939AFE9-E6F2-676B-2BCB-8F2BCDF9DFCF}"/>
              </a:ext>
            </a:extLst>
          </p:cNvPr>
          <p:cNvPicPr>
            <a:picLocks noChangeAspect="1"/>
          </p:cNvPicPr>
          <p:nvPr/>
        </p:nvPicPr>
        <p:blipFill>
          <a:blip r:embed="rId4"/>
          <a:stretch>
            <a:fillRect/>
          </a:stretch>
        </p:blipFill>
        <p:spPr>
          <a:xfrm>
            <a:off x="125258" y="707887"/>
            <a:ext cx="8466315" cy="4762302"/>
          </a:xfrm>
          <a:prstGeom prst="rect">
            <a:avLst/>
          </a:prstGeom>
        </p:spPr>
      </p:pic>
      <p:pic>
        <p:nvPicPr>
          <p:cNvPr id="6" name="圖片 5">
            <a:extLst>
              <a:ext uri="{FF2B5EF4-FFF2-40B4-BE49-F238E27FC236}">
                <a16:creationId xmlns:a16="http://schemas.microsoft.com/office/drawing/2014/main" id="{63DCD35D-AE85-5767-F936-270CFB72DFAB}"/>
              </a:ext>
            </a:extLst>
          </p:cNvPr>
          <p:cNvPicPr>
            <a:picLocks noChangeAspect="1"/>
          </p:cNvPicPr>
          <p:nvPr/>
        </p:nvPicPr>
        <p:blipFill>
          <a:blip r:embed="rId5"/>
          <a:srcRect r="58390" b="70431"/>
          <a:stretch/>
        </p:blipFill>
        <p:spPr>
          <a:xfrm>
            <a:off x="2558431" y="3429000"/>
            <a:ext cx="7975415" cy="3187964"/>
          </a:xfrm>
          <a:prstGeom prst="rect">
            <a:avLst/>
          </a:prstGeom>
        </p:spPr>
      </p:pic>
    </p:spTree>
    <p:extLst>
      <p:ext uri="{BB962C8B-B14F-4D97-AF65-F5344CB8AC3E}">
        <p14:creationId xmlns:p14="http://schemas.microsoft.com/office/powerpoint/2010/main" val="188494792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10196</TotalTime>
  <Words>33107</Words>
  <Application>Microsoft Office PowerPoint</Application>
  <PresentationFormat>寬螢幕</PresentationFormat>
  <Paragraphs>1967</Paragraphs>
  <Slides>107</Slides>
  <Notes>93</Notes>
  <HiddenSlides>0</HiddenSlides>
  <MMClips>0</MMClips>
  <ScaleCrop>false</ScaleCrop>
  <HeadingPairs>
    <vt:vector size="6" baseType="variant">
      <vt:variant>
        <vt:lpstr>使用字型</vt:lpstr>
      </vt:variant>
      <vt:variant>
        <vt:i4>33</vt:i4>
      </vt:variant>
      <vt:variant>
        <vt:lpstr>佈景主題</vt:lpstr>
      </vt:variant>
      <vt:variant>
        <vt:i4>1</vt:i4>
      </vt:variant>
      <vt:variant>
        <vt:lpstr>投影片標題</vt:lpstr>
      </vt:variant>
      <vt:variant>
        <vt:i4>107</vt:i4>
      </vt:variant>
    </vt:vector>
  </HeadingPairs>
  <TitlesOfParts>
    <vt:vector size="141" baseType="lpstr">
      <vt:lpstr>-apple-system</vt:lpstr>
      <vt:lpstr>Arial Unicode MS</vt:lpstr>
      <vt:lpstr>BWHaasGroteskWeb</vt:lpstr>
      <vt:lpstr>Lucida Grande</vt:lpstr>
      <vt:lpstr>Microsoft YaHei</vt:lpstr>
      <vt:lpstr>Microsoft YaHei</vt:lpstr>
      <vt:lpstr>MS PGothic</vt:lpstr>
      <vt:lpstr>Noto Sans TC</vt:lpstr>
      <vt:lpstr>NotoSansTC</vt:lpstr>
      <vt:lpstr>Quicksand_Book</vt:lpstr>
      <vt:lpstr>Söhne</vt:lpstr>
      <vt:lpstr>華康中黑體</vt:lpstr>
      <vt:lpstr>華康儷中黑</vt:lpstr>
      <vt:lpstr>微軟正黑體</vt:lpstr>
      <vt:lpstr>微軟正黑體</vt:lpstr>
      <vt:lpstr>新細明體</vt:lpstr>
      <vt:lpstr>Aptos</vt:lpstr>
      <vt:lpstr>Arial</vt:lpstr>
      <vt:lpstr>Arial</vt:lpstr>
      <vt:lpstr>Calibri</vt:lpstr>
      <vt:lpstr>Calibri Light</vt:lpstr>
      <vt:lpstr>Georgia</vt:lpstr>
      <vt:lpstr>Lato</vt:lpstr>
      <vt:lpstr>Libre Baskerville</vt:lpstr>
      <vt:lpstr>Open Sans</vt:lpstr>
      <vt:lpstr>PT Sans</vt:lpstr>
      <vt:lpstr>Roboto Condensed</vt:lpstr>
      <vt:lpstr>Source Sans Pro</vt:lpstr>
      <vt:lpstr>Symbol</vt:lpstr>
      <vt:lpstr>Tahoma</vt:lpstr>
      <vt:lpstr>Times New Roman</vt:lpstr>
      <vt:lpstr>Trebuchet MS</vt:lpstr>
      <vt:lpstr>Wingdings</vt:lpstr>
      <vt:lpstr>Office 佈景主題</vt:lpstr>
      <vt:lpstr>電子商務  EC 4.0   (續)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(0907.21)「非同質化代幣」(NFT)的不可替代性  造就數碼藝術交易主流通用貨幣; NFT 是  EC 4.0的範圍  , 也是Web 3.0 的關鍵應用之一</vt:lpstr>
      <vt:lpstr> (0907.21)「非同質化代幣」(NFT)的不可替代性 造就數碼藝術交易主流通用貨幣 : NFT 是  EC 4.0的範圍  , 也是Web 3.0 的關鍵應用之一</vt:lpstr>
      <vt:lpstr>PowerPoint 簡報</vt:lpstr>
      <vt:lpstr>PowerPoint 簡報</vt:lpstr>
      <vt:lpstr>PowerPoint 簡報</vt:lpstr>
      <vt:lpstr>PowerPoint 簡報</vt:lpstr>
      <vt:lpstr>PowerPoint 簡報</vt:lpstr>
      <vt:lpstr>PowerPoint 簡報</vt:lpstr>
      <vt:lpstr>PowerPoint 簡報</vt:lpstr>
      <vt:lpstr>PowerPoint 簡報</vt:lpstr>
      <vt:lpstr>                           解決失智者走失問題的技術方案一覽：</vt:lpstr>
      <vt:lpstr> </vt:lpstr>
      <vt:lpstr> </vt:lpstr>
      <vt:lpstr> </vt:lpstr>
      <vt:lpstr>元宇宙可以被視為 EC 4.0 的雛形或重要組成元素之一。  (1030.21)臉書改名Meta     打造元宇宙願景</vt:lpstr>
      <vt:lpstr>PowerPoint 簡報</vt:lpstr>
      <vt:lpstr>PowerPoint 簡報</vt:lpstr>
      <vt:lpstr>PowerPoint 簡報</vt:lpstr>
      <vt:lpstr>電子商務的特性     Characteristics of e-commerce</vt:lpstr>
      <vt:lpstr>電子商務的特性 (續) Characteristics of e-commerce (continued)</vt:lpstr>
      <vt:lpstr>        電子商務的特性 :  Global reach (全球可及性)</vt:lpstr>
      <vt:lpstr>(201020)諾基亞將在月球裝設4G行動網路 NASA and Nokia are putting a 4G network on the moon Nokia’s LTE network – the precursor to 5G – is ideally suited for providing wireless connectivity for any activity that astronauts need to carry out, enabling voice and video communications capabilities, telemetry and biometric data exchange, and deployment and control of robotic and sensor payloads.</vt:lpstr>
      <vt:lpstr>        電子商務的特性 :  2. Global reach (全球可及性), 也及於月球嗎 ?</vt:lpstr>
      <vt:lpstr>PowerPoint 簡報</vt:lpstr>
      <vt:lpstr>PowerPoint 簡報</vt:lpstr>
      <vt:lpstr>PowerPoint 簡報</vt:lpstr>
      <vt:lpstr>電子商務的特性 (續)  Characteristics of e-commerce (continued)</vt:lpstr>
      <vt:lpstr>Unique Features of E-commerce Technology (電子商務科技的特性) -  各環節涉及的通用標準範圍  </vt:lpstr>
      <vt:lpstr>Unique Features of E-commerce Technology (電子商務科技的特性) -  各環節涉及的通用標準範圍  </vt:lpstr>
      <vt:lpstr>PowerPoint 簡報</vt:lpstr>
      <vt:lpstr>                                                                                                                                  TCP/IP 四層模型如下：  </vt:lpstr>
      <vt:lpstr>PowerPoint 簡報</vt:lpstr>
      <vt:lpstr>PowerPoint 簡報</vt:lpstr>
      <vt:lpstr>PowerPoint 簡報</vt:lpstr>
      <vt:lpstr>PowerPoint 簡報</vt:lpstr>
      <vt:lpstr>PowerPoint 簡報</vt:lpstr>
      <vt:lpstr>PowerPoint 簡報</vt:lpstr>
      <vt:lpstr>PowerPoint 簡報</vt:lpstr>
      <vt:lpstr>電子商務的特性 (續)</vt:lpstr>
      <vt:lpstr>電子商務的特性 (續)  Characteristics of e-commerce (continued)</vt:lpstr>
      <vt:lpstr>電子商務的特性 (續)</vt:lpstr>
      <vt:lpstr>          The Richness of Traditional  Market     傳統市場的豐富性</vt:lpstr>
      <vt:lpstr>反觀傳統市場的豐富性 : The Richness of Traditional  Market-  (5.27.2018) 日本人為何不熱衷於網購？ Why is there a lack of Japanese people online?</vt:lpstr>
      <vt:lpstr>                        傳統市場的豐富性(The Richness of Traditional  Market):勞氏(Lowe’s)</vt:lpstr>
      <vt:lpstr> 門市也可以生意盎然 :(1231.20) 優衣庫新點子 門市變公園                                                                                                             Uniqlo makes 'social infrastructure' its new mantra </vt:lpstr>
      <vt:lpstr>電子書與實體書的拔河  ：數位與實體不是對立，而是互補: (0318.17) 英國實體書復活 銷量勝電子書 Paperback fighter: sales of physical books now outperform digital title </vt:lpstr>
      <vt:lpstr>市場也可以生意盎然 :  (2021)  Monkey Business 猴子做生意。懂得做生意的猴子，就是這麼犀利。交易/討價還價 (bargaining)之樂</vt:lpstr>
      <vt:lpstr>PowerPoint 簡報</vt:lpstr>
      <vt:lpstr>          虛實的分進合擊 : ( 0127.22) 電商巨擘開實體店會成功嗎 ? Will e-commerce giants succeed in opening Brick-and-mortar stores?   </vt:lpstr>
      <vt:lpstr>虛實的分進合擊 : (220127)科技．人文聯合講座／電商巨擘開實體店會成功嗎 ?                                                                                                                                                   Will e-commerce giants succeed in opening Brick-and-mortar stores? </vt:lpstr>
      <vt:lpstr>虛實的分進合擊 : (220127)科技．人文聯合講座／電商巨擘開實體店會成功嗎 ?                                                                                                                                      Will e-commerce giants succeed in opening Brick-and-mortar stores?  </vt:lpstr>
      <vt:lpstr>          虛實的分進合擊 : (220127) 電商巨擘開實體店會成功嗎 ? Will e-commerce giants succeed in opening Brick-and-mortar stores?   </vt:lpstr>
      <vt:lpstr>以實體帶動虛擬 ?  (12.01.2020) 書之呼吸！鬼滅之刃拯救日本實體書店 連13個月大賣發爐  Best Selling Manga Right Now in Japan</vt:lpstr>
      <vt:lpstr>PowerPoint 簡報</vt:lpstr>
      <vt:lpstr>PowerPoint 簡報</vt:lpstr>
      <vt:lpstr>PowerPoint 簡報</vt:lpstr>
      <vt:lpstr>                  電子商務的特性 (續) </vt:lpstr>
      <vt:lpstr>電子商務的特性 (續)</vt:lpstr>
      <vt:lpstr>Unique Features of E-commerce Technology  (電子商務科技的八個特性)  : Customization (客製化)     個性化名字    On-demand 生產可以減少庫存、提高彈性。</vt:lpstr>
      <vt:lpstr>電子商務的特性 (續)</vt:lpstr>
      <vt:lpstr>電子商務的特性 (續)</vt:lpstr>
      <vt:lpstr>電子商務的特性 (續)</vt:lpstr>
      <vt:lpstr>1.2 電子商務的構面與類型</vt:lpstr>
      <vt:lpstr>電子商務的構面</vt:lpstr>
      <vt:lpstr>電子商務的構面</vt:lpstr>
      <vt:lpstr>電子商務的構面</vt:lpstr>
      <vt:lpstr>電子商務的類型 </vt:lpstr>
      <vt:lpstr>電子商務的類型 (續)</vt:lpstr>
      <vt:lpstr>PowerPoint 簡報</vt:lpstr>
      <vt:lpstr>PowerPoint 簡報</vt:lpstr>
      <vt:lpstr>PowerPoint 簡報</vt:lpstr>
      <vt:lpstr>PowerPoint 簡報</vt:lpstr>
      <vt:lpstr>          Components of EDI</vt:lpstr>
      <vt:lpstr>PowerPoint 簡報</vt:lpstr>
      <vt:lpstr>                                The Weakness of EDI (EDI 的弱點 )  </vt:lpstr>
      <vt:lpstr>                                 EDI  的競爭者</vt:lpstr>
      <vt:lpstr>                                  EDI  用API處理   </vt:lpstr>
      <vt:lpstr>                                  EDI  用API處理   </vt:lpstr>
      <vt:lpstr>                                                XML 活化電子商務架構    </vt:lpstr>
      <vt:lpstr>PowerPoint 簡報</vt:lpstr>
      <vt:lpstr>PowerPoint 簡報</vt:lpstr>
      <vt:lpstr>                                                XML 活化電子商務架構: 以RosettaNet 為例                   </vt:lpstr>
      <vt:lpstr>                     XML 活化電子商務架構: 以RosettaNet 為例                   </vt:lpstr>
      <vt:lpstr>                                                            XML 活化電子商務架構: 以 RosettaNet 的 3A4 PIPs 為例 :     </vt:lpstr>
      <vt:lpstr>                                                                          XML 活化電子商務架構 -台灣推動 RosettaNet 標準成效卓著    </vt:lpstr>
      <vt:lpstr>                    XML 活化電子商務架構  - 幾個要克服的問題</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Homer Liao</dc:creator>
  <cp:lastModifiedBy>Homer Liao</cp:lastModifiedBy>
  <cp:revision>431</cp:revision>
  <dcterms:created xsi:type="dcterms:W3CDTF">2020-08-19T09:08:59Z</dcterms:created>
  <dcterms:modified xsi:type="dcterms:W3CDTF">2025-10-19T04:57:39Z</dcterms:modified>
</cp:coreProperties>
</file>